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e07a68ec4784bc26687dafddb2b6c304" ContentType="image/png"/>
  <Default Extension="39986710ee29eb0f60f45c81c10889bc" ContentType="image/png"/>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60.jpg" ContentType="image/gif"/>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8.xml" ContentType="application/vnd.openxmlformats-officedocument.presentationml.tags+xml"/>
  <Override PartName="/ppt/notesSlides/notesSlide31.xml" ContentType="application/vnd.openxmlformats-officedocument.presentationml.notesSlide+xml"/>
  <Override PartName="/ppt/tags/tag9.xml" ContentType="application/vnd.openxmlformats-officedocument.presentationml.tags+xml"/>
  <Override PartName="/ppt/notesSlides/notesSlide32.xml" ContentType="application/vnd.openxmlformats-officedocument.presentationml.notesSlide+xml"/>
  <Override PartName="/ppt/tags/tag1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2" r:id="rId3"/>
    <p:sldMasterId id="2147483677" r:id="rId4"/>
    <p:sldMasterId id="2147483680" r:id="rId5"/>
    <p:sldMasterId id="2147483695" r:id="rId6"/>
  </p:sldMasterIdLst>
  <p:notesMasterIdLst>
    <p:notesMasterId r:id="rId179"/>
  </p:notesMasterIdLst>
  <p:handoutMasterIdLst>
    <p:handoutMasterId r:id="rId180"/>
  </p:handoutMasterIdLst>
  <p:sldIdLst>
    <p:sldId id="258" r:id="rId7"/>
    <p:sldId id="4789" r:id="rId8"/>
    <p:sldId id="1929" r:id="rId9"/>
    <p:sldId id="2159" r:id="rId10"/>
    <p:sldId id="1948" r:id="rId11"/>
    <p:sldId id="2088" r:id="rId12"/>
    <p:sldId id="1950" r:id="rId13"/>
    <p:sldId id="1951" r:id="rId14"/>
    <p:sldId id="2094" r:id="rId15"/>
    <p:sldId id="1953" r:id="rId16"/>
    <p:sldId id="1954" r:id="rId17"/>
    <p:sldId id="1955" r:id="rId18"/>
    <p:sldId id="1956" r:id="rId19"/>
    <p:sldId id="2160" r:id="rId20"/>
    <p:sldId id="1945" r:id="rId21"/>
    <p:sldId id="1963" r:id="rId22"/>
    <p:sldId id="1964" r:id="rId23"/>
    <p:sldId id="1965" r:id="rId24"/>
    <p:sldId id="1966" r:id="rId25"/>
    <p:sldId id="1967" r:id="rId26"/>
    <p:sldId id="1968" r:id="rId27"/>
    <p:sldId id="1969" r:id="rId28"/>
    <p:sldId id="1970" r:id="rId29"/>
    <p:sldId id="1972" r:id="rId30"/>
    <p:sldId id="1973" r:id="rId31"/>
    <p:sldId id="1974" r:id="rId32"/>
    <p:sldId id="1975" r:id="rId33"/>
    <p:sldId id="2124" r:id="rId34"/>
    <p:sldId id="2091" r:id="rId35"/>
    <p:sldId id="1978" r:id="rId36"/>
    <p:sldId id="2096" r:id="rId37"/>
    <p:sldId id="1980" r:id="rId38"/>
    <p:sldId id="1981" r:id="rId39"/>
    <p:sldId id="1982" r:id="rId40"/>
    <p:sldId id="1983" r:id="rId41"/>
    <p:sldId id="1984" r:id="rId42"/>
    <p:sldId id="1985" r:id="rId43"/>
    <p:sldId id="1987" r:id="rId44"/>
    <p:sldId id="2097" r:id="rId45"/>
    <p:sldId id="2157" r:id="rId46"/>
    <p:sldId id="1989" r:id="rId47"/>
    <p:sldId id="1990" r:id="rId48"/>
    <p:sldId id="1991" r:id="rId49"/>
    <p:sldId id="2165" r:id="rId50"/>
    <p:sldId id="1958" r:id="rId51"/>
    <p:sldId id="2095" r:id="rId52"/>
    <p:sldId id="2089" r:id="rId53"/>
    <p:sldId id="2090" r:id="rId54"/>
    <p:sldId id="1992" r:id="rId55"/>
    <p:sldId id="1993" r:id="rId56"/>
    <p:sldId id="1994" r:id="rId57"/>
    <p:sldId id="1995" r:id="rId58"/>
    <p:sldId id="1996" r:id="rId59"/>
    <p:sldId id="2158" r:id="rId60"/>
    <p:sldId id="2002" r:id="rId61"/>
    <p:sldId id="2166" r:id="rId62"/>
    <p:sldId id="2105" r:id="rId63"/>
    <p:sldId id="2005" r:id="rId64"/>
    <p:sldId id="2007" r:id="rId65"/>
    <p:sldId id="2006" r:id="rId66"/>
    <p:sldId id="2008" r:id="rId67"/>
    <p:sldId id="2009" r:id="rId68"/>
    <p:sldId id="2010" r:id="rId69"/>
    <p:sldId id="2011" r:id="rId70"/>
    <p:sldId id="2013" r:id="rId71"/>
    <p:sldId id="2014" r:id="rId72"/>
    <p:sldId id="2015" r:id="rId73"/>
    <p:sldId id="2016" r:id="rId74"/>
    <p:sldId id="2020" r:id="rId75"/>
    <p:sldId id="2099" r:id="rId76"/>
    <p:sldId id="2101" r:id="rId77"/>
    <p:sldId id="2132" r:id="rId78"/>
    <p:sldId id="2031" r:id="rId79"/>
    <p:sldId id="2126" r:id="rId80"/>
    <p:sldId id="2103" r:id="rId81"/>
    <p:sldId id="2104" r:id="rId82"/>
    <p:sldId id="2106" r:id="rId83"/>
    <p:sldId id="2107" r:id="rId84"/>
    <p:sldId id="2028" r:id="rId85"/>
    <p:sldId id="2109" r:id="rId86"/>
    <p:sldId id="2032" r:id="rId87"/>
    <p:sldId id="2033" r:id="rId88"/>
    <p:sldId id="2034" r:id="rId89"/>
    <p:sldId id="2167" r:id="rId90"/>
    <p:sldId id="2035" r:id="rId91"/>
    <p:sldId id="2036" r:id="rId92"/>
    <p:sldId id="2164" r:id="rId93"/>
    <p:sldId id="2168" r:id="rId94"/>
    <p:sldId id="1930" r:id="rId95"/>
    <p:sldId id="1931" r:id="rId96"/>
    <p:sldId id="2110" r:id="rId97"/>
    <p:sldId id="2173" r:id="rId98"/>
    <p:sldId id="2169" r:id="rId99"/>
    <p:sldId id="2179" r:id="rId100"/>
    <p:sldId id="2175" r:id="rId101"/>
    <p:sldId id="2176" r:id="rId102"/>
    <p:sldId id="2163" r:id="rId103"/>
    <p:sldId id="1932" r:id="rId104"/>
    <p:sldId id="1933" r:id="rId105"/>
    <p:sldId id="1934" r:id="rId106"/>
    <p:sldId id="1935" r:id="rId107"/>
    <p:sldId id="4885" r:id="rId108"/>
    <p:sldId id="1937" r:id="rId109"/>
    <p:sldId id="1938" r:id="rId110"/>
    <p:sldId id="1939" r:id="rId111"/>
    <p:sldId id="1940" r:id="rId112"/>
    <p:sldId id="1941" r:id="rId113"/>
    <p:sldId id="1942" r:id="rId114"/>
    <p:sldId id="1943" r:id="rId115"/>
    <p:sldId id="1944" r:id="rId116"/>
    <p:sldId id="2162" r:id="rId117"/>
    <p:sldId id="2134" r:id="rId118"/>
    <p:sldId id="2042" r:id="rId119"/>
    <p:sldId id="2043" r:id="rId120"/>
    <p:sldId id="2044" r:id="rId121"/>
    <p:sldId id="2065" r:id="rId122"/>
    <p:sldId id="2118" r:id="rId123"/>
    <p:sldId id="2119" r:id="rId124"/>
    <p:sldId id="2154" r:id="rId125"/>
    <p:sldId id="2170" r:id="rId126"/>
    <p:sldId id="2111" r:id="rId127"/>
    <p:sldId id="2112" r:id="rId128"/>
    <p:sldId id="2113" r:id="rId129"/>
    <p:sldId id="2128" r:id="rId130"/>
    <p:sldId id="2050" r:id="rId131"/>
    <p:sldId id="2051" r:id="rId132"/>
    <p:sldId id="2052" r:id="rId133"/>
    <p:sldId id="2053" r:id="rId134"/>
    <p:sldId id="2054" r:id="rId135"/>
    <p:sldId id="2055" r:id="rId136"/>
    <p:sldId id="2171" r:id="rId137"/>
    <p:sldId id="2056" r:id="rId138"/>
    <p:sldId id="2057" r:id="rId139"/>
    <p:sldId id="2058" r:id="rId140"/>
    <p:sldId id="2114" r:id="rId141"/>
    <p:sldId id="2060" r:id="rId142"/>
    <p:sldId id="2149" r:id="rId143"/>
    <p:sldId id="2061" r:id="rId144"/>
    <p:sldId id="2117" r:id="rId145"/>
    <p:sldId id="2148" r:id="rId146"/>
    <p:sldId id="2116" r:id="rId147"/>
    <p:sldId id="2153" r:id="rId148"/>
    <p:sldId id="2172" r:id="rId149"/>
    <p:sldId id="2068" r:id="rId150"/>
    <p:sldId id="2069" r:id="rId151"/>
    <p:sldId id="2070" r:id="rId152"/>
    <p:sldId id="2144" r:id="rId153"/>
    <p:sldId id="2072" r:id="rId154"/>
    <p:sldId id="2073" r:id="rId155"/>
    <p:sldId id="2139" r:id="rId156"/>
    <p:sldId id="2141" r:id="rId157"/>
    <p:sldId id="2071" r:id="rId158"/>
    <p:sldId id="4886" r:id="rId159"/>
    <p:sldId id="2142" r:id="rId160"/>
    <p:sldId id="2145" r:id="rId161"/>
    <p:sldId id="2074" r:id="rId162"/>
    <p:sldId id="2075" r:id="rId163"/>
    <p:sldId id="4887" r:id="rId164"/>
    <p:sldId id="2146" r:id="rId165"/>
    <p:sldId id="2143" r:id="rId166"/>
    <p:sldId id="2147" r:id="rId167"/>
    <p:sldId id="296" r:id="rId168"/>
    <p:sldId id="2081" r:id="rId169"/>
    <p:sldId id="2123" r:id="rId170"/>
    <p:sldId id="2150" r:id="rId171"/>
    <p:sldId id="298" r:id="rId172"/>
    <p:sldId id="2177" r:id="rId173"/>
    <p:sldId id="2085" r:id="rId174"/>
    <p:sldId id="2086" r:id="rId175"/>
    <p:sldId id="2137" r:id="rId176"/>
    <p:sldId id="2178" r:id="rId177"/>
    <p:sldId id="4884" r:id="rId178"/>
  </p:sldIdLst>
  <p:sldSz cx="12192000" cy="6858000"/>
  <p:notesSz cx="6858000" cy="9144000"/>
  <p:embeddedFontLst>
    <p:embeddedFont>
      <p:font typeface="Agency FB" panose="020B0503020202020204" pitchFamily="34" charset="0"/>
      <p:regular r:id="rId181"/>
      <p:bold r:id="rId182"/>
    </p:embeddedFont>
    <p:embeddedFont>
      <p:font typeface="Algerian" panose="04020705040A02060702" pitchFamily="82" charset="0"/>
      <p:regular r:id="rId183"/>
    </p:embeddedFont>
    <p:embeddedFont>
      <p:font typeface="Calibri" panose="020F0502020204030204" pitchFamily="34" charset="0"/>
      <p:regular r:id="rId184"/>
      <p:bold r:id="rId185"/>
      <p:italic r:id="rId186"/>
      <p:boldItalic r:id="rId187"/>
    </p:embeddedFont>
    <p:embeddedFont>
      <p:font typeface="Cambria Math" panose="02040503050406030204" pitchFamily="18" charset="0"/>
      <p:regular r:id="rId188"/>
    </p:embeddedFont>
    <p:embeddedFont>
      <p:font typeface="Consolas" panose="020B0609020204030204" pitchFamily="49" charset="0"/>
      <p:regular r:id="rId189"/>
      <p:bold r:id="rId190"/>
      <p:italic r:id="rId191"/>
      <p:boldItalic r:id="rId192"/>
    </p:embeddedFont>
    <p:embeddedFont>
      <p:font typeface="Forte" panose="03060902040502070203" pitchFamily="66" charset="0"/>
      <p:regular r:id="rId193"/>
    </p:embeddedFont>
    <p:embeddedFont>
      <p:font typeface="Helvetica" panose="020B0604020202020204" pitchFamily="34" charset="0"/>
      <p:regular r:id="rId194"/>
      <p:bold r:id="rId195"/>
      <p:italic r:id="rId196"/>
      <p:boldItalic r:id="rId197"/>
    </p:embeddedFont>
    <p:embeddedFont>
      <p:font typeface="MS UI Gothic" panose="020B0600070205080204" pitchFamily="34" charset="-128"/>
      <p:regular r:id="rId198"/>
    </p:embeddedFont>
    <p:embeddedFont>
      <p:font typeface="Segoe UI" panose="020B0502040204020203" pitchFamily="34" charset="0"/>
      <p:regular r:id="rId199"/>
      <p:bold r:id="rId200"/>
      <p:italic r:id="rId201"/>
      <p:boldItalic r:id="rId202"/>
    </p:embeddedFont>
    <p:embeddedFont>
      <p:font typeface="Segoe UI Black" panose="020B0A02040204020203" pitchFamily="34" charset="0"/>
      <p:bold r:id="rId203"/>
      <p:boldItalic r:id="rId204"/>
    </p:embeddedFont>
    <p:embeddedFont>
      <p:font typeface="Tahoma" panose="020B0604030504040204" pitchFamily="34" charset="0"/>
      <p:regular r:id="rId205"/>
      <p:bold r:id="rId206"/>
    </p:embeddedFont>
    <p:embeddedFont>
      <p:font typeface="Verdana" panose="020B0604030504040204" pitchFamily="34" charset="0"/>
      <p:regular r:id="rId207"/>
      <p:bold r:id="rId208"/>
      <p:italic r:id="rId209"/>
      <p:boldItalic r:id="rId210"/>
    </p:embeddedFont>
    <p:embeddedFont>
      <p:font typeface="等线" panose="02010600030101010101" pitchFamily="2" charset="-122"/>
      <p:regular r:id="rId211"/>
      <p:bold r:id="rId212"/>
    </p:embeddedFont>
    <p:embeddedFont>
      <p:font typeface="黑体" panose="02010609060101010101" pitchFamily="49" charset="-122"/>
      <p:regular r:id="rId213"/>
    </p:embeddedFont>
    <p:embeddedFont>
      <p:font typeface="华文楷体" panose="02010600040101010101" pitchFamily="2" charset="-122"/>
      <p:regular r:id="rId214"/>
    </p:embeddedFont>
    <p:embeddedFont>
      <p:font typeface="华文新魏" panose="02010800040101010101" pitchFamily="2" charset="-122"/>
      <p:regular r:id="rId215"/>
    </p:embeddedFont>
    <p:embeddedFont>
      <p:font typeface="楷体" panose="02010609060101010101" pitchFamily="49" charset="-122"/>
      <p:regular r:id="rId216"/>
    </p:embeddedFont>
    <p:embeddedFont>
      <p:font typeface="微软雅黑" panose="020B0503020204020204" pitchFamily="34" charset="-122"/>
      <p:regular r:id="rId217"/>
      <p:bold r:id="rId218"/>
    </p:embeddedFont>
    <p:embeddedFont>
      <p:font typeface="义启小楷书" panose="02010601030101010101" pitchFamily="2" charset="-128"/>
      <p:regular r:id="rId21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978B"/>
    <a:srgbClr val="F0AD80"/>
    <a:srgbClr val="1387B7"/>
    <a:srgbClr val="0000FF"/>
    <a:srgbClr val="CCFFCC"/>
    <a:srgbClr val="33CCFF"/>
    <a:srgbClr val="FF7C80"/>
    <a:srgbClr val="244B61"/>
    <a:srgbClr val="A8DEEC"/>
    <a:srgbClr val="C6C6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79" autoAdjust="0"/>
    <p:restoredTop sz="69457" autoAdjust="0"/>
  </p:normalViewPr>
  <p:slideViewPr>
    <p:cSldViewPr snapToGrid="0">
      <p:cViewPr varScale="1">
        <p:scale>
          <a:sx n="115" d="100"/>
          <a:sy n="115" d="100"/>
        </p:scale>
        <p:origin x="768" y="56"/>
      </p:cViewPr>
      <p:guideLst/>
    </p:cSldViewPr>
  </p:slideViewPr>
  <p:notesTextViewPr>
    <p:cViewPr>
      <p:scale>
        <a:sx n="1" d="1"/>
        <a:sy n="1" d="1"/>
      </p:scale>
      <p:origin x="0" y="0"/>
    </p:cViewPr>
  </p:notesTextViewPr>
  <p:sorterViewPr>
    <p:cViewPr varScale="1">
      <p:scale>
        <a:sx n="100" d="100"/>
        <a:sy n="100" d="100"/>
      </p:scale>
      <p:origin x="0" y="-4251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font" Target="fonts/font11.fntdata"/><Relationship Id="rId205" Type="http://schemas.openxmlformats.org/officeDocument/2006/relationships/font" Target="fonts/font25.fntdata"/><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font" Target="fonts/font1.fntdata"/><Relationship Id="rId216" Type="http://schemas.openxmlformats.org/officeDocument/2006/relationships/font" Target="fonts/font36.fntdata"/><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font" Target="fonts/font12.fntdata"/><Relationship Id="rId206" Type="http://schemas.openxmlformats.org/officeDocument/2006/relationships/font" Target="fonts/font26.fntdata"/><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font" Target="fonts/font2.fntdata"/><Relationship Id="rId217" Type="http://schemas.openxmlformats.org/officeDocument/2006/relationships/font" Target="fonts/font37.fntdata"/><Relationship Id="rId6" Type="http://schemas.openxmlformats.org/officeDocument/2006/relationships/slideMaster" Target="slideMasters/slideMaster6.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font" Target="fonts/font13.fntdata"/><Relationship Id="rId207" Type="http://schemas.openxmlformats.org/officeDocument/2006/relationships/font" Target="fonts/font27.fntdata"/><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font" Target="fonts/font3.fntdata"/><Relationship Id="rId218" Type="http://schemas.openxmlformats.org/officeDocument/2006/relationships/font" Target="fonts/font38.fntdata"/><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font" Target="fonts/font14.fntdata"/><Relationship Id="rId208" Type="http://schemas.openxmlformats.org/officeDocument/2006/relationships/font" Target="fonts/font28.fntdata"/><Relationship Id="rId14" Type="http://schemas.openxmlformats.org/officeDocument/2006/relationships/slide" Target="slides/slide8.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font" Target="fonts/font4.fntdata"/><Relationship Id="rId189" Type="http://schemas.openxmlformats.org/officeDocument/2006/relationships/font" Target="fonts/font9.fntdata"/><Relationship Id="rId219" Type="http://schemas.openxmlformats.org/officeDocument/2006/relationships/font" Target="fonts/font39.fntdata"/><Relationship Id="rId3" Type="http://schemas.openxmlformats.org/officeDocument/2006/relationships/slideMaster" Target="slideMasters/slideMaster3.xml"/><Relationship Id="rId214" Type="http://schemas.openxmlformats.org/officeDocument/2006/relationships/font" Target="fonts/font34.fntdata"/><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notesMaster" Target="notesMasters/notesMaster1.xml"/><Relationship Id="rId195" Type="http://schemas.openxmlformats.org/officeDocument/2006/relationships/font" Target="fonts/font15.fntdata"/><Relationship Id="rId209" Type="http://schemas.openxmlformats.org/officeDocument/2006/relationships/font" Target="fonts/font29.fntdata"/><Relationship Id="rId190" Type="http://schemas.openxmlformats.org/officeDocument/2006/relationships/font" Target="fonts/font10.fntdata"/><Relationship Id="rId204" Type="http://schemas.openxmlformats.org/officeDocument/2006/relationships/font" Target="fonts/font24.fntdata"/><Relationship Id="rId220" Type="http://schemas.openxmlformats.org/officeDocument/2006/relationships/presProps" Target="presProp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font" Target="fonts/font5.fntdata"/><Relationship Id="rId4" Type="http://schemas.openxmlformats.org/officeDocument/2006/relationships/slideMaster" Target="slideMasters/slideMaster4.xml"/><Relationship Id="rId9" Type="http://schemas.openxmlformats.org/officeDocument/2006/relationships/slide" Target="slides/slide3.xml"/><Relationship Id="rId180" Type="http://schemas.openxmlformats.org/officeDocument/2006/relationships/handoutMaster" Target="handoutMasters/handoutMaster1.xml"/><Relationship Id="rId210" Type="http://schemas.openxmlformats.org/officeDocument/2006/relationships/font" Target="fonts/font30.fntdata"/><Relationship Id="rId215" Type="http://schemas.openxmlformats.org/officeDocument/2006/relationships/font" Target="fonts/font35.fntdata"/><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font" Target="fonts/font16.fntdata"/><Relationship Id="rId200" Type="http://schemas.openxmlformats.org/officeDocument/2006/relationships/font" Target="fonts/font20.fntdata"/><Relationship Id="rId16" Type="http://schemas.openxmlformats.org/officeDocument/2006/relationships/slide" Target="slides/slide10.xml"/><Relationship Id="rId221" Type="http://schemas.openxmlformats.org/officeDocument/2006/relationships/viewProps" Target="viewProps.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font" Target="fonts/font6.fntdata"/><Relationship Id="rId211" Type="http://schemas.openxmlformats.org/officeDocument/2006/relationships/font" Target="fonts/font31.fntdata"/><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font" Target="fonts/font17.fntdata"/><Relationship Id="rId201" Type="http://schemas.openxmlformats.org/officeDocument/2006/relationships/font" Target="fonts/font21.fntdata"/><Relationship Id="rId222" Type="http://schemas.openxmlformats.org/officeDocument/2006/relationships/theme" Target="theme/theme1.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font" Target="fonts/font7.fntdata"/><Relationship Id="rId1" Type="http://schemas.openxmlformats.org/officeDocument/2006/relationships/slideMaster" Target="slideMasters/slideMaster1.xml"/><Relationship Id="rId212" Type="http://schemas.openxmlformats.org/officeDocument/2006/relationships/font" Target="fonts/font32.fntdata"/><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font" Target="fonts/font18.fntdata"/><Relationship Id="rId202" Type="http://schemas.openxmlformats.org/officeDocument/2006/relationships/font" Target="fonts/font22.fntdata"/><Relationship Id="rId223" Type="http://schemas.openxmlformats.org/officeDocument/2006/relationships/tableStyles" Target="tableStyles.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font" Target="fonts/font8.fntdata"/><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font" Target="fonts/font33.fntdata"/><Relationship Id="rId2" Type="http://schemas.openxmlformats.org/officeDocument/2006/relationships/slideMaster" Target="slideMasters/slideMaster2.xml"/><Relationship Id="rId29" Type="http://schemas.openxmlformats.org/officeDocument/2006/relationships/slide" Target="slides/slide23.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font" Target="fonts/font19.fntdata"/><Relationship Id="rId203" Type="http://schemas.openxmlformats.org/officeDocument/2006/relationships/font" Target="fonts/font23.fntdata"/><Relationship Id="rId19" Type="http://schemas.openxmlformats.org/officeDocument/2006/relationships/slide" Target="slides/slide13.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 qsCatId="simple" csTypeId="urn:microsoft.com/office/officeart/2005/8/colors/colorful1" csCatId="colorful" phldr="1"/>
      <dgm:spPr/>
    </dgm:pt>
    <dgm:pt modelId="{54A22F96-1E18-40AD-B69D-3BC2077DE0E2}">
      <dgm:prSet phldrT="[文本]" custT="1"/>
      <dgm:spPr>
        <a:solidFill>
          <a:schemeClr val="accent6">
            <a:lumMod val="60000"/>
            <a:lumOff val="40000"/>
          </a:schemeClr>
        </a:solidFill>
      </dgm:spPr>
      <dgm:t>
        <a:bodyPr/>
        <a:lstStyle/>
        <a:p>
          <a:pPr algn="ctr"/>
          <a:r>
            <a:rPr lang="zh-CN" altLang="en-US" sz="2800" b="1" dirty="0">
              <a:solidFill>
                <a:srgbClr val="FF0000"/>
              </a:solidFill>
              <a:latin typeface="微软雅黑" panose="020B0503020204020204" pitchFamily="34" charset="-122"/>
              <a:ea typeface="微软雅黑" panose="020B0503020204020204" pitchFamily="34" charset="-122"/>
            </a:rPr>
            <a:t>奇偶校验</a:t>
          </a:r>
        </a:p>
      </dgm:t>
    </dgm:pt>
    <dgm:pt modelId="{8C1C1581-33A9-444C-AB24-3E396C61A11F}" type="par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type="sib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dgm:t>
        <a:bodyPr/>
        <a:lstStyle/>
        <a:p>
          <a:pPr algn="ctr"/>
          <a:r>
            <a:rPr lang="zh-CN" altLang="en-US" sz="2800" b="1" dirty="0">
              <a:latin typeface="微软雅黑" panose="020B0503020204020204" pitchFamily="34" charset="-122"/>
              <a:ea typeface="微软雅黑" panose="020B0503020204020204" pitchFamily="34" charset="-122"/>
            </a:rPr>
            <a:t>海明编码</a:t>
          </a:r>
        </a:p>
      </dgm:t>
    </dgm:pt>
    <dgm:pt modelId="{C638D841-C137-4CA9-A626-E8896EE2D6D8}" type="par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type="sib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bg2">
            <a:lumMod val="90000"/>
          </a:schemeClr>
        </a:solidFill>
      </dgm:spPr>
      <dgm:t>
        <a:bodyPr/>
        <a:lstStyle/>
        <a:p>
          <a:pPr algn="ctr"/>
          <a:r>
            <a:rPr lang="en-US" altLang="zh-CN" sz="2800" b="1" dirty="0">
              <a:latin typeface="微软雅黑" panose="020B0503020204020204" pitchFamily="34" charset="-122"/>
              <a:ea typeface="微软雅黑" panose="020B0503020204020204" pitchFamily="34" charset="-122"/>
            </a:rPr>
            <a:t>CRC</a:t>
          </a:r>
          <a:r>
            <a:rPr lang="zh-CN" altLang="en-US" sz="2800" b="1" dirty="0">
              <a:latin typeface="微软雅黑" panose="020B0503020204020204" pitchFamily="34" charset="-122"/>
              <a:ea typeface="微软雅黑" panose="020B0503020204020204" pitchFamily="34" charset="-122"/>
            </a:rPr>
            <a:t>校验</a:t>
          </a:r>
        </a:p>
      </dgm:t>
    </dgm:pt>
    <dgm:pt modelId="{1F54CDAA-B8B8-48CD-B81B-2339CE98ACB7}" type="par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type="sib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BABFF7B8-C8D9-4D2E-AF02-235BDB33EE84}" srcId="{349B7105-D153-4D8A-BB2A-7E0364FD01A4}" destId="{54A22F96-1E18-40AD-B69D-3BC2077DE0E2}" srcOrd="0" destOrd="0" parTransId="{8C1C1581-33A9-444C-AB24-3E396C61A11F}" sibTransId="{CA153502-FC4B-49A9-A2E7-BCCB1A8BC557}"/>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 qsCatId="simple" csTypeId="urn:microsoft.com/office/officeart/2005/8/colors/colorful1" csCatId="colorful" phldr="1"/>
      <dgm:spPr/>
    </dgm:pt>
    <dgm:pt modelId="{54A22F96-1E18-40AD-B69D-3BC2077DE0E2}">
      <dgm:prSet phldrT="[文本]" custT="1"/>
      <dgm:spPr>
        <a:solidFill>
          <a:srgbClr val="A5A5A5"/>
        </a:solidFill>
      </dgm:spPr>
      <dgm: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奇偶校验</a:t>
          </a:r>
        </a:p>
      </dgm:t>
    </dgm:pt>
    <dgm:pt modelId="{8C1C1581-33A9-444C-AB24-3E396C61A11F}" type="par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type="sib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a:solidFill>
          <a:schemeClr val="accent6">
            <a:lumMod val="60000"/>
            <a:lumOff val="40000"/>
          </a:schemeClr>
        </a:solidFill>
      </dgm:spPr>
      <dgm: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海明编码</a:t>
          </a:r>
        </a:p>
      </dgm:t>
    </dgm:pt>
    <dgm:pt modelId="{C638D841-C137-4CA9-A626-E8896EE2D6D8}" type="par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type="sib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bg2">
            <a:lumMod val="90000"/>
          </a:schemeClr>
        </a:solidFill>
      </dgm:spPr>
      <dgm:t>
        <a:bodyPr/>
        <a:lstStyle/>
        <a:p>
          <a:pPr algn="ctr"/>
          <a:r>
            <a:rPr lang="en-US" altLang="zh-CN" sz="2800" b="1" dirty="0">
              <a:latin typeface="微软雅黑" panose="020B0503020204020204" pitchFamily="34" charset="-122"/>
              <a:ea typeface="微软雅黑" panose="020B0503020204020204" pitchFamily="34" charset="-122"/>
            </a:rPr>
            <a:t>CRC</a:t>
          </a:r>
          <a:r>
            <a:rPr lang="zh-CN" altLang="en-US" sz="2800" b="1" dirty="0">
              <a:latin typeface="微软雅黑" panose="020B0503020204020204" pitchFamily="34" charset="-122"/>
              <a:ea typeface="微软雅黑" panose="020B0503020204020204" pitchFamily="34" charset="-122"/>
            </a:rPr>
            <a:t>校验</a:t>
          </a:r>
        </a:p>
      </dgm:t>
    </dgm:pt>
    <dgm:pt modelId="{1F54CDAA-B8B8-48CD-B81B-2339CE98ACB7}" type="par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type="sib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BABFF7B8-C8D9-4D2E-AF02-235BDB33EE84}" srcId="{349B7105-D153-4D8A-BB2A-7E0364FD01A4}" destId="{54A22F96-1E18-40AD-B69D-3BC2077DE0E2}" srcOrd="0" destOrd="0" parTransId="{8C1C1581-33A9-444C-AB24-3E396C61A11F}" sibTransId="{CA153502-FC4B-49A9-A2E7-BCCB1A8BC557}"/>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 qsCatId="simple" csTypeId="urn:microsoft.com/office/officeart/2005/8/colors/colorful1" csCatId="colorful" phldr="1"/>
      <dgm:spPr/>
    </dgm:pt>
    <dgm:pt modelId="{54A22F96-1E18-40AD-B69D-3BC2077DE0E2}">
      <dgm:prSet phldrT="[文本]" custT="1"/>
      <dgm:spPr>
        <a:solidFill>
          <a:srgbClr val="A5A5A5"/>
        </a:solidFill>
      </dgm:spPr>
      <dgm: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奇偶校验</a:t>
          </a:r>
        </a:p>
      </dgm:t>
    </dgm:pt>
    <dgm:pt modelId="{8C1C1581-33A9-444C-AB24-3E396C61A11F}" type="par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type="sib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dgm:t>
        <a:bodyPr/>
        <a:lstStyle/>
        <a:p>
          <a:pPr algn="ctr"/>
          <a:r>
            <a:rPr lang="zh-CN" altLang="en-US" sz="2800" b="1" dirty="0">
              <a:latin typeface="微软雅黑" panose="020B0503020204020204" pitchFamily="34" charset="-122"/>
              <a:ea typeface="微软雅黑" panose="020B0503020204020204" pitchFamily="34" charset="-122"/>
            </a:rPr>
            <a:t>海明编码</a:t>
          </a:r>
        </a:p>
      </dgm:t>
    </dgm:pt>
    <dgm:pt modelId="{C638D841-C137-4CA9-A626-E8896EE2D6D8}" type="par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type="sib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accent6">
            <a:lumMod val="60000"/>
            <a:lumOff val="40000"/>
          </a:schemeClr>
        </a:solidFill>
      </dgm:spPr>
      <dgm:t>
        <a:bodyPr/>
        <a:lstStyle/>
        <a:p>
          <a:pPr algn="ctr"/>
          <a:r>
            <a:rPr lang="en-US" altLang="zh-CN" sz="2800" b="1" dirty="0">
              <a:solidFill>
                <a:srgbClr val="C00000"/>
              </a:solidFill>
              <a:latin typeface="微软雅黑" panose="020B0503020204020204" pitchFamily="34" charset="-122"/>
              <a:ea typeface="微软雅黑" panose="020B0503020204020204" pitchFamily="34" charset="-122"/>
            </a:rPr>
            <a:t>CRC</a:t>
          </a:r>
          <a:r>
            <a:rPr lang="zh-CN" altLang="en-US" sz="2800" b="1" dirty="0">
              <a:solidFill>
                <a:srgbClr val="C00000"/>
              </a:solidFill>
              <a:latin typeface="微软雅黑" panose="020B0503020204020204" pitchFamily="34" charset="-122"/>
              <a:ea typeface="微软雅黑" panose="020B0503020204020204" pitchFamily="34" charset="-122"/>
            </a:rPr>
            <a:t>校验</a:t>
          </a:r>
        </a:p>
      </dgm:t>
    </dgm:pt>
    <dgm:pt modelId="{1F54CDAA-B8B8-48CD-B81B-2339CE98ACB7}" type="par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type="sib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BABFF7B8-C8D9-4D2E-AF02-235BDB33EE84}" srcId="{349B7105-D153-4D8A-BB2A-7E0364FD01A4}" destId="{54A22F96-1E18-40AD-B69D-3BC2077DE0E2}" srcOrd="0" destOrd="0" parTransId="{8C1C1581-33A9-444C-AB24-3E396C61A11F}" sibTransId="{CA153502-FC4B-49A9-A2E7-BCCB1A8BC557}"/>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E2EAF-CDE8-462E-B673-027FA69E761D}">
      <dsp:nvSpPr>
        <dsp:cNvPr id="0" name=""/>
        <dsp:cNvSpPr/>
      </dsp:nvSpPr>
      <dsp:spPr>
        <a:xfrm>
          <a:off x="2411" y="1972742"/>
          <a:ext cx="2938436" cy="755413"/>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rgbClr val="FF0000"/>
              </a:solidFill>
              <a:latin typeface="微软雅黑" panose="020B0503020204020204" pitchFamily="34" charset="-122"/>
              <a:ea typeface="微软雅黑" panose="020B0503020204020204" pitchFamily="34" charset="-122"/>
            </a:rPr>
            <a:t>奇偶校验</a:t>
          </a:r>
        </a:p>
      </dsp:txBody>
      <dsp:txXfrm>
        <a:off x="380118" y="1972742"/>
        <a:ext cx="2183023" cy="755413"/>
      </dsp:txXfrm>
    </dsp:sp>
    <dsp:sp modelId="{88173921-6C64-424E-B073-B872D6A34B5A}">
      <dsp:nvSpPr>
        <dsp:cNvPr id="0" name=""/>
        <dsp:cNvSpPr/>
      </dsp:nvSpPr>
      <dsp:spPr>
        <a:xfrm>
          <a:off x="2647005" y="1972742"/>
          <a:ext cx="2938436" cy="75541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微软雅黑" panose="020B0503020204020204" pitchFamily="34" charset="-122"/>
              <a:ea typeface="微软雅黑" panose="020B0503020204020204" pitchFamily="34" charset="-122"/>
            </a:rPr>
            <a:t>海明编码</a:t>
          </a:r>
        </a:p>
      </dsp:txBody>
      <dsp:txXfrm>
        <a:off x="3024712" y="1972742"/>
        <a:ext cx="2183023" cy="755413"/>
      </dsp:txXfrm>
    </dsp:sp>
    <dsp:sp modelId="{72C8DB7D-2AA0-4843-811E-DC606DEF60D6}">
      <dsp:nvSpPr>
        <dsp:cNvPr id="0" name=""/>
        <dsp:cNvSpPr/>
      </dsp:nvSpPr>
      <dsp:spPr>
        <a:xfrm>
          <a:off x="5291598" y="1961981"/>
          <a:ext cx="2938436" cy="776934"/>
        </a:xfrm>
        <a:prstGeom prst="chevron">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latin typeface="微软雅黑" panose="020B0503020204020204" pitchFamily="34" charset="-122"/>
              <a:ea typeface="微软雅黑" panose="020B0503020204020204" pitchFamily="34" charset="-122"/>
            </a:rPr>
            <a:t>CRC</a:t>
          </a:r>
          <a:r>
            <a:rPr lang="zh-CN" altLang="en-US" sz="2800" b="1" kern="1200" dirty="0">
              <a:latin typeface="微软雅黑" panose="020B0503020204020204" pitchFamily="34" charset="-122"/>
              <a:ea typeface="微软雅黑" panose="020B0503020204020204" pitchFamily="34" charset="-122"/>
            </a:rPr>
            <a:t>校验</a:t>
          </a:r>
        </a:p>
      </dsp:txBody>
      <dsp:txXfrm>
        <a:off x="5680065" y="1961981"/>
        <a:ext cx="2161502" cy="7769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E2EAF-CDE8-462E-B673-027FA69E761D}">
      <dsp:nvSpPr>
        <dsp:cNvPr id="0" name=""/>
        <dsp:cNvSpPr/>
      </dsp:nvSpPr>
      <dsp:spPr>
        <a:xfrm>
          <a:off x="2411" y="1972742"/>
          <a:ext cx="2938436" cy="755413"/>
        </a:xfrm>
        <a:prstGeom prst="chevron">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bg1"/>
              </a:solidFill>
              <a:latin typeface="微软雅黑" panose="020B0503020204020204" pitchFamily="34" charset="-122"/>
              <a:ea typeface="微软雅黑" panose="020B0503020204020204" pitchFamily="34" charset="-122"/>
            </a:rPr>
            <a:t>奇偶校验</a:t>
          </a:r>
        </a:p>
      </dsp:txBody>
      <dsp:txXfrm>
        <a:off x="380118" y="1972742"/>
        <a:ext cx="2183023" cy="755413"/>
      </dsp:txXfrm>
    </dsp:sp>
    <dsp:sp modelId="{88173921-6C64-424E-B073-B872D6A34B5A}">
      <dsp:nvSpPr>
        <dsp:cNvPr id="0" name=""/>
        <dsp:cNvSpPr/>
      </dsp:nvSpPr>
      <dsp:spPr>
        <a:xfrm>
          <a:off x="2647005" y="1972742"/>
          <a:ext cx="2938436" cy="755413"/>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rgbClr val="C00000"/>
              </a:solidFill>
              <a:latin typeface="微软雅黑" panose="020B0503020204020204" pitchFamily="34" charset="-122"/>
              <a:ea typeface="微软雅黑" panose="020B0503020204020204" pitchFamily="34" charset="-122"/>
            </a:rPr>
            <a:t>海明编码</a:t>
          </a:r>
        </a:p>
      </dsp:txBody>
      <dsp:txXfrm>
        <a:off x="3024712" y="1972742"/>
        <a:ext cx="2183023" cy="755413"/>
      </dsp:txXfrm>
    </dsp:sp>
    <dsp:sp modelId="{72C8DB7D-2AA0-4843-811E-DC606DEF60D6}">
      <dsp:nvSpPr>
        <dsp:cNvPr id="0" name=""/>
        <dsp:cNvSpPr/>
      </dsp:nvSpPr>
      <dsp:spPr>
        <a:xfrm>
          <a:off x="5291598" y="1961981"/>
          <a:ext cx="2938436" cy="776934"/>
        </a:xfrm>
        <a:prstGeom prst="chevron">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latin typeface="微软雅黑" panose="020B0503020204020204" pitchFamily="34" charset="-122"/>
              <a:ea typeface="微软雅黑" panose="020B0503020204020204" pitchFamily="34" charset="-122"/>
            </a:rPr>
            <a:t>CRC</a:t>
          </a:r>
          <a:r>
            <a:rPr lang="zh-CN" altLang="en-US" sz="2800" b="1" kern="1200" dirty="0">
              <a:latin typeface="微软雅黑" panose="020B0503020204020204" pitchFamily="34" charset="-122"/>
              <a:ea typeface="微软雅黑" panose="020B0503020204020204" pitchFamily="34" charset="-122"/>
            </a:rPr>
            <a:t>校验</a:t>
          </a:r>
        </a:p>
      </dsp:txBody>
      <dsp:txXfrm>
        <a:off x="5680065" y="1961981"/>
        <a:ext cx="2161502" cy="7769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E2EAF-CDE8-462E-B673-027FA69E761D}">
      <dsp:nvSpPr>
        <dsp:cNvPr id="0" name=""/>
        <dsp:cNvSpPr/>
      </dsp:nvSpPr>
      <dsp:spPr>
        <a:xfrm>
          <a:off x="2411" y="1972742"/>
          <a:ext cx="2938436" cy="755413"/>
        </a:xfrm>
        <a:prstGeom prst="chevron">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bg1"/>
              </a:solidFill>
              <a:latin typeface="微软雅黑" panose="020B0503020204020204" pitchFamily="34" charset="-122"/>
              <a:ea typeface="微软雅黑" panose="020B0503020204020204" pitchFamily="34" charset="-122"/>
            </a:rPr>
            <a:t>奇偶校验</a:t>
          </a:r>
        </a:p>
      </dsp:txBody>
      <dsp:txXfrm>
        <a:off x="380118" y="1972742"/>
        <a:ext cx="2183023" cy="755413"/>
      </dsp:txXfrm>
    </dsp:sp>
    <dsp:sp modelId="{88173921-6C64-424E-B073-B872D6A34B5A}">
      <dsp:nvSpPr>
        <dsp:cNvPr id="0" name=""/>
        <dsp:cNvSpPr/>
      </dsp:nvSpPr>
      <dsp:spPr>
        <a:xfrm>
          <a:off x="2647005" y="1972742"/>
          <a:ext cx="2938436" cy="75541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微软雅黑" panose="020B0503020204020204" pitchFamily="34" charset="-122"/>
              <a:ea typeface="微软雅黑" panose="020B0503020204020204" pitchFamily="34" charset="-122"/>
            </a:rPr>
            <a:t>海明编码</a:t>
          </a:r>
        </a:p>
      </dsp:txBody>
      <dsp:txXfrm>
        <a:off x="3024712" y="1972742"/>
        <a:ext cx="2183023" cy="755413"/>
      </dsp:txXfrm>
    </dsp:sp>
    <dsp:sp modelId="{72C8DB7D-2AA0-4843-811E-DC606DEF60D6}">
      <dsp:nvSpPr>
        <dsp:cNvPr id="0" name=""/>
        <dsp:cNvSpPr/>
      </dsp:nvSpPr>
      <dsp:spPr>
        <a:xfrm>
          <a:off x="5291598" y="1961981"/>
          <a:ext cx="2938436" cy="77693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solidFill>
                <a:srgbClr val="C00000"/>
              </a:solidFill>
              <a:latin typeface="微软雅黑" panose="020B0503020204020204" pitchFamily="34" charset="-122"/>
              <a:ea typeface="微软雅黑" panose="020B0503020204020204" pitchFamily="34" charset="-122"/>
            </a:rPr>
            <a:t>CRC</a:t>
          </a:r>
          <a:r>
            <a:rPr lang="zh-CN" altLang="en-US" sz="2800" b="1" kern="1200" dirty="0">
              <a:solidFill>
                <a:srgbClr val="C00000"/>
              </a:solidFill>
              <a:latin typeface="微软雅黑" panose="020B0503020204020204" pitchFamily="34" charset="-122"/>
              <a:ea typeface="微软雅黑" panose="020B0503020204020204" pitchFamily="34" charset="-122"/>
            </a:rPr>
            <a:t>校验</a:t>
          </a:r>
        </a:p>
      </dsp:txBody>
      <dsp:txXfrm>
        <a:off x="5680065" y="1961981"/>
        <a:ext cx="2161502" cy="77693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2023/3/14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2023/3/14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50</a:t>
            </a:fld>
            <a:endParaRPr lang="zh-CN" altLang="en-US"/>
          </a:p>
        </p:txBody>
      </p:sp>
    </p:spTree>
    <p:extLst>
      <p:ext uri="{BB962C8B-B14F-4D97-AF65-F5344CB8AC3E}">
        <p14:creationId xmlns:p14="http://schemas.microsoft.com/office/powerpoint/2010/main" val="818069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a:t>
            </a:r>
            <a:r>
              <a:rPr lang="en-US" altLang="zh-CN" dirty="0" err="1"/>
              <a:t>printf</a:t>
            </a:r>
            <a:r>
              <a:rPr lang="zh-CN" altLang="en-US" dirty="0"/>
              <a:t>的输入是</a:t>
            </a:r>
            <a:r>
              <a:rPr lang="en-US" altLang="zh-CN" dirty="0"/>
              <a:t>32</a:t>
            </a:r>
            <a:r>
              <a:rPr lang="zh-CN" altLang="en-US" dirty="0"/>
              <a:t>位，所以要将</a:t>
            </a:r>
            <a:r>
              <a:rPr lang="en-US" altLang="zh-CN" dirty="0"/>
              <a:t>8</a:t>
            </a:r>
            <a:r>
              <a:rPr lang="zh-CN" altLang="en-US" dirty="0"/>
              <a:t>位转换成</a:t>
            </a:r>
            <a:r>
              <a:rPr lang="en-US" altLang="zh-CN" dirty="0"/>
              <a:t>32</a:t>
            </a:r>
            <a:r>
              <a:rPr lang="zh-CN" altLang="en-US" dirty="0"/>
              <a:t>位，前后两个</a:t>
            </a:r>
            <a:r>
              <a:rPr lang="en-US" altLang="zh-CN" dirty="0" err="1"/>
              <a:t>printf</a:t>
            </a:r>
            <a:r>
              <a:rPr lang="zh-CN" altLang="en-US" dirty="0"/>
              <a:t>代码不一样，原因是一个是正数，一个是负数，编译器做了预判。</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51</a:t>
            </a:fld>
            <a:endParaRPr lang="zh-CN" altLang="en-US"/>
          </a:p>
        </p:txBody>
      </p:sp>
    </p:spTree>
    <p:extLst>
      <p:ext uri="{BB962C8B-B14F-4D97-AF65-F5344CB8AC3E}">
        <p14:creationId xmlns:p14="http://schemas.microsoft.com/office/powerpoint/2010/main" val="2055478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最后以一段程序来解释下真值和机器码，这个例子中</a:t>
            </a:r>
            <a:r>
              <a:rPr lang="en-US" altLang="zh-CN" dirty="0"/>
              <a:t>x=-1</a:t>
            </a:r>
            <a:r>
              <a:rPr lang="zh-CN" altLang="en-US" dirty="0"/>
              <a:t>，这是采用真值的方式进行赋值</a:t>
            </a:r>
            <a:endParaRPr lang="en-US" altLang="zh-CN" dirty="0"/>
          </a:p>
          <a:p>
            <a:endParaRPr lang="en-US" altLang="zh-CN" dirty="0"/>
          </a:p>
          <a:p>
            <a:r>
              <a:rPr lang="zh-CN" altLang="en-US" dirty="0"/>
              <a:t>无符号数</a:t>
            </a:r>
            <a:r>
              <a:rPr lang="en-US" altLang="zh-CN" dirty="0"/>
              <a:t>u=</a:t>
            </a:r>
            <a:r>
              <a:rPr lang="zh-CN" altLang="en-US" dirty="0"/>
              <a:t>，</a:t>
            </a:r>
            <a:endParaRPr lang="en-US" altLang="zh-CN" dirty="0"/>
          </a:p>
          <a:p>
            <a:endParaRPr lang="en-US" altLang="zh-CN" dirty="0"/>
          </a:p>
          <a:p>
            <a:r>
              <a:rPr lang="zh-CN" altLang="en-US" dirty="0"/>
              <a:t>利用</a:t>
            </a:r>
            <a:r>
              <a:rPr lang="en-US" altLang="zh-CN" dirty="0" err="1"/>
              <a:t>printf</a:t>
            </a:r>
            <a:r>
              <a:rPr lang="zh-CN" altLang="en-US" dirty="0"/>
              <a:t>首先输出</a:t>
            </a:r>
            <a:r>
              <a:rPr lang="en-US" altLang="zh-CN" dirty="0"/>
              <a:t>x</a:t>
            </a:r>
            <a:r>
              <a:rPr lang="zh-CN" altLang="en-US" dirty="0"/>
              <a:t>，分别按</a:t>
            </a:r>
            <a:r>
              <a:rPr lang="en-US" altLang="zh-CN" dirty="0"/>
              <a:t>%u</a:t>
            </a:r>
            <a:r>
              <a:rPr lang="zh-CN" altLang="en-US" dirty="0"/>
              <a:t>，</a:t>
            </a:r>
            <a:r>
              <a:rPr lang="en-US" altLang="zh-CN" dirty="0"/>
              <a:t>%</a:t>
            </a:r>
            <a:r>
              <a:rPr lang="en-US" altLang="zh-CN" dirty="0" err="1"/>
              <a:t>X,%d</a:t>
            </a:r>
            <a:r>
              <a:rPr lang="zh-CN" altLang="en-US" dirty="0"/>
              <a:t>进行输出，实际就是按不同机器码进行输出，第一个下，</a:t>
            </a:r>
            <a:endParaRPr lang="en-US" altLang="zh-CN" dirty="0"/>
          </a:p>
          <a:p>
            <a:endParaRPr lang="en-US" altLang="zh-CN" dirty="0"/>
          </a:p>
          <a:p>
            <a:r>
              <a:rPr lang="zh-CN" altLang="en-US" dirty="0"/>
              <a:t>，</a:t>
            </a:r>
            <a:endParaRPr lang="en-US" altLang="zh-CN" dirty="0"/>
          </a:p>
          <a:p>
            <a:r>
              <a:rPr lang="zh-CN" altLang="en-US" dirty="0"/>
              <a:t>我们来看输出结果，</a:t>
            </a:r>
            <a:r>
              <a:rPr lang="en-US" altLang="zh-CN" dirty="0"/>
              <a:t>-1</a:t>
            </a:r>
            <a:r>
              <a:rPr lang="zh-CN" altLang="en-US" dirty="0"/>
              <a:t>这个数如果表示成无符号数</a:t>
            </a:r>
            <a:r>
              <a:rPr lang="en-US" altLang="zh-CN" dirty="0"/>
              <a:t>10</a:t>
            </a:r>
            <a:r>
              <a:rPr lang="zh-CN" altLang="en-US" dirty="0"/>
              <a:t>进制是</a:t>
            </a:r>
            <a:r>
              <a:rPr lang="en-US" altLang="zh-CN" dirty="0"/>
              <a:t>44444</a:t>
            </a:r>
            <a:r>
              <a:rPr lang="zh-CN" altLang="en-US" dirty="0"/>
              <a:t>，十六进制就是全</a:t>
            </a:r>
            <a:r>
              <a:rPr lang="en-US" altLang="zh-CN" dirty="0"/>
              <a:t>FFFFFFF</a:t>
            </a:r>
            <a:r>
              <a:rPr lang="zh-CN" altLang="en-US" dirty="0"/>
              <a:t>，真值是</a:t>
            </a:r>
            <a:r>
              <a:rPr lang="en-US" altLang="zh-CN" dirty="0"/>
              <a:t>-1</a:t>
            </a:r>
            <a:r>
              <a:rPr lang="zh-CN" altLang="en-US" dirty="0"/>
              <a:t>，这也表明实际计算机中存储的编码是</a:t>
            </a:r>
            <a:r>
              <a:rPr lang="en-US" altLang="zh-CN" dirty="0"/>
              <a:t>32</a:t>
            </a:r>
            <a:r>
              <a:rPr lang="zh-CN" altLang="en-US" dirty="0"/>
              <a:t>位全</a:t>
            </a:r>
            <a:r>
              <a:rPr lang="en-US" altLang="zh-CN" dirty="0"/>
              <a:t>1</a:t>
            </a:r>
            <a:r>
              <a:rPr lang="zh-CN" altLang="en-US" dirty="0"/>
              <a:t>的数，间接证明了计算机中数据是采用补码存储。</a:t>
            </a:r>
            <a:endParaRPr lang="en-US" altLang="zh-CN" dirty="0"/>
          </a:p>
          <a:p>
            <a:endParaRPr lang="en-US" altLang="zh-CN" dirty="0"/>
          </a:p>
          <a:p>
            <a:r>
              <a:rPr lang="zh-CN" altLang="en-US" dirty="0"/>
              <a:t>第二个数无符号数分别是</a:t>
            </a:r>
            <a:r>
              <a:rPr lang="en-US" altLang="zh-CN" dirty="0"/>
              <a:t>21</a:t>
            </a:r>
            <a:r>
              <a:rPr lang="zh-CN" altLang="en-US" dirty="0"/>
              <a:t>，，十六进制</a:t>
            </a:r>
            <a:r>
              <a:rPr lang="en-US" altLang="zh-CN" dirty="0"/>
              <a:t>800000</a:t>
            </a:r>
            <a:r>
              <a:rPr lang="zh-CN" altLang="en-US" dirty="0"/>
              <a:t>，也就是</a:t>
            </a:r>
            <a:r>
              <a:rPr lang="en-US" altLang="zh-CN" dirty="0"/>
              <a:t>32</a:t>
            </a:r>
            <a:r>
              <a:rPr lang="zh-CN" altLang="en-US" dirty="0"/>
              <a:t>位最高位位</a:t>
            </a:r>
            <a:r>
              <a:rPr lang="en-US" altLang="zh-CN" dirty="0"/>
              <a:t>1</a:t>
            </a:r>
            <a:r>
              <a:rPr lang="zh-CN" altLang="en-US" dirty="0"/>
              <a:t>，这个数是补码负数最小值，也就是</a:t>
            </a:r>
            <a:r>
              <a:rPr lang="en-US" altLang="zh-CN" dirty="0"/>
              <a:t>-222222.</a:t>
            </a:r>
          </a:p>
        </p:txBody>
      </p:sp>
      <p:sp>
        <p:nvSpPr>
          <p:cNvPr id="4" name="灯片编号占位符 3"/>
          <p:cNvSpPr>
            <a:spLocks noGrp="1"/>
          </p:cNvSpPr>
          <p:nvPr>
            <p:ph type="sldNum" sz="quarter" idx="10"/>
          </p:nvPr>
        </p:nvSpPr>
        <p:spPr/>
        <p:txBody>
          <a:bodyPr/>
          <a:lstStyle/>
          <a:p>
            <a:fld id="{7E259034-BEED-4024-A934-72E55E0D3101}" type="slidenum">
              <a:rPr lang="zh-CN" altLang="en-US" smtClean="0"/>
              <a:t>54</a:t>
            </a:fld>
            <a:endParaRPr lang="zh-CN" altLang="en-US"/>
          </a:p>
        </p:txBody>
      </p:sp>
    </p:spTree>
    <p:extLst>
      <p:ext uri="{BB962C8B-B14F-4D97-AF65-F5344CB8AC3E}">
        <p14:creationId xmlns:p14="http://schemas.microsoft.com/office/powerpoint/2010/main" val="2047368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57</a:t>
            </a:fld>
            <a:endParaRPr lang="zh-CN" altLang="en-US"/>
          </a:p>
        </p:txBody>
      </p:sp>
    </p:spTree>
    <p:extLst>
      <p:ext uri="{BB962C8B-B14F-4D97-AF65-F5344CB8AC3E}">
        <p14:creationId xmlns:p14="http://schemas.microsoft.com/office/powerpoint/2010/main" val="16707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黑板上写一个浮点数，</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58</a:t>
            </a:fld>
            <a:endParaRPr lang="zh-CN" altLang="en-US"/>
          </a:p>
        </p:txBody>
      </p:sp>
    </p:spTree>
    <p:extLst>
      <p:ext uri="{BB962C8B-B14F-4D97-AF65-F5344CB8AC3E}">
        <p14:creationId xmlns:p14="http://schemas.microsoft.com/office/powerpoint/2010/main" val="3483131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74</a:t>
            </a:fld>
            <a:endParaRPr lang="zh-CN" altLang="en-US"/>
          </a:p>
        </p:txBody>
      </p:sp>
    </p:spTree>
    <p:extLst>
      <p:ext uri="{BB962C8B-B14F-4D97-AF65-F5344CB8AC3E}">
        <p14:creationId xmlns:p14="http://schemas.microsoft.com/office/powerpoint/2010/main" val="3666720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77</a:t>
            </a:fld>
            <a:endParaRPr lang="zh-CN" altLang="en-US"/>
          </a:p>
        </p:txBody>
      </p:sp>
    </p:spTree>
    <p:extLst>
      <p:ext uri="{BB962C8B-B14F-4D97-AF65-F5344CB8AC3E}">
        <p14:creationId xmlns:p14="http://schemas.microsoft.com/office/powerpoint/2010/main" val="2168561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80</a:t>
            </a:fld>
            <a:endParaRPr lang="zh-CN" altLang="en-US"/>
          </a:p>
        </p:txBody>
      </p:sp>
    </p:spTree>
    <p:extLst>
      <p:ext uri="{BB962C8B-B14F-4D97-AF65-F5344CB8AC3E}">
        <p14:creationId xmlns:p14="http://schemas.microsoft.com/office/powerpoint/2010/main" val="2136882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err="1">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int</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I  </a:t>
            </a:r>
            <a:r>
              <a:rPr lang="zh-CN" altLang="en-US" b="1" dirty="0">
                <a:solidFill>
                  <a:srgbClr val="000000"/>
                </a:solidFill>
                <a:latin typeface="Courier New"/>
                <a:ea typeface="宋体"/>
                <a:cs typeface="Times New Roman"/>
              </a:rPr>
              <a:t>不恒成立</a:t>
            </a:r>
            <a:endParaRPr lang="zh-CN" altLang="zh-CN" sz="1600" b="1" kern="100" dirty="0">
              <a:latin typeface="Calibri"/>
              <a:ea typeface="宋体"/>
              <a:cs typeface="Times New Roman"/>
            </a:endParaRPr>
          </a:p>
          <a:p>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int</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   </a:t>
            </a:r>
            <a:r>
              <a:rPr lang="zh-CN" altLang="en-US" b="1" dirty="0">
                <a:solidFill>
                  <a:srgbClr val="000000"/>
                </a:solidFill>
                <a:latin typeface="Courier New"/>
                <a:ea typeface="宋体"/>
                <a:cs typeface="Times New Roman"/>
              </a:rPr>
              <a:t>不恒成立</a:t>
            </a:r>
            <a:endParaRPr lang="zh-CN" altLang="zh-CN" sz="1600" b="1" kern="100" dirty="0">
              <a:latin typeface="Calibri"/>
              <a:ea typeface="宋体"/>
              <a:cs typeface="Times New Roman"/>
            </a:endParaRPr>
          </a:p>
          <a:p>
            <a:r>
              <a:rPr lang="en-US" altLang="zh-CN" b="1" dirty="0" err="1">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int</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double</a:t>
            </a:r>
            <a:r>
              <a:rPr lang="en-US" altLang="zh-CN" b="1" dirty="0">
                <a:solidFill>
                  <a:srgbClr val="FF0000"/>
                </a:solidFill>
                <a:latin typeface="Courier New"/>
                <a:ea typeface="宋体"/>
                <a:cs typeface="Times New Roman"/>
              </a:rPr>
              <a:t>(</a:t>
            </a:r>
            <a:r>
              <a:rPr lang="en-US" altLang="zh-CN" b="1" dirty="0" err="1">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  </a:t>
            </a:r>
            <a:r>
              <a:rPr lang="zh-CN" altLang="en-US" b="1" dirty="0">
                <a:solidFill>
                  <a:srgbClr val="FF0000"/>
                </a:solidFill>
                <a:latin typeface="Courier New"/>
                <a:ea typeface="宋体"/>
                <a:cs typeface="Times New Roman"/>
              </a:rPr>
              <a:t>恒成立，因为</a:t>
            </a:r>
            <a:r>
              <a:rPr lang="en-US" altLang="zh-CN" b="1" dirty="0">
                <a:solidFill>
                  <a:srgbClr val="FF0000"/>
                </a:solidFill>
                <a:latin typeface="Courier New"/>
                <a:ea typeface="宋体"/>
                <a:cs typeface="Times New Roman"/>
              </a:rPr>
              <a:t>double</a:t>
            </a:r>
            <a:r>
              <a:rPr lang="zh-CN" altLang="en-US" b="1" dirty="0">
                <a:solidFill>
                  <a:srgbClr val="FF0000"/>
                </a:solidFill>
                <a:latin typeface="Courier New"/>
                <a:ea typeface="宋体"/>
                <a:cs typeface="Times New Roman"/>
              </a:rPr>
              <a:t>尾数</a:t>
            </a:r>
            <a:r>
              <a:rPr lang="en-US" altLang="zh-CN" b="1" dirty="0">
                <a:solidFill>
                  <a:srgbClr val="FF0000"/>
                </a:solidFill>
                <a:latin typeface="Courier New"/>
                <a:ea typeface="宋体"/>
                <a:cs typeface="Times New Roman"/>
              </a:rPr>
              <a:t>52</a:t>
            </a:r>
            <a:r>
              <a:rPr lang="zh-CN" altLang="en-US" b="1" dirty="0">
                <a:solidFill>
                  <a:srgbClr val="FF0000"/>
                </a:solidFill>
                <a:latin typeface="Courier New"/>
                <a:ea typeface="宋体"/>
                <a:cs typeface="Times New Roman"/>
              </a:rPr>
              <a:t>位</a:t>
            </a:r>
            <a:endParaRPr lang="en-US" altLang="zh-CN" sz="1600" b="1" kern="100" dirty="0">
              <a:solidFill>
                <a:schemeClr val="tx1"/>
              </a:solidFill>
              <a:latin typeface="Calibri"/>
              <a:ea typeface="宋体"/>
              <a:cs typeface="Times New Roman"/>
            </a:endParaRPr>
          </a:p>
          <a:p>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double</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   </a:t>
            </a:r>
            <a:r>
              <a:rPr lang="zh-CN" altLang="en-US" b="1" dirty="0">
                <a:solidFill>
                  <a:srgbClr val="000000"/>
                </a:solidFill>
                <a:latin typeface="Courier New"/>
                <a:ea typeface="宋体"/>
                <a:cs typeface="Times New Roman"/>
              </a:rPr>
              <a:t>恒成立</a:t>
            </a:r>
            <a:endParaRPr lang="zh-CN" altLang="zh-CN" sz="1600" b="1" kern="100" dirty="0">
              <a:latin typeface="Calibri"/>
              <a:ea typeface="宋体"/>
              <a:cs typeface="Times New Roman"/>
            </a:endParaRPr>
          </a:p>
          <a:p>
            <a:r>
              <a:rPr lang="en-US" altLang="zh-CN" b="1" dirty="0">
                <a:solidFill>
                  <a:srgbClr val="000000"/>
                </a:solidFill>
                <a:latin typeface="Courier New"/>
                <a:ea typeface="宋体"/>
                <a:cs typeface="Times New Roman"/>
              </a:rPr>
              <a:t>d</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d              </a:t>
            </a:r>
            <a:r>
              <a:rPr lang="zh-CN" altLang="en-US" b="1" dirty="0">
                <a:solidFill>
                  <a:srgbClr val="000000"/>
                </a:solidFill>
                <a:latin typeface="Courier New"/>
                <a:ea typeface="宋体"/>
                <a:cs typeface="Times New Roman"/>
              </a:rPr>
              <a:t>不成立，精度损失</a:t>
            </a:r>
            <a:endParaRPr lang="zh-CN" altLang="zh-CN" sz="1600" b="1" kern="100" dirty="0">
              <a:latin typeface="Calibri"/>
              <a:ea typeface="宋体"/>
              <a:cs typeface="Times New Roman"/>
            </a:endParaRPr>
          </a:p>
          <a:p>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           </a:t>
            </a:r>
            <a:r>
              <a:rPr lang="zh-CN" altLang="en-US" b="1" dirty="0">
                <a:solidFill>
                  <a:srgbClr val="FF0000"/>
                </a:solidFill>
                <a:latin typeface="Courier New"/>
                <a:ea typeface="宋体"/>
                <a:cs typeface="Times New Roman"/>
              </a:rPr>
              <a:t>尾数原码成立</a:t>
            </a:r>
            <a:endParaRPr lang="zh-CN" altLang="zh-CN" sz="1600" b="1" kern="100" dirty="0">
              <a:latin typeface="Calibri"/>
              <a:ea typeface="宋体"/>
              <a:cs typeface="Times New Roman"/>
            </a:endParaRPr>
          </a:p>
          <a:p>
            <a:r>
              <a:rPr lang="en-US" altLang="zh-CN" b="1" dirty="0">
                <a:solidFill>
                  <a:srgbClr val="FF0000"/>
                </a:solidFill>
                <a:latin typeface="Courier New"/>
                <a:ea typeface="宋体"/>
                <a:cs typeface="Times New Roman"/>
              </a:rPr>
              <a:t>(</a:t>
            </a:r>
            <a:r>
              <a:rPr lang="en-US" altLang="zh-CN" b="1" dirty="0" err="1">
                <a:solidFill>
                  <a:srgbClr val="000000"/>
                </a:solidFill>
                <a:latin typeface="Courier New"/>
                <a:ea typeface="宋体"/>
                <a:cs typeface="Times New Roman"/>
              </a:rPr>
              <a:t>d</a:t>
            </a:r>
            <a:r>
              <a:rPr lang="en-US" altLang="zh-CN" b="1" dirty="0" err="1">
                <a:solidFill>
                  <a:srgbClr val="FF0000"/>
                </a:solidFill>
                <a:latin typeface="Courier New"/>
                <a:ea typeface="宋体"/>
                <a:cs typeface="Times New Roman"/>
              </a:rPr>
              <a:t>+</a:t>
            </a:r>
            <a:r>
              <a:rPr lang="en-US" altLang="zh-CN" b="1" dirty="0" err="1">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d</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     </a:t>
            </a:r>
            <a:r>
              <a:rPr lang="zh-CN" altLang="en-US" b="1" dirty="0">
                <a:solidFill>
                  <a:srgbClr val="000000"/>
                </a:solidFill>
                <a:latin typeface="Courier New"/>
                <a:ea typeface="宋体"/>
                <a:cs typeface="Times New Roman"/>
              </a:rPr>
              <a:t>结合律不满足</a:t>
            </a:r>
            <a:endParaRPr lang="zh-CN" altLang="zh-CN" sz="1600" b="1" kern="100" dirty="0">
              <a:latin typeface="Calibri"/>
              <a:ea typeface="宋体"/>
              <a:cs typeface="Times New Roman"/>
            </a:endParaRP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81</a:t>
            </a:fld>
            <a:endParaRPr lang="zh-CN" altLang="en-US"/>
          </a:p>
        </p:txBody>
      </p:sp>
    </p:spTree>
    <p:extLst>
      <p:ext uri="{BB962C8B-B14F-4D97-AF65-F5344CB8AC3E}">
        <p14:creationId xmlns:p14="http://schemas.microsoft.com/office/powerpoint/2010/main" val="3409289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123</a:t>
            </a:fld>
            <a:endParaRPr lang="zh-CN" altLang="en-US"/>
          </a:p>
        </p:txBody>
      </p:sp>
    </p:spTree>
    <p:extLst>
      <p:ext uri="{BB962C8B-B14F-4D97-AF65-F5344CB8AC3E}">
        <p14:creationId xmlns:p14="http://schemas.microsoft.com/office/powerpoint/2010/main" val="3200384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933617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为什么要用奇偶校验，能检查错误，</a:t>
            </a:r>
            <a:r>
              <a:rPr lang="en-US" altLang="zh-CN" dirty="0"/>
              <a:t>CPU</a:t>
            </a:r>
            <a:r>
              <a:rPr lang="zh-CN" altLang="en-US" dirty="0"/>
              <a:t>内部有没有奇偶校验，没有校验的内存可靠性如何？</a:t>
            </a:r>
            <a:r>
              <a:rPr lang="en-US" altLang="zh-CN" dirty="0"/>
              <a:t>ECC</a:t>
            </a:r>
            <a:r>
              <a:rPr lang="zh-CN" altLang="en-US" dirty="0"/>
              <a:t>是纠删码，也使用了奇偶校验</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124</a:t>
            </a:fld>
            <a:endParaRPr lang="zh-CN" altLang="en-US"/>
          </a:p>
        </p:txBody>
      </p:sp>
    </p:spTree>
    <p:extLst>
      <p:ext uri="{BB962C8B-B14F-4D97-AF65-F5344CB8AC3E}">
        <p14:creationId xmlns:p14="http://schemas.microsoft.com/office/powerpoint/2010/main" val="1383582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136</a:t>
            </a:fld>
            <a:endParaRPr lang="zh-CN" altLang="en-US"/>
          </a:p>
        </p:txBody>
      </p:sp>
    </p:spTree>
    <p:extLst>
      <p:ext uri="{BB962C8B-B14F-4D97-AF65-F5344CB8AC3E}">
        <p14:creationId xmlns:p14="http://schemas.microsoft.com/office/powerpoint/2010/main" val="1979082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粉色为校验位，黑色为数据为</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137</a:t>
            </a:fld>
            <a:endParaRPr lang="zh-CN" altLang="en-US"/>
          </a:p>
        </p:txBody>
      </p:sp>
    </p:spTree>
    <p:extLst>
      <p:ext uri="{BB962C8B-B14F-4D97-AF65-F5344CB8AC3E}">
        <p14:creationId xmlns:p14="http://schemas.microsoft.com/office/powerpoint/2010/main" val="257716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139</a:t>
            </a:fld>
            <a:endParaRPr lang="zh-CN" altLang="en-US"/>
          </a:p>
        </p:txBody>
      </p:sp>
    </p:spTree>
    <p:extLst>
      <p:ext uri="{BB962C8B-B14F-4D97-AF65-F5344CB8AC3E}">
        <p14:creationId xmlns:p14="http://schemas.microsoft.com/office/powerpoint/2010/main" val="1278336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140</a:t>
            </a:fld>
            <a:endParaRPr lang="zh-CN" altLang="en-US"/>
          </a:p>
        </p:txBody>
      </p:sp>
    </p:spTree>
    <p:extLst>
      <p:ext uri="{BB962C8B-B14F-4D97-AF65-F5344CB8AC3E}">
        <p14:creationId xmlns:p14="http://schemas.microsoft.com/office/powerpoint/2010/main" val="3583213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147</a:t>
            </a:fld>
            <a:endParaRPr lang="zh-CN" altLang="en-US"/>
          </a:p>
        </p:txBody>
      </p:sp>
    </p:spTree>
    <p:extLst>
      <p:ext uri="{BB962C8B-B14F-4D97-AF65-F5344CB8AC3E}">
        <p14:creationId xmlns:p14="http://schemas.microsoft.com/office/powerpoint/2010/main" val="1202964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148</a:t>
            </a:fld>
            <a:endParaRPr lang="zh-CN" altLang="en-US"/>
          </a:p>
        </p:txBody>
      </p:sp>
    </p:spTree>
    <p:extLst>
      <p:ext uri="{BB962C8B-B14F-4D97-AF65-F5344CB8AC3E}">
        <p14:creationId xmlns:p14="http://schemas.microsoft.com/office/powerpoint/2010/main" val="1234813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查表法，组合逻辑电路</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152</a:t>
            </a:fld>
            <a:endParaRPr lang="zh-CN" altLang="en-US"/>
          </a:p>
        </p:txBody>
      </p:sp>
    </p:spTree>
    <p:extLst>
      <p:ext uri="{BB962C8B-B14F-4D97-AF65-F5344CB8AC3E}">
        <p14:creationId xmlns:p14="http://schemas.microsoft.com/office/powerpoint/2010/main" val="341835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下面我们来看看并行编解码的基本思路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的除法基于异或运算，所以模二除法的余数计算满足结合律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C00000"/>
                </a:solidFill>
              </a:rPr>
              <a:t>也就是两个数各自除以生成多项式的余数 异或的结果  等于  两数异或除以生成多项式的余数</a:t>
            </a:r>
            <a:endParaRPr lang="en-US" altLang="zh-CN" dirty="0">
              <a:solidFill>
                <a:srgbClr val="C00000"/>
              </a:solidFill>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M(x)</a:t>
            </a:r>
            <a:r>
              <a:rPr lang="zh-CN" altLang="en-US" sz="1200" b="0" i="0" kern="1200" dirty="0">
                <a:solidFill>
                  <a:schemeClr val="tx1"/>
                </a:solidFill>
                <a:effectLst/>
                <a:latin typeface="+mn-lt"/>
                <a:ea typeface="+mn-ea"/>
                <a:cs typeface="+mn-cs"/>
              </a:rPr>
              <a:t>加上</a:t>
            </a:r>
            <a:r>
              <a:rPr lang="en-US" altLang="zh-CN" sz="1200" b="0" i="0" kern="1200" dirty="0">
                <a:solidFill>
                  <a:schemeClr val="tx1"/>
                </a:solidFill>
                <a:effectLst/>
                <a:latin typeface="+mn-lt"/>
                <a:ea typeface="+mn-ea"/>
                <a:cs typeface="+mn-cs"/>
              </a:rPr>
              <a:t>N(x)</a:t>
            </a:r>
            <a:r>
              <a:rPr lang="zh-CN" altLang="en-US" sz="1200" b="0" i="0" kern="1200" dirty="0">
                <a:solidFill>
                  <a:schemeClr val="tx1"/>
                </a:solidFill>
                <a:effectLst/>
                <a:latin typeface="+mn-lt"/>
                <a:ea typeface="+mn-ea"/>
                <a:cs typeface="+mn-cs"/>
              </a:rPr>
              <a:t>对生成多项式</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的余数，等于</a:t>
            </a:r>
            <a:r>
              <a:rPr lang="en-US" altLang="zh-CN" sz="1200" b="0" i="0" kern="1200" dirty="0">
                <a:solidFill>
                  <a:schemeClr val="tx1"/>
                </a:solidFill>
                <a:effectLst/>
                <a:latin typeface="+mn-lt"/>
                <a:ea typeface="+mn-ea"/>
                <a:cs typeface="+mn-cs"/>
              </a:rPr>
              <a:t>M(x)</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N(x)</a:t>
            </a:r>
            <a:r>
              <a:rPr lang="zh-CN" altLang="en-US" sz="1200" b="0" i="0" kern="1200" dirty="0">
                <a:solidFill>
                  <a:schemeClr val="tx1"/>
                </a:solidFill>
                <a:effectLst/>
                <a:latin typeface="+mn-lt"/>
                <a:ea typeface="+mn-ea"/>
                <a:cs typeface="+mn-cs"/>
              </a:rPr>
              <a:t>的分对</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求余数后再异或的结果一致。</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按照这个原理，一个数对生成多项式的余数可以拆解成两个或多个数对生成多项式的余数再来做异或</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举个例子，</a:t>
            </a:r>
            <a:r>
              <a:rPr lang="en-US" altLang="zh-CN" sz="1200" b="0" i="0" kern="1200" dirty="0">
                <a:solidFill>
                  <a:schemeClr val="tx1"/>
                </a:solidFill>
                <a:effectLst/>
                <a:latin typeface="+mn-lt"/>
                <a:ea typeface="+mn-ea"/>
                <a:cs typeface="+mn-cs"/>
              </a:rPr>
              <a:t>74CRC</a:t>
            </a:r>
            <a:r>
              <a:rPr lang="zh-CN" altLang="en-US" sz="1200" b="0" i="0" kern="1200" dirty="0">
                <a:solidFill>
                  <a:schemeClr val="tx1"/>
                </a:solidFill>
                <a:effectLst/>
                <a:latin typeface="+mn-lt"/>
                <a:ea typeface="+mn-ea"/>
                <a:cs typeface="+mn-cs"/>
              </a:rPr>
              <a:t>编码中生成多项式</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等于</a:t>
            </a:r>
            <a:r>
              <a:rPr lang="en-US" altLang="zh-CN" sz="1200" b="0" i="0" kern="1200" dirty="0">
                <a:solidFill>
                  <a:schemeClr val="tx1"/>
                </a:solidFill>
                <a:effectLst/>
                <a:latin typeface="+mn-lt"/>
                <a:ea typeface="+mn-ea"/>
                <a:cs typeface="+mn-cs"/>
              </a:rPr>
              <a:t>1011</a:t>
            </a:r>
            <a:r>
              <a:rPr lang="zh-CN" altLang="en-US" sz="1200" b="0" i="0" kern="1200" dirty="0">
                <a:solidFill>
                  <a:schemeClr val="tx1"/>
                </a:solidFill>
                <a:effectLst/>
                <a:latin typeface="+mn-lt"/>
                <a:ea typeface="+mn-ea"/>
                <a:cs typeface="+mn-cs"/>
              </a:rPr>
              <a:t>原始数据为</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要求</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的，要求</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CRC</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编码规则，我们需要将数据编码左移</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位，变成</a:t>
            </a:r>
            <a:r>
              <a:rPr lang="en-US" altLang="zh-CN" sz="1200" b="0" i="0" kern="1200" dirty="0">
                <a:solidFill>
                  <a:schemeClr val="tx1"/>
                </a:solidFill>
                <a:effectLst/>
                <a:latin typeface="+mn-lt"/>
                <a:ea typeface="+mn-ea"/>
                <a:cs typeface="+mn-cs"/>
              </a:rPr>
              <a:t>1101000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根据上面的结合律，我们可以不直接进行模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的逐位除法，而是将</a:t>
            </a:r>
            <a:r>
              <a:rPr lang="en-US" altLang="zh-CN" sz="1200" b="0" i="0" kern="1200" dirty="0">
                <a:solidFill>
                  <a:schemeClr val="tx1"/>
                </a:solidFill>
                <a:effectLst/>
                <a:latin typeface="+mn-lt"/>
                <a:ea typeface="+mn-ea"/>
                <a:cs typeface="+mn-cs"/>
              </a:rPr>
              <a:t>1101000</a:t>
            </a:r>
            <a:r>
              <a:rPr lang="zh-CN" altLang="en-US" sz="1200" b="0" i="0" kern="1200" dirty="0">
                <a:solidFill>
                  <a:schemeClr val="tx1"/>
                </a:solidFill>
                <a:effectLst/>
                <a:latin typeface="+mn-lt"/>
                <a:ea typeface="+mn-ea"/>
                <a:cs typeface="+mn-cs"/>
              </a:rPr>
              <a:t>进行分解，这里可以分解为</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个常数，分别是，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也就是说要计算</a:t>
            </a:r>
            <a:r>
              <a:rPr lang="en-US" altLang="zh-CN" sz="1200" b="0" i="0" kern="1200" dirty="0">
                <a:solidFill>
                  <a:schemeClr val="tx1"/>
                </a:solidFill>
                <a:effectLst/>
                <a:latin typeface="+mn-lt"/>
                <a:ea typeface="+mn-ea"/>
                <a:cs typeface="+mn-cs"/>
              </a:rPr>
              <a:t>1101000</a:t>
            </a:r>
            <a:r>
              <a:rPr lang="zh-CN" altLang="en-US" sz="1200" b="0" i="0" kern="1200" dirty="0">
                <a:solidFill>
                  <a:schemeClr val="tx1"/>
                </a:solidFill>
                <a:effectLst/>
                <a:latin typeface="+mn-lt"/>
                <a:ea typeface="+mn-ea"/>
                <a:cs typeface="+mn-cs"/>
              </a:rPr>
              <a:t>的余数，我们可以先计算这三个数的余数，再来进行异或。   后再来计算余数，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那么基于这</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个常量进行组合。得到最终的余数而不需要通过同步时序电路，经过若干的时钟周期得到最终的余数，通过这样一个组合电路就可以得到我们的这样一个最终的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余数，同样方法也可以用于解码电路。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259034-BEED-4024-A934-72E55E0D3101}" type="slidenum">
              <a:rPr lang="zh-CN" altLang="en-US" smtClean="0"/>
              <a:t>155</a:t>
            </a:fld>
            <a:endParaRPr lang="zh-CN" altLang="en-US"/>
          </a:p>
        </p:txBody>
      </p:sp>
    </p:spTree>
    <p:extLst>
      <p:ext uri="{BB962C8B-B14F-4D97-AF65-F5344CB8AC3E}">
        <p14:creationId xmlns:p14="http://schemas.microsoft.com/office/powerpoint/2010/main" val="999707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全零编码余数一定为零，所以是合法编码，其他每行都只有一个或两个</a:t>
            </a:r>
            <a:r>
              <a:rPr lang="en-US" altLang="zh-CN" dirty="0"/>
              <a:t>1</a:t>
            </a:r>
            <a:r>
              <a:rPr lang="zh-CN" altLang="en-US" dirty="0"/>
              <a:t>，表示在全零编码上出错一位或</a:t>
            </a:r>
            <a:r>
              <a:rPr lang="en-US" altLang="zh-CN" dirty="0"/>
              <a:t>2</a:t>
            </a:r>
            <a:r>
              <a:rPr lang="zh-CN" altLang="en-US" dirty="0"/>
              <a:t>位</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157</a:t>
            </a:fld>
            <a:endParaRPr lang="zh-CN" altLang="en-US"/>
          </a:p>
        </p:txBody>
      </p:sp>
    </p:spTree>
    <p:extLst>
      <p:ext uri="{BB962C8B-B14F-4D97-AF65-F5344CB8AC3E}">
        <p14:creationId xmlns:p14="http://schemas.microsoft.com/office/powerpoint/2010/main" val="1832653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4</a:t>
            </a:fld>
            <a:endParaRPr lang="zh-CN" altLang="en-US"/>
          </a:p>
        </p:txBody>
      </p:sp>
    </p:spTree>
    <p:extLst>
      <p:ext uri="{BB962C8B-B14F-4D97-AF65-F5344CB8AC3E}">
        <p14:creationId xmlns:p14="http://schemas.microsoft.com/office/powerpoint/2010/main" val="3432607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99418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下面我们来看一看</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串行编码电路，注意这个串行编码电路是一个同步时序逻辑，具有统一时钟。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从图中我们可以看到这个电路的包括若干个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a:t>
            </a:r>
            <a:endParaRPr lang="en-US" altLang="zh-CN" sz="1200" b="0" i="0" kern="1200" dirty="0">
              <a:solidFill>
                <a:schemeClr val="tx1"/>
              </a:solidFill>
              <a:effectLst/>
              <a:latin typeface="+mn-lt"/>
              <a:ea typeface="+mn-ea"/>
              <a:cs typeface="+mn-cs"/>
            </a:endParaRPr>
          </a:p>
          <a:p>
            <a:endParaRPr lang="en-US" altLang="zh-CN" dirty="0"/>
          </a:p>
          <a:p>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这</a:t>
            </a:r>
            <a:r>
              <a:rPr lang="en-US" altLang="zh-CN" sz="1200" b="0" i="0" kern="1200" dirty="0">
                <a:solidFill>
                  <a:schemeClr val="tx1"/>
                </a:solidFill>
                <a:effectLst/>
                <a:latin typeface="+mn-lt"/>
                <a:ea typeface="+mn-ea"/>
                <a:cs typeface="+mn-cs"/>
              </a:rPr>
              <a:t>Q3…..</a:t>
            </a:r>
            <a:r>
              <a:rPr lang="zh-CN" altLang="en-US" sz="1200" b="0" i="0" kern="1200" dirty="0">
                <a:solidFill>
                  <a:schemeClr val="tx1"/>
                </a:solidFill>
                <a:effectLst/>
                <a:latin typeface="+mn-lt"/>
                <a:ea typeface="+mn-ea"/>
                <a:cs typeface="+mn-cs"/>
              </a:rPr>
              <a:t>一共共</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触发器，所有</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触发器时钟同步，注意</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触发器之间的链接，部分是直接串联，比如</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部分</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触发器之间有一个异或门，比如。。。。。</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异或门一个输入连接的是当前寄存器输出，另外一个是</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的输出。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这里有异或门的地方就是</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编码电路生成多项式为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的位置，具体如红色文字所示，</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位置是最高位，默认为</a:t>
            </a:r>
            <a:r>
              <a:rPr lang="en-US" altLang="zh-CN" sz="1200" b="0" i="0" kern="1200" dirty="0">
                <a:solidFill>
                  <a:schemeClr val="tx1"/>
                </a:solidFill>
                <a:effectLst/>
                <a:latin typeface="+mn-lt"/>
                <a:ea typeface="+mn-ea"/>
                <a:cs typeface="+mn-cs"/>
              </a:rPr>
              <a:t>1</a:t>
            </a:r>
          </a:p>
          <a:p>
            <a:r>
              <a:rPr lang="zh-CN" altLang="en-US" sz="1200" b="0" i="0" kern="1200" dirty="0">
                <a:solidFill>
                  <a:schemeClr val="tx1"/>
                </a:solidFill>
                <a:effectLst/>
                <a:latin typeface="+mn-lt"/>
                <a:ea typeface="+mn-ea"/>
                <a:cs typeface="+mn-cs"/>
              </a:rPr>
              <a:t>所以生成多项式为</a:t>
            </a:r>
            <a:r>
              <a:rPr lang="en-US" altLang="zh-CN" sz="1200" b="0" i="0" kern="1200" dirty="0">
                <a:solidFill>
                  <a:schemeClr val="tx1"/>
                </a:solidFill>
                <a:effectLst/>
                <a:latin typeface="+mn-lt"/>
                <a:ea typeface="+mn-ea"/>
                <a:cs typeface="+mn-cs"/>
              </a:rPr>
              <a:t>10011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初始状态，所有触发器输出</a:t>
            </a:r>
            <a:r>
              <a:rPr lang="en-US" altLang="zh-CN" sz="1200" b="0" i="0" kern="1200" dirty="0">
                <a:solidFill>
                  <a:schemeClr val="tx1"/>
                </a:solidFill>
                <a:effectLst/>
                <a:latin typeface="+mn-lt"/>
                <a:ea typeface="+mn-ea"/>
                <a:cs typeface="+mn-cs"/>
              </a:rPr>
              <a:t>Q4Q3Q2Q1</a:t>
            </a:r>
            <a:r>
              <a:rPr lang="zh-CN" altLang="en-US" sz="1200" b="0" i="0" kern="1200" dirty="0">
                <a:solidFill>
                  <a:schemeClr val="tx1"/>
                </a:solidFill>
                <a:effectLst/>
                <a:latin typeface="+mn-lt"/>
                <a:ea typeface="+mn-ea"/>
                <a:cs typeface="+mn-cs"/>
              </a:rPr>
              <a:t>的值均为零，最高位</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为零，按模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的除法不够除，</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控制所有的异或门，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因为</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为零，所有异或门位置变成数据直通，</a:t>
            </a:r>
            <a:r>
              <a:rPr lang="en-US" altLang="zh-CN" sz="1200" b="0" i="0" kern="1200" dirty="0">
                <a:solidFill>
                  <a:schemeClr val="tx1"/>
                </a:solidFill>
                <a:effectLst/>
                <a:latin typeface="+mn-lt"/>
                <a:ea typeface="+mn-ea"/>
                <a:cs typeface="+mn-cs"/>
              </a:rPr>
              <a:t>Q1</a:t>
            </a:r>
            <a:r>
              <a:rPr lang="zh-CN" altLang="en-US" sz="1200" b="0" i="0" kern="1200" dirty="0">
                <a:solidFill>
                  <a:schemeClr val="tx1"/>
                </a:solidFill>
                <a:effectLst/>
                <a:latin typeface="+mn-lt"/>
                <a:ea typeface="+mn-ea"/>
                <a:cs typeface="+mn-cs"/>
              </a:rPr>
              <a:t>直接连接到</a:t>
            </a:r>
            <a:r>
              <a:rPr lang="en-US" altLang="zh-CN" sz="1200" b="0" i="0" kern="1200" dirty="0">
                <a:solidFill>
                  <a:schemeClr val="tx1"/>
                </a:solidFill>
                <a:effectLst/>
                <a:latin typeface="+mn-lt"/>
                <a:ea typeface="+mn-ea"/>
                <a:cs typeface="+mn-cs"/>
              </a:rPr>
              <a:t>Q2</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四个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触发器直接串联，变成一个移位寄存器，时钟到来数据左移一位</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这和模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除法的不够除的处理过程是完全一致的。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根据这个运算规则，如果左移后</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的值仍然还是</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，则会继续左移，</a:t>
            </a:r>
            <a:r>
              <a:rPr lang="en-US" altLang="zh-CN" sz="1200" b="0" i="0" kern="1200" dirty="0">
                <a:solidFill>
                  <a:schemeClr val="tx1"/>
                </a:solidFill>
                <a:effectLst/>
                <a:latin typeface="+mn-lt"/>
                <a:ea typeface="+mn-ea"/>
                <a:cs typeface="+mn-cs"/>
              </a:rPr>
              <a:t>Q3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Q1</a:t>
            </a:r>
            <a:r>
              <a:rPr lang="zh-CN" altLang="en-US" sz="1200" b="0" i="0" kern="1200" dirty="0">
                <a:solidFill>
                  <a:schemeClr val="tx1"/>
                </a:solidFill>
                <a:effectLst/>
                <a:latin typeface="+mn-lt"/>
                <a:ea typeface="+mn-ea"/>
                <a:cs typeface="+mn-cs"/>
              </a:rPr>
              <a:t>初值都为零，所以只有串行输入数据中的第一个</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传输到</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时</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电路才会改变运行模式，当</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时，所有异或门的地方要异或上</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相当于是</a:t>
            </a:r>
            <a:r>
              <a:rPr lang="en-US" altLang="zh-CN" sz="1200" b="0" i="0" kern="1200" dirty="0">
                <a:solidFill>
                  <a:schemeClr val="tx1"/>
                </a:solidFill>
                <a:effectLst/>
                <a:latin typeface="+mn-lt"/>
                <a:ea typeface="+mn-ea"/>
                <a:cs typeface="+mn-cs"/>
              </a:rPr>
              <a:t>Q4Q3Q2Q1</a:t>
            </a:r>
            <a:r>
              <a:rPr lang="zh-CN" altLang="en-US" sz="1200" b="0" i="0" kern="1200" dirty="0">
                <a:solidFill>
                  <a:schemeClr val="tx1"/>
                </a:solidFill>
                <a:effectLst/>
                <a:latin typeface="+mn-lt"/>
                <a:ea typeface="+mn-ea"/>
                <a:cs typeface="+mn-cs"/>
              </a:rPr>
              <a:t>串行输入这一组数据和生成多项式做异或，生成多项式为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的地方进行异或运算，为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的地方异或上零还是不变，还是原始数据，这里采用直连方式，计算后的结果下一时钟会左移一位，</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这个电路状态就是模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除法运时最高位为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，够除，商上</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，被除数和除数进行异或运算，结果左移</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当串行输入的最后一位数据抵达进入电路后，各触发器输入端的值</a:t>
            </a:r>
            <a:r>
              <a:rPr lang="en-US" altLang="zh-CN" sz="1200" b="0" i="0" kern="1200" dirty="0">
                <a:solidFill>
                  <a:schemeClr val="tx1"/>
                </a:solidFill>
                <a:effectLst/>
                <a:latin typeface="+mn-lt"/>
                <a:ea typeface="+mn-ea"/>
                <a:cs typeface="+mn-cs"/>
              </a:rPr>
              <a:t>D4D3D2D1</a:t>
            </a:r>
            <a:r>
              <a:rPr lang="zh-CN" altLang="en-US" sz="1200" b="0" i="0" kern="1200" dirty="0">
                <a:solidFill>
                  <a:schemeClr val="tx1"/>
                </a:solidFill>
                <a:effectLst/>
                <a:latin typeface="+mn-lt"/>
                <a:ea typeface="+mn-ea"/>
                <a:cs typeface="+mn-cs"/>
              </a:rPr>
              <a:t>就是最终的余数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这样一个电路，如果串行输入的数据越长，那么它需要的时钟就越多，</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所以它的运算速度非常慢的，目前在高速网络设备中必须采用并行的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编解码电路。</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162</a:t>
            </a:fld>
            <a:endParaRPr lang="zh-CN" altLang="en-US"/>
          </a:p>
        </p:txBody>
      </p:sp>
    </p:spTree>
    <p:extLst>
      <p:ext uri="{BB962C8B-B14F-4D97-AF65-F5344CB8AC3E}">
        <p14:creationId xmlns:p14="http://schemas.microsoft.com/office/powerpoint/2010/main" val="24165651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注意，将多个异或门电路串联的电路不是正确的做法，这里要说一下，主要是延迟太大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259034-BEED-4024-A934-72E55E0D3101}" type="slidenum">
              <a:rPr lang="zh-CN" altLang="en-US" smtClean="0"/>
              <a:t>165</a:t>
            </a:fld>
            <a:endParaRPr lang="zh-CN" altLang="en-US"/>
          </a:p>
        </p:txBody>
      </p:sp>
    </p:spTree>
    <p:extLst>
      <p:ext uri="{BB962C8B-B14F-4D97-AF65-F5344CB8AC3E}">
        <p14:creationId xmlns:p14="http://schemas.microsoft.com/office/powerpoint/2010/main" val="1226003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有了并行编解码实验要求完成</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位原始数据的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编码，再假设没有三位错要求系统能够纠正一位错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实验的步骤，第一步要求大家选择合适的生成多项式，在教材中可以找到合适的生成多项式，注意选择对应的生成多项式以后</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大家需要考虑最终的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编码体系能否区分一位错两位错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如果不能应该采用什么样的方法来解决这个问题？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选定好生成多项式后我们可以求解</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a:t>
            </a:r>
            <a:r>
              <a:rPr lang="en-US" altLang="zh-CN" sz="1200" b="0" i="0" kern="1200" dirty="0" err="1">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余数，第一个常量就是。。。。。一次异或运算可以得到余数</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因为</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编码余数是循环的，所以将</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左移一位，除以生成多项式就可以得到的余数就是</a:t>
            </a:r>
            <a:r>
              <a:rPr lang="en-US" altLang="zh-CN" sz="1200" b="0" i="0" kern="1200" dirty="0">
                <a:solidFill>
                  <a:schemeClr val="tx1"/>
                </a:solidFill>
                <a:effectLst/>
                <a:latin typeface="+mn-lt"/>
                <a:ea typeface="+mn-ea"/>
                <a:cs typeface="+mn-cs"/>
              </a:rPr>
              <a:t>R2</a:t>
            </a:r>
            <a:r>
              <a:rPr lang="zh-CN" altLang="en-US" sz="1200" b="0" i="0" kern="1200" dirty="0">
                <a:solidFill>
                  <a:schemeClr val="tx1"/>
                </a:solidFill>
                <a:effectLst/>
                <a:latin typeface="+mn-lt"/>
                <a:ea typeface="+mn-ea"/>
                <a:cs typeface="+mn-cs"/>
              </a:rPr>
              <a:t>，就是</a:t>
            </a:r>
            <a:r>
              <a:rPr lang="en-US" altLang="zh-CN" sz="1200" b="0" i="0" kern="1200" dirty="0">
                <a:solidFill>
                  <a:schemeClr val="tx1"/>
                </a:solidFill>
                <a:effectLst/>
                <a:latin typeface="+mn-lt"/>
                <a:ea typeface="+mn-ea"/>
                <a:cs typeface="+mn-cs"/>
              </a:rPr>
              <a:t>0000010000</a:t>
            </a:r>
            <a:r>
              <a:rPr lang="zh-CN" altLang="en-US" sz="1200" b="0" i="0" kern="1200" dirty="0">
                <a:solidFill>
                  <a:schemeClr val="tx1"/>
                </a:solidFill>
                <a:effectLst/>
                <a:latin typeface="+mn-lt"/>
                <a:ea typeface="+mn-ea"/>
                <a:cs typeface="+mn-cs"/>
              </a:rPr>
              <a:t>的余数。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以此类推依次得到</a:t>
            </a:r>
            <a:r>
              <a:rPr lang="en-US" altLang="zh-CN" sz="1200" b="0" i="0" kern="1200" dirty="0">
                <a:solidFill>
                  <a:schemeClr val="tx1"/>
                </a:solidFill>
                <a:effectLst/>
                <a:latin typeface="+mn-lt"/>
                <a:ea typeface="+mn-ea"/>
                <a:cs typeface="+mn-cs"/>
              </a:rPr>
              <a:t>R3</a:t>
            </a:r>
            <a:r>
              <a:rPr lang="zh-CN" altLang="en-US" sz="1200" b="0" i="0" kern="1200" dirty="0">
                <a:solidFill>
                  <a:schemeClr val="tx1"/>
                </a:solidFill>
                <a:effectLst/>
                <a:latin typeface="+mn-lt"/>
                <a:ea typeface="+mn-ea"/>
                <a:cs typeface="+mn-cs"/>
              </a:rPr>
              <a:t>，而是一直到</a:t>
            </a:r>
            <a:r>
              <a:rPr lang="en-US" altLang="zh-CN" sz="1200" b="0" i="0" kern="1200" dirty="0">
                <a:solidFill>
                  <a:schemeClr val="tx1"/>
                </a:solidFill>
                <a:effectLst/>
                <a:latin typeface="+mn-lt"/>
                <a:ea typeface="+mn-ea"/>
                <a:cs typeface="+mn-cs"/>
              </a:rPr>
              <a:t>R16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余数全部求解完毕。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第三步，常量的组合，所以可以根据对</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个常量的余数，构建并行编码的电路，如果是解码电路常量还会多几个。</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大家可以利用我们组合逻辑的方法来构建这样一个逻辑电路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最后一步呢，就是进行系统的测试。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D5CE584D-DA30-42E6-B6AB-C9D2BEA4D810}" type="slidenum">
              <a:rPr lang="zh-CN" altLang="en-US" smtClean="0"/>
              <a:t>166</a:t>
            </a:fld>
            <a:endParaRPr lang="zh-CN" altLang="en-US"/>
          </a:p>
        </p:txBody>
      </p:sp>
    </p:spTree>
    <p:extLst>
      <p:ext uri="{BB962C8B-B14F-4D97-AF65-F5344CB8AC3E}">
        <p14:creationId xmlns:p14="http://schemas.microsoft.com/office/powerpoint/2010/main" val="4062921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弄成</a:t>
            </a:r>
            <a:r>
              <a:rPr lang="en-US" altLang="zh-CN" dirty="0"/>
              <a:t>gif</a:t>
            </a:r>
            <a:r>
              <a:rPr lang="zh-CN" altLang="en-US" dirty="0"/>
              <a:t>截图</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168</a:t>
            </a:fld>
            <a:endParaRPr lang="zh-CN" altLang="en-US"/>
          </a:p>
        </p:txBody>
      </p:sp>
    </p:spTree>
    <p:extLst>
      <p:ext uri="{BB962C8B-B14F-4D97-AF65-F5344CB8AC3E}">
        <p14:creationId xmlns:p14="http://schemas.microsoft.com/office/powerpoint/2010/main" val="35483435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弄成</a:t>
            </a:r>
            <a:r>
              <a:rPr lang="en-US" altLang="zh-CN" dirty="0"/>
              <a:t>gif</a:t>
            </a:r>
            <a:r>
              <a:rPr lang="zh-CN" altLang="en-US" dirty="0"/>
              <a:t>截图</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169</a:t>
            </a:fld>
            <a:endParaRPr lang="zh-CN" altLang="en-US"/>
          </a:p>
        </p:txBody>
      </p:sp>
    </p:spTree>
    <p:extLst>
      <p:ext uri="{BB962C8B-B14F-4D97-AF65-F5344CB8AC3E}">
        <p14:creationId xmlns:p14="http://schemas.microsoft.com/office/powerpoint/2010/main" val="20135006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172</a:t>
            </a:fld>
            <a:endParaRPr lang="zh-CN" altLang="en-US"/>
          </a:p>
        </p:txBody>
      </p:sp>
    </p:spTree>
    <p:extLst>
      <p:ext uri="{BB962C8B-B14F-4D97-AF65-F5344CB8AC3E}">
        <p14:creationId xmlns:p14="http://schemas.microsoft.com/office/powerpoint/2010/main" val="1523435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a:t>
            </a:fld>
            <a:endParaRPr lang="zh-CN" altLang="en-US"/>
          </a:p>
        </p:txBody>
      </p:sp>
    </p:spTree>
    <p:extLst>
      <p:ext uri="{BB962C8B-B14F-4D97-AF65-F5344CB8AC3E}">
        <p14:creationId xmlns:p14="http://schemas.microsoft.com/office/powerpoint/2010/main" val="1167319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小数部分循环</a:t>
            </a:r>
            <a:r>
              <a:rPr lang="en-US" altLang="zh-CN" dirty="0"/>
              <a:t>0.3 0.6  0.2 0.4 0.8</a:t>
            </a:r>
            <a:r>
              <a:rPr lang="zh-CN" altLang="en-US" dirty="0"/>
              <a:t> </a:t>
            </a:r>
            <a:r>
              <a:rPr lang="en-US" altLang="zh-CN" dirty="0"/>
              <a:t>0.6</a:t>
            </a:r>
            <a:r>
              <a:rPr lang="zh-CN" altLang="en-US" dirty="0"/>
              <a:t>            </a:t>
            </a:r>
            <a:r>
              <a:rPr lang="en-US" altLang="zh-CN" dirty="0"/>
              <a:t>0.1  0.2  0.4 0.8 0.6    0.7 0.4  0.9  0.8 </a:t>
            </a:r>
            <a:r>
              <a:rPr lang="zh-CN" altLang="en-US" dirty="0"/>
              <a:t>除了</a:t>
            </a:r>
            <a:r>
              <a:rPr lang="en-US" altLang="zh-CN" dirty="0"/>
              <a:t>0.5</a:t>
            </a:r>
            <a:r>
              <a:rPr lang="zh-CN" altLang="en-US" dirty="0"/>
              <a:t>，其他小数全部会变成循环二进制小数，带来什么问题？？</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9</a:t>
            </a:fld>
            <a:endParaRPr lang="zh-CN" altLang="en-US"/>
          </a:p>
        </p:txBody>
      </p:sp>
    </p:spTree>
    <p:extLst>
      <p:ext uri="{BB962C8B-B14F-4D97-AF65-F5344CB8AC3E}">
        <p14:creationId xmlns:p14="http://schemas.microsoft.com/office/powerpoint/2010/main" val="3798733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20</a:t>
            </a:fld>
            <a:endParaRPr lang="zh-CN" altLang="en-US"/>
          </a:p>
        </p:txBody>
      </p:sp>
    </p:spTree>
    <p:extLst>
      <p:ext uri="{BB962C8B-B14F-4D97-AF65-F5344CB8AC3E}">
        <p14:creationId xmlns:p14="http://schemas.microsoft.com/office/powerpoint/2010/main" val="450620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25</a:t>
            </a:fld>
            <a:endParaRPr lang="zh-CN" altLang="en-US"/>
          </a:p>
        </p:txBody>
      </p:sp>
    </p:spTree>
    <p:extLst>
      <p:ext uri="{BB962C8B-B14F-4D97-AF65-F5344CB8AC3E}">
        <p14:creationId xmlns:p14="http://schemas.microsoft.com/office/powerpoint/2010/main" val="506172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的补码可以按逐位取反末位加一求</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32</a:t>
            </a:fld>
            <a:endParaRPr lang="zh-CN" altLang="en-US"/>
          </a:p>
        </p:txBody>
      </p:sp>
    </p:spTree>
    <p:extLst>
      <p:ext uri="{BB962C8B-B14F-4D97-AF65-F5344CB8AC3E}">
        <p14:creationId xmlns:p14="http://schemas.microsoft.com/office/powerpoint/2010/main" val="2934232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40</a:t>
            </a:fld>
            <a:endParaRPr lang="zh-CN" altLang="en-US"/>
          </a:p>
        </p:txBody>
      </p:sp>
    </p:spTree>
    <p:extLst>
      <p:ext uri="{BB962C8B-B14F-4D97-AF65-F5344CB8AC3E}">
        <p14:creationId xmlns:p14="http://schemas.microsoft.com/office/powerpoint/2010/main" val="2157554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2023/3/14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2023/3/14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2023/3/14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B7DE9A0-9B93-4267-AA43-94656519263C}"/>
              </a:ext>
            </a:extLst>
          </p:cNvPr>
          <p:cNvGrpSpPr/>
          <p:nvPr userDrawn="1"/>
        </p:nvGrpSpPr>
        <p:grpSpPr>
          <a:xfrm>
            <a:off x="4049" y="-2356"/>
            <a:ext cx="12194512" cy="6993161"/>
            <a:chOff x="4049" y="26519"/>
            <a:chExt cx="12194512" cy="6993161"/>
          </a:xfrm>
        </p:grpSpPr>
        <p:pic>
          <p:nvPicPr>
            <p:cNvPr id="27" name="图片 26">
              <a:extLst>
                <a:ext uri="{FF2B5EF4-FFF2-40B4-BE49-F238E27FC236}">
                  <a16:creationId xmlns:a16="http://schemas.microsoft.com/office/drawing/2014/main" id="{0E3EA07B-C932-4399-BC9C-AB4493275CEA}"/>
                </a:ext>
              </a:extLst>
            </p:cNvPr>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a:stretch/>
          </p:blipFill>
          <p:spPr>
            <a:xfrm>
              <a:off x="6561" y="3618316"/>
              <a:ext cx="12192000" cy="3401364"/>
            </a:xfrm>
            <a:prstGeom prst="rect">
              <a:avLst/>
            </a:prstGeom>
          </p:spPr>
        </p:pic>
        <p:sp>
          <p:nvSpPr>
            <p:cNvPr id="28" name="矩形 27">
              <a:extLst>
                <a:ext uri="{FF2B5EF4-FFF2-40B4-BE49-F238E27FC236}">
                  <a16:creationId xmlns:a16="http://schemas.microsoft.com/office/drawing/2014/main" id="{503B603E-3EAD-453A-A0F0-DE188BB3E67D}"/>
                </a:ext>
              </a:extLst>
            </p:cNvPr>
            <p:cNvSpPr/>
            <p:nvPr userDrawn="1"/>
          </p:nvSpPr>
          <p:spPr>
            <a:xfrm>
              <a:off x="4049" y="26519"/>
              <a:ext cx="12192000" cy="6692474"/>
            </a:xfrm>
            <a:prstGeom prst="rect">
              <a:avLst/>
            </a:prstGeom>
            <a:gradFill flip="none" rotWithShape="1">
              <a:gsLst>
                <a:gs pos="3000">
                  <a:schemeClr val="accent1">
                    <a:alpha val="97000"/>
                    <a:lumMod val="5000"/>
                    <a:lumOff val="95000"/>
                  </a:schemeClr>
                </a:gs>
                <a:gs pos="89000">
                  <a:schemeClr val="bg1">
                    <a:lumMod val="95000"/>
                  </a:schemeClr>
                </a:gs>
                <a:gs pos="100000">
                  <a:schemeClr val="bg1">
                    <a:lumMod val="8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9" name="标题 1">
            <a:extLst>
              <a:ext uri="{FF2B5EF4-FFF2-40B4-BE49-F238E27FC236}">
                <a16:creationId xmlns:a16="http://schemas.microsoft.com/office/drawing/2014/main" id="{8071988D-6E6F-4015-A179-45FE2A9D2D3E}"/>
              </a:ext>
            </a:extLst>
          </p:cNvPr>
          <p:cNvSpPr>
            <a:spLocks noGrp="1"/>
          </p:cNvSpPr>
          <p:nvPr>
            <p:ph type="title"/>
          </p:nvPr>
        </p:nvSpPr>
        <p:spPr>
          <a:xfrm>
            <a:off x="487822" y="257614"/>
            <a:ext cx="10515600" cy="617641"/>
          </a:xfrm>
        </p:spPr>
        <p:txBody>
          <a:bodyPr>
            <a:normAutofit/>
          </a:bodyPr>
          <a:lstStyle>
            <a:lvl1pPr>
              <a:defRPr sz="2800" b="1">
                <a:solidFill>
                  <a:srgbClr val="244B6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30" name="图片 29">
            <a:extLst>
              <a:ext uri="{FF2B5EF4-FFF2-40B4-BE49-F238E27FC236}">
                <a16:creationId xmlns:a16="http://schemas.microsoft.com/office/drawing/2014/main" id="{5C9799BC-ECCD-4410-9964-BF0868CCAA72}"/>
              </a:ext>
            </a:extLst>
          </p:cNvPr>
          <p:cNvPicPr>
            <a:picLocks noChangeAspect="1"/>
          </p:cNvPicPr>
          <p:nvPr userDrawn="1"/>
        </p:nvPicPr>
        <p:blipFill>
          <a:blip r:embed="rId3"/>
          <a:stretch>
            <a:fillRect/>
          </a:stretch>
        </p:blipFill>
        <p:spPr>
          <a:xfrm>
            <a:off x="10310585" y="364350"/>
            <a:ext cx="1554844" cy="353947"/>
          </a:xfrm>
          <a:prstGeom prst="rect">
            <a:avLst/>
          </a:prstGeom>
        </p:spPr>
      </p:pic>
      <p:sp>
        <p:nvSpPr>
          <p:cNvPr id="31" name="任意多边形 20">
            <a:extLst>
              <a:ext uri="{FF2B5EF4-FFF2-40B4-BE49-F238E27FC236}">
                <a16:creationId xmlns:a16="http://schemas.microsoft.com/office/drawing/2014/main" id="{32F369CA-2BD9-4099-9DE0-9FB2E9DE197E}"/>
              </a:ext>
            </a:extLst>
          </p:cNvPr>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2" name="椭圆 31">
            <a:extLst>
              <a:ext uri="{FF2B5EF4-FFF2-40B4-BE49-F238E27FC236}">
                <a16:creationId xmlns:a16="http://schemas.microsoft.com/office/drawing/2014/main" id="{A4C0962F-4EEA-4954-9D5B-8522A20F7615}"/>
              </a:ext>
            </a:extLst>
          </p:cNvPr>
          <p:cNvSpPr/>
          <p:nvPr userDrawn="1"/>
        </p:nvSpPr>
        <p:spPr>
          <a:xfrm>
            <a:off x="11290928" y="6595549"/>
            <a:ext cx="246888" cy="246888"/>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33" name="矩形 32">
            <a:extLst>
              <a:ext uri="{FF2B5EF4-FFF2-40B4-BE49-F238E27FC236}">
                <a16:creationId xmlns:a16="http://schemas.microsoft.com/office/drawing/2014/main" id="{F8E7D836-53CA-4E47-8BF9-0FD63D950CD9}"/>
              </a:ext>
            </a:extLst>
          </p:cNvPr>
          <p:cNvSpPr/>
          <p:nvPr userDrawn="1"/>
        </p:nvSpPr>
        <p:spPr>
          <a:xfrm>
            <a:off x="11430" y="6692474"/>
            <a:ext cx="12180570" cy="169469"/>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7E9CF48B-BE88-461C-B800-E87D1C79A4C1}"/>
              </a:ext>
            </a:extLst>
          </p:cNvPr>
          <p:cNvSpPr/>
          <p:nvPr userDrawn="1"/>
        </p:nvSpPr>
        <p:spPr>
          <a:xfrm>
            <a:off x="-1270" y="6692474"/>
            <a:ext cx="759220" cy="169469"/>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灯片编号占位符 3">
            <a:extLst>
              <a:ext uri="{FF2B5EF4-FFF2-40B4-BE49-F238E27FC236}">
                <a16:creationId xmlns:a16="http://schemas.microsoft.com/office/drawing/2014/main" id="{808521EB-8064-4569-95C4-B5B71CD30405}"/>
              </a:ext>
            </a:extLst>
          </p:cNvPr>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36" name="图片 35">
            <a:extLst>
              <a:ext uri="{FF2B5EF4-FFF2-40B4-BE49-F238E27FC236}">
                <a16:creationId xmlns:a16="http://schemas.microsoft.com/office/drawing/2014/main" id="{87FAEAF2-136F-44CE-843B-A88BEB6A8A0D}"/>
              </a:ext>
            </a:extLst>
          </p:cNvPr>
          <p:cNvPicPr>
            <a:picLocks noChangeAspect="1"/>
          </p:cNvPicPr>
          <p:nvPr userDrawn="1"/>
        </p:nvPicPr>
        <p:blipFill>
          <a:blip r:embed="rId4">
            <a:biLevel thresh="50000"/>
          </a:blip>
          <a:stretch>
            <a:fillRect/>
          </a:stretch>
        </p:blipFill>
        <p:spPr>
          <a:xfrm>
            <a:off x="617443" y="6665667"/>
            <a:ext cx="1380275" cy="255024"/>
          </a:xfrm>
          <a:prstGeom prst="rect">
            <a:avLst/>
          </a:prstGeom>
        </p:spPr>
      </p:pic>
      <p:sp>
        <p:nvSpPr>
          <p:cNvPr id="13" name="内容占位符 2"/>
          <p:cNvSpPr>
            <a:spLocks noGrp="1"/>
          </p:cNvSpPr>
          <p:nvPr>
            <p:ph idx="1" hasCustomPrompt="1"/>
          </p:nvPr>
        </p:nvSpPr>
        <p:spPr>
          <a:xfrm>
            <a:off x="487822" y="942764"/>
            <a:ext cx="10515599" cy="5637024"/>
          </a:xfrm>
          <a:prstGeom prst="rect">
            <a:avLst/>
          </a:prstGeom>
        </p:spPr>
        <p:txBody>
          <a:bodyPr/>
          <a:lstStyle>
            <a:lvl1pPr marL="342900" indent="-342900" algn="just">
              <a:lnSpc>
                <a:spcPct val="120000"/>
              </a:lnSpc>
              <a:buClr>
                <a:srgbClr val="FFC000"/>
              </a:buClr>
              <a:buFont typeface="Wingdings" panose="05000000000000000000" pitchFamily="2" charset="2"/>
              <a:buChar char="n"/>
              <a:defRPr sz="2600" b="1">
                <a:latin typeface="微软雅黑" panose="020B0503020204020204" pitchFamily="34" charset="-122"/>
                <a:ea typeface="微软雅黑" panose="020B0503020204020204" pitchFamily="34" charset="-122"/>
              </a:defRPr>
            </a:lvl1pPr>
            <a:lvl2pPr marL="812800" indent="-355600" algn="just">
              <a:lnSpc>
                <a:spcPct val="120000"/>
              </a:lnSpc>
              <a:buClr>
                <a:srgbClr val="FFC000"/>
              </a:buClr>
              <a:buFont typeface="Wingdings" panose="05000000000000000000" pitchFamily="2" charset="2"/>
              <a:buChar char="p"/>
              <a:defRPr lang="zh-CN" altLang="en-US" sz="2400" kern="1200" dirty="0" smtClean="0">
                <a:solidFill>
                  <a:srgbClr val="18978B"/>
                </a:solidFill>
                <a:latin typeface="微软雅黑" panose="020B0503020204020204" pitchFamily="34" charset="-122"/>
                <a:ea typeface="微软雅黑" panose="020B0503020204020204" pitchFamily="34" charset="-122"/>
                <a:cs typeface="+mn-cs"/>
              </a:defRPr>
            </a:lvl2pPr>
            <a:lvl3pPr marL="1143000" indent="-228600" algn="just">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20000"/>
              </a:lnSpc>
              <a:defRPr sz="1600">
                <a:latin typeface="微软雅黑" panose="020B0503020204020204" pitchFamily="34" charset="-122"/>
                <a:ea typeface="微软雅黑" panose="020B0503020204020204" pitchFamily="34" charset="-122"/>
              </a:defRPr>
            </a:lvl4pPr>
            <a:lvl5pPr algn="just">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marL="812800" lvl="1" indent="-355600" algn="l" defTabSz="914400" rtl="0" eaLnBrk="1" latinLnBrk="0" hangingPunct="1">
              <a:lnSpc>
                <a:spcPct val="120000"/>
              </a:lnSpc>
              <a:spcBef>
                <a:spcPts val="500"/>
              </a:spcBef>
              <a:buClr>
                <a:srgbClr val="FFC000"/>
              </a:buClr>
              <a:buFont typeface="Wingdings" panose="05000000000000000000" pitchFamily="2" charset="2"/>
              <a:buChar char="p"/>
            </a:pPr>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2023/3/14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2023/3/14</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2023/3/14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2023/3/14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2023/3/14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2023/3/14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2023/3/14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2023/3/14</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2023/3/14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2023/3/14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2023/3/14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2023/3/14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2023/3/14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2023/3/14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4.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5.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3.xml"/><Relationship Id="rId2" Type="http://schemas.openxmlformats.org/officeDocument/2006/relationships/slideLayout" Target="../slideLayouts/slideLayout30.xml"/><Relationship Id="rId16" Type="http://schemas.openxmlformats.org/officeDocument/2006/relationships/tags" Target="../tags/tag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1.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2023/3/14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2023/3/14</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34917;&#20805;&#36164;&#26009;/&#27721;&#23383;&#21306;&#20301;&#30721;&#34920;.xls"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0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www.unicodeconference.org/"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www.ruanyifeng.com/blog/2007/10/ascii_unicode_and_utf-8.html" TargetMode="External"/><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7.jpg"/><Relationship Id="rId5" Type="http://schemas.openxmlformats.org/officeDocument/2006/relationships/image" Target="../media/image76.jpg"/><Relationship Id="rId4" Type="http://schemas.openxmlformats.org/officeDocument/2006/relationships/image" Target="../media/image7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2.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2.png"/><Relationship Id="rId5" Type="http://schemas.openxmlformats.org/officeDocument/2006/relationships/oleObject" Target="../embeddings/oleObject1.bin"/><Relationship Id="rId4" Type="http://schemas.openxmlformats.org/officeDocument/2006/relationships/image" Target="../media/image77.jpg"/></Relationships>
</file>

<file path=ppt/slides/_rels/slide14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42.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4.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gif"/><Relationship Id="rId1" Type="http://schemas.openxmlformats.org/officeDocument/2006/relationships/slideLayout" Target="../slideLayouts/slideLayout2.xml"/><Relationship Id="rId4" Type="http://schemas.openxmlformats.org/officeDocument/2006/relationships/hyperlink" Target="https://en.m.wikipedia.org/wiki/Wesley_Peterson"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1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91.png"/></Relationships>
</file>

<file path=ppt/slides/_rels/slide1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10.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6.gif"/><Relationship Id="rId4" Type="http://schemas.openxmlformats.org/officeDocument/2006/relationships/image" Target="../media/image9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7.e07a68ec4784bc26687dafddb2b6c304"/><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w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39986710ee29eb0f60f45c81c10889bc"/><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hyperlink" Target="https://tool.lu/coderunner/?id=aEH" TargetMode="External"/><Relationship Id="rId3" Type="http://schemas.openxmlformats.org/officeDocument/2006/relationships/hyperlink" Target="https://tool.lu/coderunner/?id=aEi" TargetMode="External"/><Relationship Id="rId7" Type="http://schemas.openxmlformats.org/officeDocument/2006/relationships/image" Target="../media/image44.png"/><Relationship Id="rId12" Type="http://schemas.openxmlformats.org/officeDocument/2006/relationships/hyperlink" Target="https://tool.lu/coderunner/?id=aEn" TargetMode="External"/><Relationship Id="rId17" Type="http://schemas.openxmlformats.org/officeDocument/2006/relationships/hyperlink" Target="https://tool.lu/coderunner/?id=aEw" TargetMode="External"/><Relationship Id="rId2" Type="http://schemas.openxmlformats.org/officeDocument/2006/relationships/image" Target="../media/image40.png"/><Relationship Id="rId16" Type="http://schemas.openxmlformats.org/officeDocument/2006/relationships/hyperlink" Target="https://tool.lu/coderunner/?id=aEv" TargetMode="Externa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hyperlink" Target="https://tool.lu/coderunner/?id=aEm" TargetMode="External"/><Relationship Id="rId5" Type="http://schemas.openxmlformats.org/officeDocument/2006/relationships/image" Target="../media/image42.png"/><Relationship Id="rId15" Type="http://schemas.openxmlformats.org/officeDocument/2006/relationships/image" Target="../media/image47.png"/><Relationship Id="rId10" Type="http://schemas.openxmlformats.org/officeDocument/2006/relationships/hyperlink" Target="https://tool.lu/coderunner/?id=aEl" TargetMode="External"/><Relationship Id="rId4" Type="http://schemas.openxmlformats.org/officeDocument/2006/relationships/image" Target="../media/image41.png"/><Relationship Id="rId9" Type="http://schemas.openxmlformats.org/officeDocument/2006/relationships/hyperlink" Target="https://tool.lu/coderunner/?id=aEk" TargetMode="External"/><Relationship Id="rId14" Type="http://schemas.openxmlformats.org/officeDocument/2006/relationships/image" Target="../media/image46.png"/></Relationships>
</file>

<file path=ppt/slides/_rels/slide96.xml.rels><?xml version="1.0" encoding="UTF-8" standalone="yes"?>
<Relationships xmlns="http://schemas.openxmlformats.org/package/2006/relationships"><Relationship Id="rId8" Type="http://schemas.openxmlformats.org/officeDocument/2006/relationships/hyperlink" Target="https://tool.lu/coderunner/?id=aED" TargetMode="External"/><Relationship Id="rId13" Type="http://schemas.openxmlformats.org/officeDocument/2006/relationships/hyperlink" Target="https://tool.lu/coderunner/?id=aEG" TargetMode="External"/><Relationship Id="rId3" Type="http://schemas.openxmlformats.org/officeDocument/2006/relationships/image" Target="../media/image49.png"/><Relationship Id="rId7" Type="http://schemas.openxmlformats.org/officeDocument/2006/relationships/hyperlink" Target="https://tool.lu/coderunner/?id=aEC" TargetMode="External"/><Relationship Id="rId12" Type="http://schemas.openxmlformats.org/officeDocument/2006/relationships/hyperlink" Target="https://tool.lu/coderunner/?id=aEz" TargetMode="External"/><Relationship Id="rId17" Type="http://schemas.openxmlformats.org/officeDocument/2006/relationships/image" Target="../media/image55.png"/><Relationship Id="rId2" Type="http://schemas.openxmlformats.org/officeDocument/2006/relationships/image" Target="../media/image48.png"/><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hyperlink" Target="https://tool.lu/coderunner/?id=aEx" TargetMode="External"/><Relationship Id="rId11" Type="http://schemas.openxmlformats.org/officeDocument/2006/relationships/hyperlink" Target="https://tool.lu/coderunner/?id=aEA" TargetMode="External"/><Relationship Id="rId5" Type="http://schemas.openxmlformats.org/officeDocument/2006/relationships/image" Target="../media/image51.png"/><Relationship Id="rId15" Type="http://schemas.openxmlformats.org/officeDocument/2006/relationships/image" Target="../media/image53.png"/><Relationship Id="rId10" Type="http://schemas.openxmlformats.org/officeDocument/2006/relationships/hyperlink" Target="https://tool.lu/coderunner/?id=aEB" TargetMode="External"/><Relationship Id="rId4" Type="http://schemas.openxmlformats.org/officeDocument/2006/relationships/image" Target="../media/image50.png"/><Relationship Id="rId9" Type="http://schemas.openxmlformats.org/officeDocument/2006/relationships/hyperlink" Target="https://tool.lu/coderunner/?id=aEE" TargetMode="External"/><Relationship Id="rId14" Type="http://schemas.openxmlformats.org/officeDocument/2006/relationships/image" Target="../media/image52.png"/></Relationships>
</file>

<file path=ppt/slides/_rels/slide9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CAC0AA7F-AEB9-40C7-8756-798F5732E964}"/>
              </a:ext>
            </a:extLst>
          </p:cNvPr>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F6594FE8-11C3-4097-9D5D-A4998C5E369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a:extLst>
              <a:ext uri="{FF2B5EF4-FFF2-40B4-BE49-F238E27FC236}">
                <a16:creationId xmlns:a16="http://schemas.microsoft.com/office/drawing/2014/main" id="{E5382E74-124E-4322-B29B-8C99CBB53780}"/>
              </a:ext>
            </a:extLst>
          </p:cNvPr>
          <p:cNvPicPr>
            <a:picLocks noChangeAspect="1"/>
          </p:cNvPicPr>
          <p:nvPr/>
        </p:nvPicPr>
        <p:blipFill>
          <a:blip r:embed="rId5"/>
          <a:stretch>
            <a:fillRect/>
          </a:stretch>
        </p:blipFill>
        <p:spPr>
          <a:xfrm>
            <a:off x="675915" y="4805783"/>
            <a:ext cx="7139015" cy="15162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4096" y="4215865"/>
            <a:ext cx="3715016" cy="1815097"/>
          </a:xfrm>
          <a:prstGeom prst="rect">
            <a:avLst/>
          </a:prstGeom>
        </p:spPr>
      </p:pic>
      <p:sp>
        <p:nvSpPr>
          <p:cNvPr id="2" name="标题 1"/>
          <p:cNvSpPr>
            <a:spLocks noGrp="1"/>
          </p:cNvSpPr>
          <p:nvPr>
            <p:ph type="title"/>
          </p:nvPr>
        </p:nvSpPr>
        <p:spPr>
          <a:xfrm>
            <a:off x="487822" y="257614"/>
            <a:ext cx="10515600" cy="617641"/>
          </a:xfrm>
        </p:spPr>
        <p:txBody>
          <a:bodyPr>
            <a:normAutofit/>
          </a:bodyPr>
          <a:lstStyle/>
          <a:p>
            <a:r>
              <a:rPr lang="zh-CN" altLang="zh-CN" dirty="0"/>
              <a:t>进制转换的简单运算方法</a:t>
            </a:r>
            <a:endParaRPr lang="zh-CN" altLang="en-US" dirty="0"/>
          </a:p>
        </p:txBody>
      </p:sp>
      <p:sp>
        <p:nvSpPr>
          <p:cNvPr id="3" name="内容占位符 2"/>
          <p:cNvSpPr>
            <a:spLocks noGrp="1"/>
          </p:cNvSpPr>
          <p:nvPr>
            <p:ph idx="1"/>
          </p:nvPr>
        </p:nvSpPr>
        <p:spPr/>
        <p:txBody>
          <a:bodyPr>
            <a:normAutofit lnSpcReduction="10000"/>
          </a:bodyPr>
          <a:lstStyle/>
          <a:p>
            <a:pPr eaLnBrk="1" hangingPunct="1">
              <a:lnSpc>
                <a:spcPct val="150000"/>
              </a:lnSpc>
            </a:pPr>
            <a:r>
              <a:rPr lang="zh-CN" altLang="en-US" dirty="0">
                <a:latin typeface="宋体" panose="02010600030101010101" pitchFamily="2" charset="-122"/>
                <a:ea typeface="宋体" panose="02010600030101010101" pitchFamily="2" charset="-122"/>
              </a:rPr>
              <a:t>－</a:t>
            </a:r>
            <a:r>
              <a:rPr lang="en-US" altLang="zh-CN" dirty="0">
                <a:latin typeface="华文新魏" panose="02010800040101010101" pitchFamily="2" charset="-122"/>
              </a:rPr>
              <a:t>17/128</a:t>
            </a:r>
            <a:r>
              <a:rPr lang="zh-CN" altLang="en-US" dirty="0">
                <a:latin typeface="华文新魏" panose="02010800040101010101" pitchFamily="2" charset="-122"/>
              </a:rPr>
              <a:t>的二进制表示方法</a:t>
            </a:r>
            <a:r>
              <a:rPr lang="en-US" altLang="zh-CN" dirty="0">
                <a:latin typeface="华文新魏" panose="02010800040101010101" pitchFamily="2" charset="-122"/>
              </a:rPr>
              <a:t>???</a:t>
            </a:r>
          </a:p>
          <a:p>
            <a:pPr eaLnBrk="1" hangingPunct="1">
              <a:lnSpc>
                <a:spcPct val="150000"/>
              </a:lnSpc>
            </a:pPr>
            <a:r>
              <a:rPr lang="zh-CN" altLang="en-US" dirty="0">
                <a:latin typeface="华文新魏" panose="02010800040101010101" pitchFamily="2" charset="-122"/>
              </a:rPr>
              <a:t>大数的转换方法，记住几个</a:t>
            </a:r>
            <a:r>
              <a:rPr lang="zh-CN" altLang="en-US" b="1" dirty="0">
                <a:solidFill>
                  <a:srgbClr val="1387B7"/>
                </a:solidFill>
                <a:latin typeface="+mj-ea"/>
                <a:ea typeface="+mj-ea"/>
              </a:rPr>
              <a:t>常用的</a:t>
            </a:r>
            <a:r>
              <a:rPr lang="en-US" altLang="zh-CN" b="1" dirty="0">
                <a:solidFill>
                  <a:srgbClr val="1387B7"/>
                </a:solidFill>
                <a:latin typeface="+mj-ea"/>
                <a:ea typeface="+mj-ea"/>
              </a:rPr>
              <a:t>2</a:t>
            </a:r>
            <a:r>
              <a:rPr lang="zh-CN" altLang="en-US" b="1" dirty="0">
                <a:solidFill>
                  <a:srgbClr val="1387B7"/>
                </a:solidFill>
                <a:latin typeface="+mj-ea"/>
                <a:ea typeface="+mj-ea"/>
              </a:rPr>
              <a:t>的幂</a:t>
            </a:r>
            <a:endParaRPr lang="en-US" altLang="zh-CN" b="1" dirty="0">
              <a:solidFill>
                <a:srgbClr val="1387B7"/>
              </a:solidFill>
              <a:latin typeface="+mj-ea"/>
              <a:ea typeface="+mj-ea"/>
            </a:endParaRP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5</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32  2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6</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64  2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7</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128  2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8</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256  2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9</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512 </a:t>
            </a: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1024(1Kilo)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11</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2048  2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12</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4096</a:t>
            </a: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13</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8192   2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14</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16384   2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15</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32768</a:t>
            </a: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16</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65536   2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20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1048576  (1Mega)</a:t>
            </a: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30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1073741824 (1Giga)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40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1Tera</a:t>
            </a:r>
          </a:p>
          <a:p>
            <a:pPr lvl="1" eaLnBrk="1" hangingPunct="1">
              <a:lnSpc>
                <a:spcPct val="150000"/>
              </a:lnSpc>
              <a:buClr>
                <a:schemeClr val="accent2"/>
              </a:buClr>
              <a:buNone/>
            </a:pPr>
            <a:r>
              <a:rPr lang="zh-CN" altLang="en-US" sz="2600" b="1" dirty="0">
                <a:solidFill>
                  <a:srgbClr val="1387B7"/>
                </a:solidFill>
                <a:latin typeface="+mj-ea"/>
                <a:ea typeface="+mj-ea"/>
              </a:rPr>
              <a:t>更大的单位？</a:t>
            </a:r>
          </a:p>
          <a:p>
            <a:pPr lvl="1" eaLnBrk="1" hangingPunct="1">
              <a:lnSpc>
                <a:spcPct val="150000"/>
              </a:lnSpc>
              <a:buClr>
                <a:schemeClr val="accent2"/>
              </a:buClr>
              <a:buNone/>
            </a:pPr>
            <a:r>
              <a:rPr lang="en-US" altLang="zh-CN" sz="2400" b="1" i="1" dirty="0">
                <a:latin typeface="Segoe UI" panose="020B0502040204020203" pitchFamily="34" charset="0"/>
                <a:cs typeface="Segoe UI" panose="020B0502040204020203" pitchFamily="34" charset="0"/>
              </a:rPr>
              <a:t>2</a:t>
            </a:r>
            <a:r>
              <a:rPr lang="en-US" altLang="zh-CN" sz="2400" b="1" i="1" baseline="50000" dirty="0">
                <a:latin typeface="Segoe UI" panose="020B0502040204020203" pitchFamily="34" charset="0"/>
                <a:cs typeface="Segoe UI" panose="020B0502040204020203" pitchFamily="34" charset="0"/>
              </a:rPr>
              <a:t>50</a:t>
            </a:r>
            <a:r>
              <a:rPr lang="zh-CN" altLang="en-US" sz="2400" b="1" i="1" dirty="0">
                <a:latin typeface="Segoe UI" panose="020B0502040204020203" pitchFamily="34" charset="0"/>
                <a:cs typeface="Segoe UI" panose="020B0502040204020203" pitchFamily="34" charset="0"/>
              </a:rPr>
              <a:t>＝</a:t>
            </a:r>
            <a:r>
              <a:rPr lang="en-US" altLang="zh-CN" sz="2400" b="1" i="1" dirty="0">
                <a:latin typeface="Segoe UI" panose="020B0502040204020203" pitchFamily="34" charset="0"/>
                <a:cs typeface="Segoe UI" panose="020B0502040204020203" pitchFamily="34" charset="0"/>
              </a:rPr>
              <a:t>1</a:t>
            </a:r>
            <a:r>
              <a:rPr lang="en-US" altLang="zh-CN" sz="2400" b="1" i="1" dirty="0">
                <a:solidFill>
                  <a:schemeClr val="accent2"/>
                </a:solidFill>
                <a:latin typeface="Segoe UI" panose="020B0502040204020203" pitchFamily="34" charset="0"/>
                <a:cs typeface="Segoe UI" panose="020B0502040204020203" pitchFamily="34" charset="0"/>
              </a:rPr>
              <a:t> Peta</a:t>
            </a:r>
            <a:r>
              <a:rPr lang="en-US" altLang="zh-CN" sz="2400" b="1" i="1" dirty="0">
                <a:solidFill>
                  <a:srgbClr val="0066FF"/>
                </a:solidFill>
                <a:latin typeface="Segoe UI" panose="020B0502040204020203" pitchFamily="34" charset="0"/>
                <a:cs typeface="Segoe UI" panose="020B0502040204020203" pitchFamily="34" charset="0"/>
              </a:rPr>
              <a:t> </a:t>
            </a:r>
            <a:r>
              <a:rPr lang="en-US" altLang="zh-CN" sz="2400" b="1" i="1" dirty="0">
                <a:latin typeface="Segoe UI" panose="020B0502040204020203" pitchFamily="34" charset="0"/>
                <a:cs typeface="Segoe UI" panose="020B0502040204020203" pitchFamily="34" charset="0"/>
              </a:rPr>
              <a:t> 2</a:t>
            </a:r>
            <a:r>
              <a:rPr lang="en-US" altLang="zh-CN" sz="2400" b="1" i="1" baseline="50000" dirty="0">
                <a:latin typeface="Segoe UI" panose="020B0502040204020203" pitchFamily="34" charset="0"/>
                <a:cs typeface="Segoe UI" panose="020B0502040204020203" pitchFamily="34" charset="0"/>
              </a:rPr>
              <a:t>60</a:t>
            </a:r>
            <a:r>
              <a:rPr lang="zh-CN" altLang="en-US" sz="2400" b="1" i="1" dirty="0">
                <a:latin typeface="Segoe UI" panose="020B0502040204020203" pitchFamily="34" charset="0"/>
                <a:cs typeface="Segoe UI" panose="020B0502040204020203" pitchFamily="34" charset="0"/>
              </a:rPr>
              <a:t>＝</a:t>
            </a:r>
            <a:r>
              <a:rPr lang="en-US" altLang="zh-CN" sz="2400" b="1" i="1" dirty="0">
                <a:latin typeface="Segoe UI" panose="020B0502040204020203" pitchFamily="34" charset="0"/>
                <a:cs typeface="Segoe UI" panose="020B0502040204020203" pitchFamily="34" charset="0"/>
              </a:rPr>
              <a:t>1 </a:t>
            </a:r>
            <a:r>
              <a:rPr lang="en-US" altLang="zh-CN" sz="2400" b="1" i="1" dirty="0" err="1">
                <a:solidFill>
                  <a:schemeClr val="accent2"/>
                </a:solidFill>
                <a:latin typeface="Segoe UI" panose="020B0502040204020203" pitchFamily="34" charset="0"/>
                <a:cs typeface="Segoe UI" panose="020B0502040204020203" pitchFamily="34" charset="0"/>
              </a:rPr>
              <a:t>Exa</a:t>
            </a:r>
            <a:r>
              <a:rPr lang="en-US" altLang="zh-CN" sz="2400" b="1" i="1" dirty="0">
                <a:solidFill>
                  <a:srgbClr val="00FF00"/>
                </a:solidFill>
                <a:latin typeface="Segoe UI" panose="020B0502040204020203" pitchFamily="34" charset="0"/>
                <a:cs typeface="Segoe UI" panose="020B0502040204020203" pitchFamily="34" charset="0"/>
              </a:rPr>
              <a:t>  </a:t>
            </a:r>
            <a:r>
              <a:rPr lang="en-US" altLang="zh-CN" sz="2400" b="1" i="1" dirty="0">
                <a:latin typeface="Segoe UI" panose="020B0502040204020203" pitchFamily="34" charset="0"/>
                <a:cs typeface="Segoe UI" panose="020B0502040204020203" pitchFamily="34" charset="0"/>
              </a:rPr>
              <a:t>2</a:t>
            </a:r>
            <a:r>
              <a:rPr lang="en-US" altLang="zh-CN" sz="2400" b="1" i="1" baseline="50000" dirty="0">
                <a:latin typeface="Segoe UI" panose="020B0502040204020203" pitchFamily="34" charset="0"/>
                <a:cs typeface="Segoe UI" panose="020B0502040204020203" pitchFamily="34" charset="0"/>
              </a:rPr>
              <a:t>70</a:t>
            </a:r>
            <a:r>
              <a:rPr lang="zh-CN" altLang="en-US" sz="2400" b="1" i="1" dirty="0">
                <a:latin typeface="Segoe UI" panose="020B0502040204020203" pitchFamily="34" charset="0"/>
                <a:cs typeface="Segoe UI" panose="020B0502040204020203" pitchFamily="34" charset="0"/>
              </a:rPr>
              <a:t>＝</a:t>
            </a:r>
            <a:r>
              <a:rPr lang="en-US" altLang="zh-CN" sz="2400" b="1" i="1" dirty="0">
                <a:latin typeface="Segoe UI" panose="020B0502040204020203" pitchFamily="34" charset="0"/>
                <a:cs typeface="Segoe UI" panose="020B0502040204020203" pitchFamily="34" charset="0"/>
              </a:rPr>
              <a:t>1</a:t>
            </a:r>
            <a:r>
              <a:rPr lang="en-US" altLang="zh-CN" sz="2400" b="1" i="1" dirty="0">
                <a:solidFill>
                  <a:schemeClr val="accent2"/>
                </a:solidFill>
                <a:latin typeface="Segoe UI" panose="020B0502040204020203" pitchFamily="34" charset="0"/>
                <a:cs typeface="Segoe UI" panose="020B0502040204020203" pitchFamily="34" charset="0"/>
              </a:rPr>
              <a:t> </a:t>
            </a:r>
            <a:r>
              <a:rPr lang="en-US" altLang="zh-CN" sz="2400" b="1" i="1" dirty="0" err="1">
                <a:solidFill>
                  <a:schemeClr val="accent2"/>
                </a:solidFill>
                <a:latin typeface="Segoe UI" panose="020B0502040204020203" pitchFamily="34" charset="0"/>
                <a:cs typeface="Segoe UI" panose="020B0502040204020203" pitchFamily="34" charset="0"/>
              </a:rPr>
              <a:t>Zetta</a:t>
            </a:r>
            <a:r>
              <a:rPr lang="en-US" altLang="zh-CN" sz="2400" b="1" i="1" dirty="0">
                <a:solidFill>
                  <a:schemeClr val="accent2"/>
                </a:solidFill>
                <a:latin typeface="Segoe UI" panose="020B0502040204020203" pitchFamily="34" charset="0"/>
                <a:cs typeface="Segoe UI" panose="020B0502040204020203" pitchFamily="34" charset="0"/>
              </a:rPr>
              <a:t> </a:t>
            </a:r>
            <a:r>
              <a:rPr lang="en-US" altLang="zh-CN" sz="2400" b="1" i="1" dirty="0">
                <a:latin typeface="Segoe UI" panose="020B0502040204020203" pitchFamily="34" charset="0"/>
                <a:cs typeface="Segoe UI" panose="020B0502040204020203" pitchFamily="34" charset="0"/>
              </a:rPr>
              <a:t>2</a:t>
            </a:r>
            <a:r>
              <a:rPr lang="en-US" altLang="zh-CN" sz="2400" b="1" i="1" baseline="50000" dirty="0">
                <a:latin typeface="Segoe UI" panose="020B0502040204020203" pitchFamily="34" charset="0"/>
                <a:cs typeface="Segoe UI" panose="020B0502040204020203" pitchFamily="34" charset="0"/>
              </a:rPr>
              <a:t>80</a:t>
            </a:r>
            <a:r>
              <a:rPr lang="zh-CN" altLang="en-US" sz="2400" b="1" i="1" dirty="0">
                <a:latin typeface="Segoe UI" panose="020B0502040204020203" pitchFamily="34" charset="0"/>
                <a:cs typeface="Segoe UI" panose="020B0502040204020203" pitchFamily="34" charset="0"/>
              </a:rPr>
              <a:t>＝</a:t>
            </a:r>
            <a:r>
              <a:rPr lang="en-US" altLang="zh-CN" sz="2400" b="1" i="1" dirty="0">
                <a:latin typeface="Segoe UI" panose="020B0502040204020203" pitchFamily="34" charset="0"/>
                <a:cs typeface="Segoe UI" panose="020B0502040204020203" pitchFamily="34" charset="0"/>
              </a:rPr>
              <a:t>1 </a:t>
            </a:r>
            <a:r>
              <a:rPr lang="en-US" altLang="zh-CN" sz="2400" b="1" i="1" dirty="0" err="1">
                <a:solidFill>
                  <a:schemeClr val="accent2"/>
                </a:solidFill>
                <a:latin typeface="Segoe UI" panose="020B0502040204020203" pitchFamily="34" charset="0"/>
                <a:cs typeface="Segoe UI" panose="020B0502040204020203" pitchFamily="34" charset="0"/>
              </a:rPr>
              <a:t>Yotta</a:t>
            </a:r>
            <a:endParaRPr lang="en-US" altLang="zh-CN" sz="2400" b="1" i="1" baseline="30000" dirty="0">
              <a:solidFill>
                <a:schemeClr val="accent2"/>
              </a:solidFill>
              <a:latin typeface="Segoe UI" panose="020B0502040204020203" pitchFamily="34" charset="0"/>
              <a:cs typeface="Segoe UI" panose="020B0502040204020203" pitchFamily="34" charset="0"/>
            </a:endParaRPr>
          </a:p>
          <a:p>
            <a:pPr eaLnBrk="1" hangingPunct="1"/>
            <a:endParaRPr lang="zh-CN" altLang="en-US" dirty="0">
              <a:latin typeface="华文新魏" panose="02010800040101010101" pitchFamily="2" charset="-122"/>
            </a:endParaRPr>
          </a:p>
          <a:p>
            <a:endParaRPr lang="zh-CN" altLang="en-US" dirty="0"/>
          </a:p>
        </p:txBody>
      </p:sp>
    </p:spTree>
    <p:extLst>
      <p:ext uri="{BB962C8B-B14F-4D97-AF65-F5344CB8AC3E}">
        <p14:creationId xmlns:p14="http://schemas.microsoft.com/office/powerpoint/2010/main" val="257919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128 Standard ASCII codes</a:t>
            </a:r>
            <a:endParaRPr lang="zh-CN" altLang="en-US" dirty="0"/>
          </a:p>
        </p:txBody>
      </p:sp>
      <p:sp>
        <p:nvSpPr>
          <p:cNvPr id="3" name="内容占位符 2"/>
          <p:cNvSpPr>
            <a:spLocks noGrp="1"/>
          </p:cNvSpPr>
          <p:nvPr>
            <p:ph idx="1"/>
          </p:nvPr>
        </p:nvSpPr>
        <p:spPr/>
        <p:txBody>
          <a:bodyPr/>
          <a:lstStyle/>
          <a:p>
            <a:pPr eaLnBrk="1" hangingPunct="1"/>
            <a:r>
              <a:rPr lang="en-US" altLang="zh-CN" dirty="0"/>
              <a:t>52 Letters</a:t>
            </a:r>
          </a:p>
          <a:p>
            <a:pPr lvl="1" eaLnBrk="1" hangingPunct="1"/>
            <a:r>
              <a:rPr lang="en-US" altLang="zh-CN" sz="2200" dirty="0"/>
              <a:t>a-z, A-Z </a:t>
            </a:r>
          </a:p>
          <a:p>
            <a:pPr eaLnBrk="1" hangingPunct="1"/>
            <a:r>
              <a:rPr lang="en-US" altLang="zh-CN" dirty="0"/>
              <a:t>10 Digits</a:t>
            </a:r>
          </a:p>
          <a:p>
            <a:pPr lvl="1" eaLnBrk="1" hangingPunct="1"/>
            <a:r>
              <a:rPr lang="en-US" altLang="zh-CN" sz="2200" dirty="0"/>
              <a:t>0-9</a:t>
            </a:r>
          </a:p>
          <a:p>
            <a:pPr eaLnBrk="1" hangingPunct="1"/>
            <a:r>
              <a:rPr lang="en-US" altLang="zh-CN" dirty="0"/>
              <a:t>34 Symbols</a:t>
            </a:r>
          </a:p>
          <a:p>
            <a:pPr lvl="1" eaLnBrk="1" hangingPunct="1"/>
            <a:r>
              <a:rPr lang="en-US" altLang="zh-CN" sz="2200" dirty="0"/>
              <a:t>! @ # $ % ^ &amp; * ( )  </a:t>
            </a:r>
            <a:r>
              <a:rPr lang="en-US" altLang="zh-CN" sz="2200" dirty="0">
                <a:latin typeface="宋体" panose="02010600030101010101" pitchFamily="2" charset="-122"/>
              </a:rPr>
              <a:t>…</a:t>
            </a:r>
            <a:endParaRPr lang="en-US" altLang="zh-CN" sz="2200" dirty="0"/>
          </a:p>
          <a:p>
            <a:pPr eaLnBrk="1" hangingPunct="1"/>
            <a:r>
              <a:rPr lang="en-US" altLang="zh-CN" dirty="0"/>
              <a:t>32 Control characters </a:t>
            </a:r>
          </a:p>
          <a:p>
            <a:pPr lvl="1" eaLnBrk="1" hangingPunct="1"/>
            <a:r>
              <a:rPr lang="en-US" altLang="zh-CN" sz="2200" dirty="0"/>
              <a:t>&lt;CR&gt; &lt;BEL&gt; &lt;ESC&gt; &lt;LF&gt; </a:t>
            </a:r>
            <a:r>
              <a:rPr lang="en-US" altLang="zh-CN" sz="2200" dirty="0">
                <a:latin typeface="宋体" panose="02010600030101010101" pitchFamily="2" charset="-122"/>
              </a:rPr>
              <a:t>…</a:t>
            </a:r>
            <a:endParaRPr lang="en-US" altLang="zh-CN" sz="2200" dirty="0"/>
          </a:p>
        </p:txBody>
      </p:sp>
    </p:spTree>
    <p:extLst>
      <p:ext uri="{BB962C8B-B14F-4D97-AF65-F5344CB8AC3E}">
        <p14:creationId xmlns:p14="http://schemas.microsoft.com/office/powerpoint/2010/main" val="29313734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ASCII</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使用</a:t>
            </a:r>
            <a:r>
              <a:rPr lang="en-US" altLang="zh-CN" dirty="0"/>
              <a:t>7bit</a:t>
            </a:r>
            <a:r>
              <a:rPr lang="zh-CN" altLang="en-US" dirty="0"/>
              <a:t>表示</a:t>
            </a:r>
            <a:r>
              <a:rPr lang="en-US" altLang="zh-CN" dirty="0"/>
              <a:t>128</a:t>
            </a:r>
            <a:r>
              <a:rPr lang="zh-CN" altLang="en-US" dirty="0"/>
              <a:t>个字符，</a:t>
            </a:r>
            <a:r>
              <a:rPr lang="en-US" altLang="zh-CN" dirty="0">
                <a:solidFill>
                  <a:srgbClr val="C00000"/>
                </a:solidFill>
              </a:rPr>
              <a:t> MSB=0</a:t>
            </a:r>
            <a:endParaRPr lang="zh-CN" altLang="en-US" dirty="0"/>
          </a:p>
          <a:p>
            <a:pPr lvl="1" eaLnBrk="1" hangingPunct="1">
              <a:lnSpc>
                <a:spcPct val="150000"/>
              </a:lnSpc>
            </a:pPr>
            <a:r>
              <a:rPr lang="en-US" altLang="zh-CN" sz="2200" dirty="0"/>
              <a:t>From 000 0000 to 111 1111  2</a:t>
            </a:r>
            <a:r>
              <a:rPr lang="en-US" altLang="zh-CN" sz="2200" baseline="50000" dirty="0"/>
              <a:t>7</a:t>
            </a:r>
            <a:r>
              <a:rPr lang="en-US" altLang="zh-CN" sz="2200" dirty="0"/>
              <a:t>=128</a:t>
            </a:r>
          </a:p>
          <a:p>
            <a:pPr eaLnBrk="1" hangingPunct="1">
              <a:lnSpc>
                <a:spcPct val="150000"/>
              </a:lnSpc>
            </a:pPr>
            <a:r>
              <a:rPr lang="zh-CN" altLang="en-US" dirty="0"/>
              <a:t>注意：</a:t>
            </a:r>
            <a:r>
              <a:rPr lang="en-US" altLang="zh-CN" dirty="0"/>
              <a:t>ASCII</a:t>
            </a:r>
            <a:r>
              <a:rPr lang="zh-CN" altLang="en-US" dirty="0"/>
              <a:t>中的数字字符和数字本身不相等</a:t>
            </a:r>
          </a:p>
          <a:p>
            <a:pPr eaLnBrk="1" hangingPunct="1">
              <a:lnSpc>
                <a:spcPct val="150000"/>
              </a:lnSpc>
            </a:pPr>
            <a:r>
              <a:rPr lang="zh-CN" altLang="en-US" dirty="0"/>
              <a:t>几乎所有计算机均支持该代码集</a:t>
            </a:r>
          </a:p>
          <a:p>
            <a:pPr>
              <a:lnSpc>
                <a:spcPct val="150000"/>
              </a:lnSpc>
            </a:pPr>
            <a:r>
              <a:rPr lang="zh-CN" altLang="en-US" dirty="0">
                <a:solidFill>
                  <a:srgbClr val="C00000"/>
                </a:solidFill>
              </a:rPr>
              <a:t>扩展</a:t>
            </a:r>
            <a:r>
              <a:rPr lang="en-US" altLang="zh-CN" dirty="0">
                <a:solidFill>
                  <a:srgbClr val="C00000"/>
                </a:solidFill>
              </a:rPr>
              <a:t>ASCII</a:t>
            </a:r>
            <a:r>
              <a:rPr lang="zh-CN" altLang="en-US" dirty="0">
                <a:solidFill>
                  <a:srgbClr val="C00000"/>
                </a:solidFill>
              </a:rPr>
              <a:t>码 </a:t>
            </a:r>
            <a:r>
              <a:rPr lang="en-US" altLang="zh-CN" dirty="0">
                <a:solidFill>
                  <a:srgbClr val="C00000"/>
                </a:solidFill>
              </a:rPr>
              <a:t>8Bit</a:t>
            </a:r>
            <a:r>
              <a:rPr lang="zh-CN" altLang="en-US" dirty="0">
                <a:solidFill>
                  <a:srgbClr val="C00000"/>
                </a:solidFill>
              </a:rPr>
              <a:t>，更多字符怎么办？</a:t>
            </a:r>
            <a:endParaRPr lang="en-US" altLang="zh-CN" dirty="0">
              <a:solidFill>
                <a:srgbClr val="C00000"/>
              </a:solidFill>
            </a:endParaRPr>
          </a:p>
          <a:p>
            <a:pPr lvl="1">
              <a:lnSpc>
                <a:spcPct val="150000"/>
              </a:lnSpc>
            </a:pPr>
            <a:r>
              <a:rPr lang="zh-CN" altLang="en-US" dirty="0"/>
              <a:t>不是所有语言都能用</a:t>
            </a:r>
            <a:r>
              <a:rPr lang="en-US" altLang="zh-CN" dirty="0"/>
              <a:t>128</a:t>
            </a:r>
            <a:r>
              <a:rPr lang="zh-CN" altLang="en-US" dirty="0"/>
              <a:t>个字符表示</a:t>
            </a:r>
            <a:endParaRPr lang="en-US" altLang="zh-CN" b="1" dirty="0">
              <a:solidFill>
                <a:srgbClr val="C00000"/>
              </a:solidFill>
            </a:endParaRPr>
          </a:p>
          <a:p>
            <a:pPr marL="0" indent="0">
              <a:buNone/>
            </a:pPr>
            <a:endParaRPr lang="zh-CN" altLang="en-US" dirty="0"/>
          </a:p>
        </p:txBody>
      </p:sp>
    </p:spTree>
    <p:extLst>
      <p:ext uri="{BB962C8B-B14F-4D97-AF65-F5344CB8AC3E}">
        <p14:creationId xmlns:p14="http://schemas.microsoft.com/office/powerpoint/2010/main" val="674478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ASCII</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使用</a:t>
            </a:r>
            <a:r>
              <a:rPr lang="en-US" altLang="zh-CN" dirty="0"/>
              <a:t>7bit</a:t>
            </a:r>
            <a:r>
              <a:rPr lang="zh-CN" altLang="en-US" dirty="0"/>
              <a:t>表示</a:t>
            </a:r>
            <a:r>
              <a:rPr lang="en-US" altLang="zh-CN" dirty="0"/>
              <a:t>128</a:t>
            </a:r>
            <a:r>
              <a:rPr lang="zh-CN" altLang="en-US" dirty="0"/>
              <a:t>个字符，</a:t>
            </a:r>
            <a:r>
              <a:rPr lang="en-US" altLang="zh-CN" dirty="0">
                <a:solidFill>
                  <a:srgbClr val="C00000"/>
                </a:solidFill>
              </a:rPr>
              <a:t> MSB=0</a:t>
            </a:r>
            <a:endParaRPr lang="zh-CN" altLang="en-US" dirty="0"/>
          </a:p>
          <a:p>
            <a:pPr lvl="1" eaLnBrk="1" hangingPunct="1">
              <a:lnSpc>
                <a:spcPct val="150000"/>
              </a:lnSpc>
            </a:pPr>
            <a:r>
              <a:rPr lang="en-US" altLang="zh-CN" sz="2200" dirty="0"/>
              <a:t>From 000 0000 to 111 1111  2</a:t>
            </a:r>
            <a:r>
              <a:rPr lang="en-US" altLang="zh-CN" sz="2200" baseline="50000" dirty="0"/>
              <a:t>7</a:t>
            </a:r>
            <a:r>
              <a:rPr lang="en-US" altLang="zh-CN" sz="2200" dirty="0"/>
              <a:t>=128</a:t>
            </a:r>
          </a:p>
          <a:p>
            <a:pPr eaLnBrk="1" hangingPunct="1">
              <a:lnSpc>
                <a:spcPct val="150000"/>
              </a:lnSpc>
            </a:pPr>
            <a:r>
              <a:rPr lang="zh-CN" altLang="en-US" dirty="0"/>
              <a:t>注意：</a:t>
            </a:r>
            <a:r>
              <a:rPr lang="en-US" altLang="zh-CN" dirty="0"/>
              <a:t>ASCII</a:t>
            </a:r>
            <a:r>
              <a:rPr lang="zh-CN" altLang="en-US" dirty="0"/>
              <a:t>中的数字字符和数字本身不相等</a:t>
            </a:r>
          </a:p>
          <a:p>
            <a:pPr eaLnBrk="1" hangingPunct="1">
              <a:lnSpc>
                <a:spcPct val="150000"/>
              </a:lnSpc>
            </a:pPr>
            <a:r>
              <a:rPr lang="zh-CN" altLang="en-US" dirty="0"/>
              <a:t>几乎所有计算机均支持该代码集</a:t>
            </a:r>
          </a:p>
          <a:p>
            <a:pPr>
              <a:lnSpc>
                <a:spcPct val="150000"/>
              </a:lnSpc>
            </a:pPr>
            <a:r>
              <a:rPr lang="zh-CN" altLang="en-US" dirty="0">
                <a:solidFill>
                  <a:srgbClr val="1387B7"/>
                </a:solidFill>
              </a:rPr>
              <a:t>扩展</a:t>
            </a:r>
            <a:r>
              <a:rPr lang="en-US" altLang="zh-CN" dirty="0">
                <a:solidFill>
                  <a:srgbClr val="1387B7"/>
                </a:solidFill>
              </a:rPr>
              <a:t>ASCII</a:t>
            </a:r>
            <a:r>
              <a:rPr lang="zh-CN" altLang="en-US" dirty="0">
                <a:solidFill>
                  <a:srgbClr val="1387B7"/>
                </a:solidFill>
              </a:rPr>
              <a:t>码 </a:t>
            </a:r>
            <a:r>
              <a:rPr lang="en-US" altLang="zh-CN" dirty="0">
                <a:solidFill>
                  <a:srgbClr val="1387B7"/>
                </a:solidFill>
              </a:rPr>
              <a:t>8Bit</a:t>
            </a:r>
            <a:r>
              <a:rPr lang="zh-CN" altLang="en-US" dirty="0">
                <a:solidFill>
                  <a:srgbClr val="1387B7"/>
                </a:solidFill>
              </a:rPr>
              <a:t>，更多字符怎么办？</a:t>
            </a:r>
            <a:endParaRPr lang="en-US" altLang="zh-CN" dirty="0">
              <a:solidFill>
                <a:srgbClr val="1387B7"/>
              </a:solidFill>
            </a:endParaRPr>
          </a:p>
          <a:p>
            <a:pPr lvl="1">
              <a:lnSpc>
                <a:spcPct val="150000"/>
              </a:lnSpc>
            </a:pPr>
            <a:r>
              <a:rPr lang="zh-CN" altLang="en-US" dirty="0"/>
              <a:t>不是所有语言都能用</a:t>
            </a:r>
            <a:r>
              <a:rPr lang="en-US" altLang="zh-CN" dirty="0"/>
              <a:t>128</a:t>
            </a:r>
            <a:r>
              <a:rPr lang="zh-CN" altLang="en-US" dirty="0"/>
              <a:t>个字符表示</a:t>
            </a:r>
            <a:endParaRPr lang="en-US" altLang="zh-CN" b="1" dirty="0">
              <a:solidFill>
                <a:srgbClr val="C00000"/>
              </a:solidFill>
            </a:endParaRPr>
          </a:p>
          <a:p>
            <a:pPr marL="0" indent="0">
              <a:buNone/>
            </a:pPr>
            <a:endParaRPr lang="zh-CN" altLang="en-US" dirty="0"/>
          </a:p>
        </p:txBody>
      </p:sp>
    </p:spTree>
    <p:extLst>
      <p:ext uri="{BB962C8B-B14F-4D97-AF65-F5344CB8AC3E}">
        <p14:creationId xmlns:p14="http://schemas.microsoft.com/office/powerpoint/2010/main" val="20082320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汉字表示法</a:t>
            </a:r>
          </a:p>
        </p:txBody>
      </p:sp>
      <p:sp>
        <p:nvSpPr>
          <p:cNvPr id="3" name="内容占位符 2"/>
          <p:cNvSpPr>
            <a:spLocks noGrp="1"/>
          </p:cNvSpPr>
          <p:nvPr>
            <p:ph idx="1"/>
          </p:nvPr>
        </p:nvSpPr>
        <p:spPr>
          <a:xfrm>
            <a:off x="487822" y="942764"/>
            <a:ext cx="10865978" cy="5637024"/>
          </a:xfrm>
        </p:spPr>
        <p:txBody>
          <a:bodyPr/>
          <a:lstStyle/>
          <a:p>
            <a:pPr eaLnBrk="1" hangingPunct="1">
              <a:lnSpc>
                <a:spcPct val="150000"/>
              </a:lnSpc>
            </a:pPr>
            <a:r>
              <a:rPr lang="en-US" altLang="zh-CN" dirty="0"/>
              <a:t>8 </a:t>
            </a:r>
            <a:r>
              <a:rPr lang="zh-CN" altLang="en-US" dirty="0"/>
              <a:t>位数据仅能表示</a:t>
            </a:r>
            <a:r>
              <a:rPr lang="en-US" altLang="zh-CN" dirty="0"/>
              <a:t>256</a:t>
            </a:r>
            <a:r>
              <a:rPr lang="zh-CN" altLang="en-US" dirty="0"/>
              <a:t>个字符，无法表示汉字</a:t>
            </a:r>
          </a:p>
          <a:p>
            <a:pPr eaLnBrk="1" hangingPunct="1">
              <a:lnSpc>
                <a:spcPct val="150000"/>
              </a:lnSpc>
            </a:pPr>
            <a:r>
              <a:rPr lang="en-US" altLang="zh-CN" dirty="0"/>
              <a:t>GB2312</a:t>
            </a:r>
            <a:r>
              <a:rPr lang="zh-CN" altLang="en-US" dirty="0"/>
              <a:t>国家标准</a:t>
            </a:r>
            <a:endParaRPr lang="en-US" altLang="zh-CN" dirty="0"/>
          </a:p>
          <a:p>
            <a:pPr lvl="1" eaLnBrk="1" hangingPunct="1">
              <a:lnSpc>
                <a:spcPct val="150000"/>
              </a:lnSpc>
            </a:pPr>
            <a:r>
              <a:rPr lang="en-US" altLang="zh-CN" dirty="0"/>
              <a:t>1981</a:t>
            </a:r>
            <a:r>
              <a:rPr lang="zh-CN" altLang="en-US" dirty="0"/>
              <a:t>年</a:t>
            </a:r>
            <a:r>
              <a:rPr lang="en-US" altLang="zh-CN" dirty="0"/>
              <a:t>, 16</a:t>
            </a:r>
            <a:r>
              <a:rPr lang="zh-CN" altLang="en-US" dirty="0"/>
              <a:t>位表示</a:t>
            </a:r>
            <a:r>
              <a:rPr lang="en-US" altLang="zh-CN" dirty="0"/>
              <a:t>,</a:t>
            </a:r>
            <a:r>
              <a:rPr lang="zh-CN" altLang="en-US" dirty="0"/>
              <a:t>又称</a:t>
            </a:r>
            <a:r>
              <a:rPr lang="zh-CN" altLang="en-US" b="1" dirty="0">
                <a:solidFill>
                  <a:srgbClr val="1387B7"/>
                </a:solidFill>
              </a:rPr>
              <a:t>国标码</a:t>
            </a:r>
            <a:r>
              <a:rPr lang="zh-CN" altLang="en-US" dirty="0"/>
              <a:t>或</a:t>
            </a:r>
            <a:r>
              <a:rPr lang="zh-CN" altLang="en-US" b="1" dirty="0">
                <a:solidFill>
                  <a:srgbClr val="1387B7"/>
                </a:solidFill>
              </a:rPr>
              <a:t>国际交换码</a:t>
            </a:r>
          </a:p>
          <a:p>
            <a:pPr lvl="2" eaLnBrk="1" hangingPunct="1">
              <a:lnSpc>
                <a:spcPct val="150000"/>
              </a:lnSpc>
            </a:pPr>
            <a:r>
              <a:rPr lang="zh-CN" altLang="en-US" dirty="0"/>
              <a:t>一级常用汉字</a:t>
            </a:r>
            <a:r>
              <a:rPr lang="en-US" altLang="zh-CN" dirty="0"/>
              <a:t>3755</a:t>
            </a:r>
            <a:r>
              <a:rPr lang="zh-CN" altLang="en-US" dirty="0"/>
              <a:t>个，按汉语拼音排列</a:t>
            </a:r>
          </a:p>
          <a:p>
            <a:pPr lvl="2" eaLnBrk="1" hangingPunct="1">
              <a:lnSpc>
                <a:spcPct val="150000"/>
              </a:lnSpc>
            </a:pPr>
            <a:r>
              <a:rPr lang="zh-CN" altLang="en-US" dirty="0"/>
              <a:t>二级常用汉字</a:t>
            </a:r>
            <a:r>
              <a:rPr lang="en-US" altLang="zh-CN" dirty="0"/>
              <a:t>3008</a:t>
            </a:r>
            <a:r>
              <a:rPr lang="zh-CN" altLang="en-US" dirty="0"/>
              <a:t>个，按偏旁部首排列</a:t>
            </a:r>
          </a:p>
          <a:p>
            <a:pPr lvl="2" eaLnBrk="1" hangingPunct="1">
              <a:lnSpc>
                <a:spcPct val="150000"/>
              </a:lnSpc>
            </a:pPr>
            <a:r>
              <a:rPr lang="zh-CN" altLang="en-US" dirty="0"/>
              <a:t>非汉字字符</a:t>
            </a:r>
            <a:r>
              <a:rPr lang="en-US" altLang="zh-CN" dirty="0"/>
              <a:t>682</a:t>
            </a:r>
            <a:r>
              <a:rPr lang="zh-CN" altLang="en-US" dirty="0"/>
              <a:t>个</a:t>
            </a:r>
            <a:endParaRPr lang="en-US" altLang="zh-CN" dirty="0"/>
          </a:p>
          <a:p>
            <a:pPr lvl="1" eaLnBrk="1" hangingPunct="1">
              <a:lnSpc>
                <a:spcPct val="150000"/>
              </a:lnSpc>
            </a:pPr>
            <a:r>
              <a:rPr lang="en-US" altLang="zh-CN" dirty="0">
                <a:sym typeface="Wingdings" panose="05000000000000000000" pitchFamily="2" charset="2"/>
              </a:rPr>
              <a:t>94*94</a:t>
            </a:r>
            <a:r>
              <a:rPr lang="zh-CN" altLang="en-US" dirty="0">
                <a:sym typeface="Wingdings" panose="05000000000000000000" pitchFamily="2" charset="2"/>
              </a:rPr>
              <a:t>矩阵  </a:t>
            </a:r>
            <a:r>
              <a:rPr lang="zh-CN" altLang="en-US" b="1" dirty="0">
                <a:sym typeface="Wingdings" panose="05000000000000000000" pitchFamily="2" charset="2"/>
                <a:hlinkClick r:id="rId2" action="ppaction://hlinkfile"/>
              </a:rPr>
              <a:t>区位码</a:t>
            </a:r>
            <a:r>
              <a:rPr lang="zh-CN" altLang="en-US" dirty="0">
                <a:sym typeface="Wingdings" panose="05000000000000000000" pitchFamily="2" charset="2"/>
              </a:rPr>
              <a:t>（行</a:t>
            </a:r>
            <a:r>
              <a:rPr lang="en-US" altLang="zh-CN" dirty="0">
                <a:sym typeface="Wingdings" panose="05000000000000000000" pitchFamily="2" charset="2"/>
              </a:rPr>
              <a:t>---</a:t>
            </a:r>
            <a:r>
              <a:rPr lang="zh-CN" altLang="en-US" dirty="0">
                <a:sym typeface="Wingdings" panose="05000000000000000000" pitchFamily="2" charset="2"/>
              </a:rPr>
              <a:t>区，列</a:t>
            </a:r>
            <a:r>
              <a:rPr lang="en-US" altLang="zh-CN" dirty="0">
                <a:sym typeface="Wingdings" panose="05000000000000000000" pitchFamily="2" charset="2"/>
              </a:rPr>
              <a:t>---</a:t>
            </a:r>
            <a:r>
              <a:rPr lang="zh-CN" altLang="en-US" dirty="0">
                <a:sym typeface="Wingdings" panose="05000000000000000000" pitchFamily="2" charset="2"/>
              </a:rPr>
              <a:t>位）</a:t>
            </a:r>
            <a:endParaRPr lang="en-US" altLang="zh-CN" dirty="0">
              <a:sym typeface="Wingdings" panose="05000000000000000000" pitchFamily="2" charset="2"/>
            </a:endParaRPr>
          </a:p>
          <a:p>
            <a:pPr lvl="2">
              <a:lnSpc>
                <a:spcPct val="150000"/>
              </a:lnSpc>
            </a:pPr>
            <a:r>
              <a:rPr lang="zh-CN" altLang="en-US" dirty="0"/>
              <a:t>一级汉字 </a:t>
            </a:r>
            <a:r>
              <a:rPr lang="en-US" altLang="zh-CN" dirty="0"/>
              <a:t>16-55</a:t>
            </a:r>
            <a:r>
              <a:rPr lang="zh-CN" altLang="en-US" dirty="0"/>
              <a:t>区 二级汉字 </a:t>
            </a:r>
            <a:r>
              <a:rPr lang="en-US" altLang="zh-CN" dirty="0"/>
              <a:t>56-87</a:t>
            </a:r>
            <a:r>
              <a:rPr lang="zh-CN" altLang="en-US" dirty="0"/>
              <a:t>区</a:t>
            </a:r>
          </a:p>
          <a:p>
            <a:pPr lvl="2">
              <a:lnSpc>
                <a:spcPct val="150000"/>
              </a:lnSpc>
            </a:pPr>
            <a:r>
              <a:rPr lang="zh-CN" altLang="en-US" dirty="0"/>
              <a:t>三级汉字 </a:t>
            </a:r>
            <a:r>
              <a:rPr lang="en-US" altLang="zh-CN" dirty="0"/>
              <a:t>1-9</a:t>
            </a:r>
            <a:r>
              <a:rPr lang="zh-CN" altLang="en-US" dirty="0"/>
              <a:t>区   用户自定义</a:t>
            </a:r>
            <a:r>
              <a:rPr lang="en-US" altLang="zh-CN" dirty="0"/>
              <a:t>10-15</a:t>
            </a:r>
            <a:r>
              <a:rPr lang="zh-CN" altLang="en-US" dirty="0"/>
              <a:t>区</a:t>
            </a:r>
          </a:p>
          <a:p>
            <a:pPr eaLnBrk="1" hangingPunct="1"/>
            <a:endParaRPr lang="en-US" altLang="zh-CN" dirty="0"/>
          </a:p>
          <a:p>
            <a:endParaRPr lang="zh-CN" altLang="en-US" dirty="0"/>
          </a:p>
        </p:txBody>
      </p:sp>
    </p:spTree>
    <p:extLst>
      <p:ext uri="{BB962C8B-B14F-4D97-AF65-F5344CB8AC3E}">
        <p14:creationId xmlns:p14="http://schemas.microsoft.com/office/powerpoint/2010/main" val="36466230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F3429AB-D9CF-4C26-8A94-F4A91690B1A4}"/>
              </a:ext>
            </a:extLst>
          </p:cNvPr>
          <p:cNvPicPr>
            <a:picLocks noChangeAspect="1"/>
          </p:cNvPicPr>
          <p:nvPr/>
        </p:nvPicPr>
        <p:blipFill>
          <a:blip r:embed="rId2"/>
          <a:stretch>
            <a:fillRect/>
          </a:stretch>
        </p:blipFill>
        <p:spPr>
          <a:xfrm>
            <a:off x="1188579" y="4122663"/>
            <a:ext cx="9609697" cy="2409092"/>
          </a:xfrm>
          <a:prstGeom prst="rect">
            <a:avLst/>
          </a:prstGeom>
        </p:spPr>
      </p:pic>
      <p:sp>
        <p:nvSpPr>
          <p:cNvPr id="2" name="标题 1"/>
          <p:cNvSpPr>
            <a:spLocks noGrp="1"/>
          </p:cNvSpPr>
          <p:nvPr>
            <p:ph type="title"/>
          </p:nvPr>
        </p:nvSpPr>
        <p:spPr>
          <a:xfrm>
            <a:off x="487822" y="257614"/>
            <a:ext cx="10515600" cy="617641"/>
          </a:xfrm>
        </p:spPr>
        <p:txBody>
          <a:bodyPr>
            <a:normAutofit/>
          </a:bodyPr>
          <a:lstStyle/>
          <a:p>
            <a:r>
              <a:rPr lang="zh-CN" altLang="zh-CN" dirty="0"/>
              <a:t>汉字机内码</a:t>
            </a:r>
            <a:endParaRPr lang="zh-CN" altLang="en-US" dirty="0"/>
          </a:p>
        </p:txBody>
      </p:sp>
      <p:sp>
        <p:nvSpPr>
          <p:cNvPr id="3" name="内容占位符 2"/>
          <p:cNvSpPr>
            <a:spLocks noGrp="1"/>
          </p:cNvSpPr>
          <p:nvPr>
            <p:ph idx="1"/>
          </p:nvPr>
        </p:nvSpPr>
        <p:spPr/>
        <p:txBody>
          <a:bodyPr/>
          <a:lstStyle/>
          <a:p>
            <a:r>
              <a:rPr lang="zh-CN" altLang="en-US" dirty="0"/>
              <a:t>计算机内</a:t>
            </a:r>
            <a:r>
              <a:rPr lang="zh-CN" altLang="en-US" b="1" dirty="0">
                <a:solidFill>
                  <a:srgbClr val="C00000"/>
                </a:solidFill>
              </a:rPr>
              <a:t>存储</a:t>
            </a:r>
            <a:r>
              <a:rPr lang="zh-CN" altLang="en-US" dirty="0"/>
              <a:t>和</a:t>
            </a:r>
            <a:r>
              <a:rPr lang="zh-CN" altLang="en-US" b="1" dirty="0">
                <a:solidFill>
                  <a:srgbClr val="C00000"/>
                </a:solidFill>
              </a:rPr>
              <a:t>处理</a:t>
            </a:r>
            <a:r>
              <a:rPr lang="zh-CN" altLang="en-US" dirty="0"/>
              <a:t>汉字时使用的编码</a:t>
            </a:r>
            <a:endParaRPr lang="en-US" altLang="zh-CN" dirty="0"/>
          </a:p>
          <a:p>
            <a:pPr lvl="1"/>
            <a:r>
              <a:rPr lang="zh-CN" altLang="en-US" dirty="0"/>
              <a:t>与</a:t>
            </a:r>
            <a:r>
              <a:rPr lang="en-US" altLang="zh-CN" dirty="0"/>
              <a:t>ASCII</a:t>
            </a:r>
            <a:r>
              <a:rPr lang="zh-CN" altLang="en-US" dirty="0"/>
              <a:t>码严格区分</a:t>
            </a:r>
            <a:endParaRPr lang="en-US" altLang="zh-CN" dirty="0"/>
          </a:p>
          <a:p>
            <a:pPr lvl="1"/>
            <a:r>
              <a:rPr lang="zh-CN" altLang="en-US" dirty="0"/>
              <a:t>与区位码之间简单对应</a:t>
            </a:r>
          </a:p>
          <a:p>
            <a:r>
              <a:rPr lang="en-US" altLang="zh-CN" dirty="0"/>
              <a:t>GB2312</a:t>
            </a:r>
            <a:r>
              <a:rPr lang="zh-CN" altLang="en-US" dirty="0"/>
              <a:t>机内码 </a:t>
            </a:r>
            <a:r>
              <a:rPr lang="en-US" altLang="zh-CN" dirty="0"/>
              <a:t>= </a:t>
            </a:r>
            <a:r>
              <a:rPr lang="zh-CN" altLang="en-US" dirty="0"/>
              <a:t>区位码 </a:t>
            </a:r>
            <a:r>
              <a:rPr lang="en-US" altLang="zh-CN" dirty="0"/>
              <a:t>+ </a:t>
            </a:r>
            <a:r>
              <a:rPr lang="en-US" altLang="zh-CN" dirty="0">
                <a:solidFill>
                  <a:schemeClr val="accent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0xA0A0</a:t>
            </a:r>
          </a:p>
          <a:p>
            <a:pPr eaLnBrk="1" hangingPunct="1"/>
            <a:r>
              <a:rPr lang="zh-CN" altLang="en-US" dirty="0"/>
              <a:t>与</a:t>
            </a:r>
            <a:r>
              <a:rPr lang="en-US" altLang="zh-CN" dirty="0"/>
              <a:t>ASCII</a:t>
            </a:r>
            <a:r>
              <a:rPr lang="zh-CN" altLang="en-US" dirty="0"/>
              <a:t>字符的区别，最高有效位</a:t>
            </a:r>
            <a:r>
              <a:rPr lang="en-US" altLang="zh-CN" dirty="0"/>
              <a:t>MSB=1</a:t>
            </a:r>
          </a:p>
          <a:p>
            <a:endParaRPr lang="zh-CN" altLang="en-US" dirty="0"/>
          </a:p>
        </p:txBody>
      </p:sp>
      <p:grpSp>
        <p:nvGrpSpPr>
          <p:cNvPr id="9" name="组合 8"/>
          <p:cNvGrpSpPr/>
          <p:nvPr/>
        </p:nvGrpSpPr>
        <p:grpSpPr>
          <a:xfrm>
            <a:off x="6639995" y="1421118"/>
            <a:ext cx="5459098" cy="2303005"/>
            <a:chOff x="6732901" y="4276784"/>
            <a:chExt cx="5459098" cy="2303005"/>
          </a:xfrm>
        </p:grpSpPr>
        <p:pic>
          <p:nvPicPr>
            <p:cNvPr id="5" name="图片 4"/>
            <p:cNvPicPr>
              <a:picLocks noChangeAspect="1"/>
            </p:cNvPicPr>
            <p:nvPr/>
          </p:nvPicPr>
          <p:blipFill rotWithShape="1">
            <a:blip r:embed="rId3">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306429" y="4276784"/>
              <a:ext cx="2885570" cy="2303005"/>
            </a:xfrm>
            <a:prstGeom prst="rect">
              <a:avLst/>
            </a:prstGeom>
          </p:spPr>
        </p:pic>
        <p:pic>
          <p:nvPicPr>
            <p:cNvPr id="4" name="图片 3"/>
            <p:cNvPicPr>
              <a:picLocks noChangeAspect="1"/>
            </p:cNvPicPr>
            <p:nvPr/>
          </p:nvPicPr>
          <p:blipFill>
            <a:blip r:embed="rId4"/>
            <a:stretch>
              <a:fillRect/>
            </a:stretch>
          </p:blipFill>
          <p:spPr>
            <a:xfrm>
              <a:off x="6732901" y="4437730"/>
              <a:ext cx="2993395" cy="816935"/>
            </a:xfrm>
            <a:prstGeom prst="rect">
              <a:avLst/>
            </a:prstGeom>
          </p:spPr>
        </p:pic>
      </p:grpSp>
    </p:spTree>
    <p:extLst>
      <p:ext uri="{BB962C8B-B14F-4D97-AF65-F5344CB8AC3E}">
        <p14:creationId xmlns:p14="http://schemas.microsoft.com/office/powerpoint/2010/main" val="369579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字形码</a:t>
            </a:r>
          </a:p>
        </p:txBody>
      </p:sp>
      <p:sp>
        <p:nvSpPr>
          <p:cNvPr id="3" name="内容占位符 2"/>
          <p:cNvSpPr>
            <a:spLocks noGrp="1"/>
          </p:cNvSpPr>
          <p:nvPr>
            <p:ph idx="1"/>
          </p:nvPr>
        </p:nvSpPr>
        <p:spPr>
          <a:xfrm>
            <a:off x="487824" y="942764"/>
            <a:ext cx="6483846" cy="5637024"/>
          </a:xfrm>
        </p:spPr>
        <p:txBody>
          <a:bodyPr>
            <a:normAutofit fontScale="92500"/>
          </a:bodyPr>
          <a:lstStyle/>
          <a:p>
            <a:pPr algn="just" eaLnBrk="1" hangingPunct="1">
              <a:lnSpc>
                <a:spcPct val="150000"/>
              </a:lnSpc>
            </a:pPr>
            <a:r>
              <a:rPr lang="zh-CN" altLang="en-US" dirty="0"/>
              <a:t>字形码是用点阵表示的汉字字型代码，是汉字的输出形式</a:t>
            </a:r>
            <a:endParaRPr lang="en-US" altLang="zh-CN" dirty="0"/>
          </a:p>
          <a:p>
            <a:pPr lvl="1" algn="just">
              <a:lnSpc>
                <a:spcPct val="150000"/>
              </a:lnSpc>
            </a:pPr>
            <a:r>
              <a:rPr lang="zh-CN" altLang="en-US" b="1" dirty="0">
                <a:solidFill>
                  <a:srgbClr val="1387B7"/>
                </a:solidFill>
              </a:rPr>
              <a:t>光栅字体</a:t>
            </a:r>
            <a:r>
              <a:rPr lang="zh-CN" altLang="en-US" dirty="0"/>
              <a:t>，无法放大，屏幕像素描述</a:t>
            </a:r>
            <a:endParaRPr lang="en-US" altLang="zh-CN" dirty="0"/>
          </a:p>
          <a:p>
            <a:pPr lvl="1" algn="just">
              <a:lnSpc>
                <a:spcPct val="150000"/>
              </a:lnSpc>
            </a:pPr>
            <a:r>
              <a:rPr lang="zh-CN" altLang="en-US" b="1" dirty="0">
                <a:solidFill>
                  <a:srgbClr val="1387B7"/>
                </a:solidFill>
              </a:rPr>
              <a:t>矢量字体，</a:t>
            </a:r>
            <a:r>
              <a:rPr lang="zh-CN" altLang="en-US" dirty="0"/>
              <a:t>无限放大，数学公式描述</a:t>
            </a:r>
            <a:endParaRPr lang="en-US" altLang="zh-CN" dirty="0"/>
          </a:p>
          <a:p>
            <a:pPr lvl="1" algn="just">
              <a:lnSpc>
                <a:spcPct val="150000"/>
              </a:lnSpc>
            </a:pPr>
            <a:r>
              <a:rPr lang="zh-CN" altLang="en-US" dirty="0"/>
              <a:t> </a:t>
            </a:r>
            <a:r>
              <a:rPr lang="en-US" altLang="zh-CN" dirty="0"/>
              <a:t>.TTF  True Type Font</a:t>
            </a:r>
            <a:endParaRPr lang="zh-CN" altLang="en-US" dirty="0"/>
          </a:p>
          <a:p>
            <a:pPr algn="just" eaLnBrk="1" hangingPunct="1">
              <a:lnSpc>
                <a:spcPct val="150000"/>
              </a:lnSpc>
            </a:pPr>
            <a:r>
              <a:rPr lang="zh-CN" altLang="en-US" dirty="0"/>
              <a:t>字形码点阵信息量大，占用存储空间大</a:t>
            </a:r>
            <a:endParaRPr lang="en-US" altLang="zh-CN" dirty="0"/>
          </a:p>
          <a:p>
            <a:pPr lvl="1" algn="just">
              <a:lnSpc>
                <a:spcPct val="150000"/>
              </a:lnSpc>
            </a:pPr>
            <a:r>
              <a:rPr lang="zh-CN" altLang="en-US" dirty="0"/>
              <a:t>以</a:t>
            </a:r>
            <a:r>
              <a:rPr lang="en-US" altLang="zh-CN" dirty="0"/>
              <a:t>32*32</a:t>
            </a:r>
            <a:r>
              <a:rPr lang="zh-CN" altLang="en-US" dirty="0"/>
              <a:t>为例，每个汉字要占用</a:t>
            </a:r>
            <a:r>
              <a:rPr lang="en-US" altLang="zh-CN" dirty="0"/>
              <a:t>128</a:t>
            </a:r>
            <a:r>
              <a:rPr lang="zh-CN" altLang="en-US" dirty="0"/>
              <a:t>个字节</a:t>
            </a:r>
          </a:p>
          <a:p>
            <a:pPr>
              <a:lnSpc>
                <a:spcPct val="150000"/>
              </a:lnSpc>
            </a:pPr>
            <a:r>
              <a:rPr lang="zh-CN" altLang="en-US" dirty="0"/>
              <a:t>字形码只用来构成汉字库，不用于机内存储</a:t>
            </a:r>
          </a:p>
        </p:txBody>
      </p:sp>
      <p:pic>
        <p:nvPicPr>
          <p:cNvPr id="4" name="图片 3"/>
          <p:cNvPicPr>
            <a:picLocks noChangeAspect="1"/>
          </p:cNvPicPr>
          <p:nvPr/>
        </p:nvPicPr>
        <p:blipFill rotWithShape="1">
          <a:blip r:embed="rId2"/>
          <a:srcRect t="1677"/>
          <a:stretch/>
        </p:blipFill>
        <p:spPr>
          <a:xfrm>
            <a:off x="8024722" y="3328733"/>
            <a:ext cx="2978700" cy="3006506"/>
          </a:xfrm>
          <a:prstGeom prst="rect">
            <a:avLst/>
          </a:prstGeom>
          <a:ln>
            <a:solidFill>
              <a:schemeClr val="accent1"/>
            </a:solidFill>
          </a:ln>
        </p:spPr>
      </p:pic>
      <p:pic>
        <p:nvPicPr>
          <p:cNvPr id="6" name="图片 5">
            <a:extLst>
              <a:ext uri="{FF2B5EF4-FFF2-40B4-BE49-F238E27FC236}">
                <a16:creationId xmlns:a16="http://schemas.microsoft.com/office/drawing/2014/main" id="{08B3F5C4-B718-4F70-8B78-8E614A9E761E}"/>
              </a:ext>
            </a:extLst>
          </p:cNvPr>
          <p:cNvPicPr>
            <a:picLocks noChangeAspect="1"/>
          </p:cNvPicPr>
          <p:nvPr/>
        </p:nvPicPr>
        <p:blipFill rotWithShape="1">
          <a:blip r:embed="rId3"/>
          <a:srcRect b="7919"/>
          <a:stretch/>
        </p:blipFill>
        <p:spPr>
          <a:xfrm>
            <a:off x="7814541" y="1215435"/>
            <a:ext cx="3370911" cy="1871011"/>
          </a:xfrm>
          <a:prstGeom prst="rect">
            <a:avLst/>
          </a:prstGeom>
        </p:spPr>
      </p:pic>
    </p:spTree>
    <p:extLst>
      <p:ext uri="{BB962C8B-B14F-4D97-AF65-F5344CB8AC3E}">
        <p14:creationId xmlns:p14="http://schemas.microsoft.com/office/powerpoint/2010/main" val="212365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left)">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wipe(left)">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wipe(left)">
                                      <p:cBhvr>
                                        <p:cTn id="4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汉字标准</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en-US" altLang="zh-CN" dirty="0"/>
              <a:t>GB2312-1980(GB0)(</a:t>
            </a:r>
            <a:r>
              <a:rPr lang="zh-CN" altLang="en-US" dirty="0"/>
              <a:t>简体</a:t>
            </a:r>
            <a:r>
              <a:rPr lang="en-US" altLang="zh-CN" dirty="0"/>
              <a:t>)</a:t>
            </a:r>
          </a:p>
          <a:p>
            <a:pPr lvl="1" eaLnBrk="1" hangingPunct="1">
              <a:lnSpc>
                <a:spcPct val="150000"/>
              </a:lnSpc>
            </a:pPr>
            <a:r>
              <a:rPr lang="en-US" altLang="zh-CN" sz="2200" dirty="0"/>
              <a:t>6763</a:t>
            </a:r>
            <a:r>
              <a:rPr lang="zh-CN" altLang="en-US" sz="2200" dirty="0"/>
              <a:t>个汉字 </a:t>
            </a:r>
          </a:p>
          <a:p>
            <a:pPr eaLnBrk="1" hangingPunct="1">
              <a:lnSpc>
                <a:spcPct val="150000"/>
              </a:lnSpc>
            </a:pPr>
            <a:r>
              <a:rPr lang="en-US" altLang="zh-CN" dirty="0"/>
              <a:t>GB13000-1993</a:t>
            </a:r>
          </a:p>
          <a:p>
            <a:pPr lvl="1" eaLnBrk="1" hangingPunct="1">
              <a:lnSpc>
                <a:spcPct val="150000"/>
              </a:lnSpc>
            </a:pPr>
            <a:r>
              <a:rPr lang="en-US" altLang="zh-CN" sz="2200" dirty="0"/>
              <a:t>20902</a:t>
            </a:r>
            <a:r>
              <a:rPr lang="zh-CN" altLang="en-US" sz="2200" dirty="0"/>
              <a:t>个汉字 </a:t>
            </a:r>
            <a:r>
              <a:rPr lang="en-US" altLang="zh-CN" sz="2200" dirty="0"/>
              <a:t>(Unicode 1.1</a:t>
            </a:r>
            <a:r>
              <a:rPr lang="zh-CN" altLang="en-US" sz="2200" dirty="0"/>
              <a:t>版本</a:t>
            </a:r>
            <a:r>
              <a:rPr lang="en-US" altLang="zh-CN" sz="2200" dirty="0"/>
              <a:t>)</a:t>
            </a:r>
          </a:p>
          <a:p>
            <a:pPr eaLnBrk="1" hangingPunct="1">
              <a:lnSpc>
                <a:spcPct val="150000"/>
              </a:lnSpc>
            </a:pPr>
            <a:r>
              <a:rPr lang="zh-CN" altLang="en-US" dirty="0"/>
              <a:t>汉字扩展规范</a:t>
            </a:r>
            <a:r>
              <a:rPr lang="en-US" altLang="zh-CN" sz="2200" dirty="0"/>
              <a:t>GBK1.0 </a:t>
            </a:r>
            <a:r>
              <a:rPr lang="zh-CN" altLang="en-US" dirty="0"/>
              <a:t>标准</a:t>
            </a:r>
            <a:r>
              <a:rPr lang="en-US" altLang="zh-CN" sz="2200" dirty="0"/>
              <a:t>1995</a:t>
            </a:r>
            <a:r>
              <a:rPr lang="zh-CN" altLang="en-US" dirty="0"/>
              <a:t>（非国家标准）</a:t>
            </a:r>
          </a:p>
          <a:p>
            <a:pPr lvl="1" eaLnBrk="1" hangingPunct="1">
              <a:lnSpc>
                <a:spcPct val="150000"/>
              </a:lnSpc>
            </a:pPr>
            <a:r>
              <a:rPr lang="en-US" altLang="zh-CN" sz="2200" dirty="0"/>
              <a:t>21003</a:t>
            </a:r>
            <a:r>
              <a:rPr lang="zh-CN" altLang="en-US" sz="2200" dirty="0"/>
              <a:t>个字符（兼容</a:t>
            </a:r>
            <a:r>
              <a:rPr lang="en-US" altLang="zh-CN" sz="2200" dirty="0"/>
              <a:t>GB2312</a:t>
            </a:r>
            <a:r>
              <a:rPr lang="zh-CN" altLang="en-US" sz="2200" dirty="0"/>
              <a:t>）</a:t>
            </a:r>
          </a:p>
          <a:p>
            <a:pPr eaLnBrk="1" hangingPunct="1">
              <a:lnSpc>
                <a:spcPct val="150000"/>
              </a:lnSpc>
            </a:pPr>
            <a:r>
              <a:rPr lang="en-US" altLang="zh-CN" dirty="0"/>
              <a:t>GB18030-2000   (1/2/4</a:t>
            </a:r>
            <a:r>
              <a:rPr lang="zh-CN" altLang="en-US" dirty="0"/>
              <a:t>字节编码</a:t>
            </a:r>
            <a:r>
              <a:rPr lang="en-US" altLang="zh-CN" dirty="0"/>
              <a:t>)</a:t>
            </a:r>
          </a:p>
          <a:p>
            <a:pPr lvl="1" eaLnBrk="1" hangingPunct="1">
              <a:lnSpc>
                <a:spcPct val="150000"/>
              </a:lnSpc>
            </a:pPr>
            <a:r>
              <a:rPr lang="en-US" altLang="zh-CN" sz="2200" dirty="0"/>
              <a:t>27484</a:t>
            </a:r>
            <a:r>
              <a:rPr lang="zh-CN" altLang="en-US" sz="2200" dirty="0"/>
              <a:t>汉字   （向下兼容</a:t>
            </a:r>
            <a:r>
              <a:rPr lang="en-US" altLang="zh-CN" sz="2200" dirty="0"/>
              <a:t>GB2312 GBK</a:t>
            </a:r>
            <a:r>
              <a:rPr lang="zh-CN" altLang="en-US" sz="2200" dirty="0"/>
              <a:t>，</a:t>
            </a:r>
            <a:r>
              <a:rPr lang="en-US" altLang="zh-CN" sz="2200" dirty="0"/>
              <a:t>GB13000</a:t>
            </a:r>
            <a:r>
              <a:rPr lang="zh-CN" altLang="en-US" sz="2200" dirty="0"/>
              <a:t>）</a:t>
            </a:r>
            <a:endParaRPr lang="zh-CN" altLang="en-US" dirty="0"/>
          </a:p>
        </p:txBody>
      </p:sp>
      <p:pic>
        <p:nvPicPr>
          <p:cNvPr id="5" name="图片 4">
            <a:extLst>
              <a:ext uri="{FF2B5EF4-FFF2-40B4-BE49-F238E27FC236}">
                <a16:creationId xmlns:a16="http://schemas.microsoft.com/office/drawing/2014/main" id="{D8098821-1123-48CB-A61F-56CAC5C72940}"/>
              </a:ext>
            </a:extLst>
          </p:cNvPr>
          <p:cNvPicPr>
            <a:picLocks noChangeAspect="1"/>
          </p:cNvPicPr>
          <p:nvPr/>
        </p:nvPicPr>
        <p:blipFill rotWithShape="1">
          <a:blip r:embed="rId2">
            <a:clrChange>
              <a:clrFrom>
                <a:srgbClr val="FFFFFF"/>
              </a:clrFrom>
              <a:clrTo>
                <a:srgbClr val="FFFFFF">
                  <a:alpha val="0"/>
                </a:srgbClr>
              </a:clrTo>
            </a:clrChange>
          </a:blip>
          <a:srcRect t="16095"/>
          <a:stretch/>
        </p:blipFill>
        <p:spPr>
          <a:xfrm>
            <a:off x="6326534" y="942764"/>
            <a:ext cx="5509867" cy="3469353"/>
          </a:xfrm>
          <a:prstGeom prst="rect">
            <a:avLst/>
          </a:prstGeom>
        </p:spPr>
      </p:pic>
    </p:spTree>
    <p:extLst>
      <p:ext uri="{BB962C8B-B14F-4D97-AF65-F5344CB8AC3E}">
        <p14:creationId xmlns:p14="http://schemas.microsoft.com/office/powerpoint/2010/main" val="19423825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Charset</a:t>
            </a:r>
            <a:endParaRPr lang="zh-CN" altLang="en-US" dirty="0"/>
          </a:p>
        </p:txBody>
      </p:sp>
      <p:sp>
        <p:nvSpPr>
          <p:cNvPr id="3" name="内容占位符 2"/>
          <p:cNvSpPr>
            <a:spLocks noGrp="1"/>
          </p:cNvSpPr>
          <p:nvPr>
            <p:ph idx="1"/>
          </p:nvPr>
        </p:nvSpPr>
        <p:spPr/>
        <p:txBody>
          <a:bodyPr>
            <a:normAutofit lnSpcReduction="10000"/>
          </a:bodyPr>
          <a:lstStyle/>
          <a:p>
            <a:pPr eaLnBrk="1" hangingPunct="1">
              <a:lnSpc>
                <a:spcPct val="150000"/>
              </a:lnSpc>
            </a:pPr>
            <a:r>
              <a:rPr lang="en-US" altLang="zh-CN" dirty="0"/>
              <a:t>&lt;META content="text/html; </a:t>
            </a:r>
            <a:r>
              <a:rPr lang="en-US" altLang="zh-CN" dirty="0">
                <a:solidFill>
                  <a:schemeClr val="accent2"/>
                </a:solidFill>
              </a:rPr>
              <a:t>charset=gb2312</a:t>
            </a:r>
            <a:r>
              <a:rPr lang="en-US" altLang="zh-CN" dirty="0"/>
              <a:t>"</a:t>
            </a:r>
          </a:p>
          <a:p>
            <a:pPr eaLnBrk="1" hangingPunct="1">
              <a:lnSpc>
                <a:spcPct val="150000"/>
              </a:lnSpc>
              <a:buNone/>
            </a:pPr>
            <a:r>
              <a:rPr lang="en-US" altLang="zh-CN" dirty="0"/>
              <a:t>                     </a:t>
            </a:r>
            <a:r>
              <a:rPr lang="en-US" altLang="zh-CN" dirty="0">
                <a:latin typeface="宋体" panose="02010600030101010101" pitchFamily="2" charset="-122"/>
              </a:rPr>
              <a:t>…</a:t>
            </a:r>
            <a:r>
              <a:rPr lang="en-US" altLang="zh-CN" dirty="0"/>
              <a:t> http-</a:t>
            </a:r>
            <a:r>
              <a:rPr lang="en-US" altLang="zh-CN" dirty="0" err="1"/>
              <a:t>equiv</a:t>
            </a:r>
            <a:r>
              <a:rPr lang="en-US" altLang="zh-CN" dirty="0"/>
              <a:t>=Content-Type&gt;</a:t>
            </a:r>
          </a:p>
          <a:p>
            <a:pPr algn="l" eaLnBrk="1" hangingPunct="1">
              <a:lnSpc>
                <a:spcPct val="150000"/>
              </a:lnSpc>
            </a:pPr>
            <a:r>
              <a:rPr lang="en-US" altLang="zh-CN" dirty="0"/>
              <a:t>charset=gb2312 </a:t>
            </a:r>
            <a:r>
              <a:rPr lang="zh-CN" altLang="en-US" dirty="0"/>
              <a:t>简体中文 </a:t>
            </a:r>
            <a:br>
              <a:rPr lang="zh-CN" altLang="en-US" dirty="0"/>
            </a:br>
            <a:r>
              <a:rPr lang="en-US" altLang="zh-CN" dirty="0"/>
              <a:t>charset=big5 </a:t>
            </a:r>
            <a:r>
              <a:rPr lang="zh-CN" altLang="en-US" dirty="0"/>
              <a:t>繁体中文 </a:t>
            </a:r>
            <a:br>
              <a:rPr lang="zh-CN" altLang="en-US" dirty="0"/>
            </a:br>
            <a:r>
              <a:rPr lang="en-US" altLang="zh-CN" dirty="0"/>
              <a:t>charset=EUC_KR </a:t>
            </a:r>
            <a:r>
              <a:rPr lang="zh-CN" altLang="en-US" dirty="0"/>
              <a:t>韩语 </a:t>
            </a:r>
            <a:br>
              <a:rPr lang="zh-CN" altLang="en-US" dirty="0"/>
            </a:br>
            <a:r>
              <a:rPr lang="en-US" altLang="zh-CN" dirty="0"/>
              <a:t>charset=</a:t>
            </a:r>
            <a:r>
              <a:rPr lang="en-US" altLang="zh-CN" dirty="0" err="1"/>
              <a:t>Shift_JIS</a:t>
            </a:r>
            <a:r>
              <a:rPr lang="en-US" altLang="zh-CN" dirty="0"/>
              <a:t> </a:t>
            </a:r>
            <a:r>
              <a:rPr lang="zh-CN" altLang="en-US" dirty="0"/>
              <a:t>或 </a:t>
            </a:r>
            <a:r>
              <a:rPr lang="en-US" altLang="zh-CN" dirty="0"/>
              <a:t>EUC_JP </a:t>
            </a:r>
            <a:r>
              <a:rPr lang="zh-CN" altLang="en-US" dirty="0"/>
              <a:t>日语 </a:t>
            </a:r>
            <a:br>
              <a:rPr lang="zh-CN" altLang="en-US" dirty="0"/>
            </a:br>
            <a:r>
              <a:rPr lang="en-US" altLang="zh-CN" dirty="0"/>
              <a:t>charset=KOI8-R/Windows-1251</a:t>
            </a:r>
            <a:r>
              <a:rPr lang="zh-CN" altLang="en-US" dirty="0"/>
              <a:t>俄语 </a:t>
            </a:r>
            <a:br>
              <a:rPr lang="zh-CN" altLang="en-US" dirty="0"/>
            </a:br>
            <a:r>
              <a:rPr lang="en-US" altLang="zh-CN" dirty="0"/>
              <a:t>charset=iso-8859-2 </a:t>
            </a:r>
            <a:r>
              <a:rPr lang="zh-CN" altLang="en-US" dirty="0"/>
              <a:t>中欧语系</a:t>
            </a:r>
            <a:br>
              <a:rPr lang="zh-CN" altLang="en-US" dirty="0"/>
            </a:br>
            <a:r>
              <a:rPr lang="en-US" altLang="zh-CN" dirty="0"/>
              <a:t>charset=utf-8 </a:t>
            </a:r>
            <a:r>
              <a:rPr lang="en-US" altLang="zh-CN" dirty="0" err="1"/>
              <a:t>unicode</a:t>
            </a:r>
            <a:r>
              <a:rPr lang="zh-CN" altLang="en-US" dirty="0"/>
              <a:t>多语言</a:t>
            </a:r>
          </a:p>
          <a:p>
            <a:endParaRPr lang="zh-CN" altLang="en-US"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646" y="942764"/>
            <a:ext cx="2390775"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866" y="4221125"/>
            <a:ext cx="3766555" cy="222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280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Unicode           </a:t>
            </a:r>
            <a:r>
              <a:rPr lang="en-US" altLang="zh-CN" sz="3000" dirty="0">
                <a:solidFill>
                  <a:schemeClr val="accent1">
                    <a:lumMod val="75000"/>
                  </a:schemeClr>
                </a:solidFill>
              </a:rPr>
              <a:t>www.unicode.org</a:t>
            </a:r>
            <a:endParaRPr lang="zh-CN" altLang="en-US" dirty="0">
              <a:solidFill>
                <a:schemeClr val="accent1">
                  <a:lumMod val="75000"/>
                </a:schemeClr>
              </a:solidFill>
            </a:endParaRPr>
          </a:p>
        </p:txBody>
      </p:sp>
      <p:sp>
        <p:nvSpPr>
          <p:cNvPr id="3" name="内容占位符 2"/>
          <p:cNvSpPr>
            <a:spLocks noGrp="1"/>
          </p:cNvSpPr>
          <p:nvPr>
            <p:ph idx="1"/>
          </p:nvPr>
        </p:nvSpPr>
        <p:spPr/>
        <p:txBody>
          <a:bodyPr/>
          <a:lstStyle/>
          <a:p>
            <a:pPr eaLnBrk="1" hangingPunct="1">
              <a:lnSpc>
                <a:spcPct val="150000"/>
              </a:lnSpc>
            </a:pPr>
            <a:r>
              <a:rPr lang="zh-CN" altLang="en-US" dirty="0"/>
              <a:t>用于克服字符数字的限制</a:t>
            </a:r>
          </a:p>
          <a:p>
            <a:pPr eaLnBrk="1" hangingPunct="1">
              <a:lnSpc>
                <a:spcPct val="150000"/>
              </a:lnSpc>
            </a:pPr>
            <a:r>
              <a:rPr lang="zh-CN" altLang="en-US" dirty="0"/>
              <a:t>为所有语言中的字符分配唯一的代码</a:t>
            </a:r>
          </a:p>
          <a:p>
            <a:pPr eaLnBrk="1" hangingPunct="1">
              <a:lnSpc>
                <a:spcPct val="150000"/>
              </a:lnSpc>
            </a:pPr>
            <a:r>
              <a:rPr lang="en-US" altLang="zh-CN" dirty="0"/>
              <a:t>16 bit </a:t>
            </a:r>
            <a:r>
              <a:rPr lang="zh-CN" altLang="en-US" dirty="0"/>
              <a:t>字符集，</a:t>
            </a:r>
            <a:r>
              <a:rPr lang="en-US" altLang="zh-CN" dirty="0"/>
              <a:t>65536 Unicode </a:t>
            </a:r>
            <a:r>
              <a:rPr lang="zh-CN" altLang="en-US" dirty="0"/>
              <a:t>字符</a:t>
            </a:r>
          </a:p>
          <a:p>
            <a:pPr eaLnBrk="1" hangingPunct="1">
              <a:lnSpc>
                <a:spcPct val="150000"/>
              </a:lnSpc>
            </a:pPr>
            <a:r>
              <a:rPr lang="zh-CN" altLang="en-US" dirty="0"/>
              <a:t>提供唯一的代码</a:t>
            </a:r>
          </a:p>
          <a:p>
            <a:pPr lvl="1" eaLnBrk="1" hangingPunct="1">
              <a:lnSpc>
                <a:spcPct val="150000"/>
              </a:lnSpc>
            </a:pPr>
            <a:r>
              <a:rPr lang="zh-CN" altLang="en-US" dirty="0"/>
              <a:t>不论任何平台</a:t>
            </a:r>
          </a:p>
          <a:p>
            <a:pPr lvl="1" eaLnBrk="1" hangingPunct="1">
              <a:lnSpc>
                <a:spcPct val="150000"/>
              </a:lnSpc>
            </a:pPr>
            <a:r>
              <a:rPr lang="zh-CN" altLang="en-US" dirty="0"/>
              <a:t>不论任何程序</a:t>
            </a:r>
          </a:p>
          <a:p>
            <a:pPr lvl="1" eaLnBrk="1" hangingPunct="1">
              <a:lnSpc>
                <a:spcPct val="150000"/>
              </a:lnSpc>
            </a:pPr>
            <a:r>
              <a:rPr lang="zh-CN" altLang="en-US" dirty="0"/>
              <a:t>不论任何语言</a:t>
            </a:r>
          </a:p>
          <a:p>
            <a:endParaRPr lang="zh-CN" altLang="en-US" dirty="0"/>
          </a:p>
        </p:txBody>
      </p:sp>
      <p:pic>
        <p:nvPicPr>
          <p:cNvPr id="5" name="Picture 5" descr="Unicode Globe + IUC 29">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3806" y="3338624"/>
            <a:ext cx="4077797" cy="2789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47550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Universal Character Set  </a:t>
            </a:r>
            <a:r>
              <a:rPr lang="en-US" altLang="zh-CN" dirty="0">
                <a:solidFill>
                  <a:schemeClr val="accent1">
                    <a:lumMod val="75000"/>
                  </a:schemeClr>
                </a:solidFill>
              </a:rPr>
              <a:t>ISO</a:t>
            </a:r>
            <a:endParaRPr lang="zh-CN" altLang="en-US" dirty="0">
              <a:solidFill>
                <a:schemeClr val="accent1">
                  <a:lumMod val="75000"/>
                </a:schemeClr>
              </a:solidFill>
            </a:endParaRPr>
          </a:p>
        </p:txBody>
      </p:sp>
      <p:sp>
        <p:nvSpPr>
          <p:cNvPr id="3" name="内容占位符 2"/>
          <p:cNvSpPr>
            <a:spLocks noGrp="1"/>
          </p:cNvSpPr>
          <p:nvPr>
            <p:ph idx="1"/>
          </p:nvPr>
        </p:nvSpPr>
        <p:spPr/>
        <p:txBody>
          <a:bodyPr/>
          <a:lstStyle/>
          <a:p>
            <a:pPr eaLnBrk="1" hangingPunct="1">
              <a:lnSpc>
                <a:spcPct val="150000"/>
              </a:lnSpc>
            </a:pPr>
            <a:r>
              <a:rPr lang="en-US" altLang="zh-CN" dirty="0"/>
              <a:t>UCS </a:t>
            </a:r>
          </a:p>
          <a:p>
            <a:pPr lvl="1" eaLnBrk="1" hangingPunct="1">
              <a:lnSpc>
                <a:spcPct val="150000"/>
              </a:lnSpc>
            </a:pPr>
            <a:r>
              <a:rPr lang="en-US" altLang="zh-CN" dirty="0"/>
              <a:t>ISO 10646 </a:t>
            </a:r>
          </a:p>
          <a:p>
            <a:pPr lvl="1" eaLnBrk="1" hangingPunct="1">
              <a:lnSpc>
                <a:spcPct val="150000"/>
              </a:lnSpc>
            </a:pPr>
            <a:r>
              <a:rPr lang="en-US" altLang="zh-CN" dirty="0"/>
              <a:t>UCS-2 UCS-4</a:t>
            </a:r>
          </a:p>
          <a:p>
            <a:pPr eaLnBrk="1" hangingPunct="1">
              <a:lnSpc>
                <a:spcPct val="150000"/>
              </a:lnSpc>
            </a:pPr>
            <a:r>
              <a:rPr lang="zh-CN" altLang="en-US" dirty="0"/>
              <a:t>大一统的</a:t>
            </a:r>
            <a:r>
              <a:rPr lang="en-US" altLang="zh-CN" dirty="0"/>
              <a:t>UTF (Unicode Transform format)</a:t>
            </a:r>
          </a:p>
          <a:p>
            <a:pPr lvl="1">
              <a:lnSpc>
                <a:spcPct val="150000"/>
              </a:lnSpc>
            </a:pPr>
            <a:r>
              <a:rPr lang="en-US" altLang="zh-CN" b="1" dirty="0"/>
              <a:t>UTF-7 </a:t>
            </a:r>
            <a:r>
              <a:rPr lang="en-US" altLang="zh-CN" dirty="0"/>
              <a:t>   1-4Byte    ASCII </a:t>
            </a:r>
            <a:r>
              <a:rPr lang="zh-CN" altLang="en-US" dirty="0"/>
              <a:t>（</a:t>
            </a:r>
            <a:r>
              <a:rPr lang="en-US" altLang="zh-CN" dirty="0"/>
              <a:t>MAIL</a:t>
            </a:r>
            <a:r>
              <a:rPr lang="zh-CN" altLang="en-US" dirty="0"/>
              <a:t>）   用“</a:t>
            </a:r>
            <a:r>
              <a:rPr lang="en-US" altLang="zh-CN" dirty="0"/>
              <a:t>+</a:t>
            </a:r>
            <a:r>
              <a:rPr lang="zh-CN" altLang="en-US" dirty="0"/>
              <a:t>”</a:t>
            </a:r>
            <a:r>
              <a:rPr lang="en-US" altLang="zh-CN" dirty="0"/>
              <a:t> </a:t>
            </a:r>
            <a:r>
              <a:rPr lang="zh-CN" altLang="en-US" dirty="0"/>
              <a:t>“</a:t>
            </a:r>
            <a:r>
              <a:rPr lang="en-US" altLang="zh-CN" dirty="0"/>
              <a:t>-</a:t>
            </a:r>
            <a:r>
              <a:rPr lang="zh-CN" altLang="en-US" dirty="0"/>
              <a:t>”来区分</a:t>
            </a:r>
            <a:endParaRPr lang="en-US" altLang="zh-CN" dirty="0"/>
          </a:p>
          <a:p>
            <a:pPr lvl="1">
              <a:lnSpc>
                <a:spcPct val="150000"/>
              </a:lnSpc>
            </a:pPr>
            <a:r>
              <a:rPr lang="en-US" altLang="zh-CN" b="1" dirty="0"/>
              <a:t>UTF-8</a:t>
            </a:r>
            <a:r>
              <a:rPr lang="en-US" altLang="zh-CN" dirty="0"/>
              <a:t>    1-4Byte    </a:t>
            </a:r>
            <a:r>
              <a:rPr lang="zh-CN" altLang="en-US" dirty="0"/>
              <a:t>兼容</a:t>
            </a:r>
            <a:r>
              <a:rPr lang="en-US" altLang="zh-CN" dirty="0"/>
              <a:t>ASCII  (WEB/OS)</a:t>
            </a:r>
          </a:p>
          <a:p>
            <a:pPr lvl="1">
              <a:lnSpc>
                <a:spcPct val="150000"/>
              </a:lnSpc>
            </a:pPr>
            <a:r>
              <a:rPr lang="en-US" altLang="zh-CN" b="1" dirty="0"/>
              <a:t>UTF-16</a:t>
            </a:r>
            <a:r>
              <a:rPr lang="en-US" altLang="zh-CN" dirty="0"/>
              <a:t>   2/4Byte   (Windows/JAVA)</a:t>
            </a:r>
          </a:p>
          <a:p>
            <a:pPr lvl="1">
              <a:lnSpc>
                <a:spcPct val="150000"/>
              </a:lnSpc>
            </a:pPr>
            <a:r>
              <a:rPr lang="en-US" altLang="zh-CN" b="1" dirty="0"/>
              <a:t>UTF-32</a:t>
            </a:r>
            <a:r>
              <a:rPr lang="en-US" altLang="zh-CN" dirty="0"/>
              <a:t>   4Byte</a:t>
            </a:r>
          </a:p>
          <a:p>
            <a:endParaRPr lang="zh-CN" altLang="en-US" dirty="0"/>
          </a:p>
        </p:txBody>
      </p:sp>
    </p:spTree>
    <p:extLst>
      <p:ext uri="{BB962C8B-B14F-4D97-AF65-F5344CB8AC3E}">
        <p14:creationId xmlns:p14="http://schemas.microsoft.com/office/powerpoint/2010/main" val="3162349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几个简化运算的例子</a:t>
            </a:r>
            <a:endParaRPr lang="zh-CN" altLang="en-US" dirty="0"/>
          </a:p>
        </p:txBody>
      </p:sp>
      <p:sp>
        <p:nvSpPr>
          <p:cNvPr id="3" name="内容占位符 2"/>
          <p:cNvSpPr>
            <a:spLocks noGrp="1"/>
          </p:cNvSpPr>
          <p:nvPr>
            <p:ph idx="1"/>
          </p:nvPr>
        </p:nvSpPr>
        <p:spPr/>
        <p:txBody>
          <a:bodyPr/>
          <a:lstStyle/>
          <a:p>
            <a:pPr>
              <a:lnSpc>
                <a:spcPct val="150000"/>
              </a:lnSpc>
            </a:pPr>
            <a:r>
              <a:rPr lang="en-US" altLang="zh-CN" sz="2800" b="1" spc="300" dirty="0">
                <a:latin typeface="Consolas" panose="020B0609020204030204" pitchFamily="49" charset="0"/>
                <a:cs typeface="Segoe UI" panose="020B0502040204020203" pitchFamily="34" charset="0"/>
              </a:rPr>
              <a:t>130=128+2=</a:t>
            </a:r>
            <a:r>
              <a:rPr lang="en-US" altLang="zh-CN" sz="2800" b="1" spc="300" dirty="0">
                <a:solidFill>
                  <a:schemeClr val="accent2"/>
                </a:solidFill>
                <a:latin typeface="Consolas" panose="020B0609020204030204" pitchFamily="49" charset="0"/>
                <a:cs typeface="Segoe UI" panose="020B0502040204020203" pitchFamily="34" charset="0"/>
              </a:rPr>
              <a:t>1000</a:t>
            </a:r>
            <a:r>
              <a:rPr lang="en-US" altLang="zh-CN" sz="2800" b="1" spc="300" dirty="0">
                <a:latin typeface="Consolas" panose="020B0609020204030204" pitchFamily="49" charset="0"/>
                <a:cs typeface="Segoe UI" panose="020B0502040204020203" pitchFamily="34" charset="0"/>
              </a:rPr>
              <a:t>0010</a:t>
            </a:r>
          </a:p>
          <a:p>
            <a:pPr>
              <a:lnSpc>
                <a:spcPct val="150000"/>
              </a:lnSpc>
            </a:pPr>
            <a:r>
              <a:rPr lang="en-US" altLang="zh-CN" sz="2800" b="1" spc="300" dirty="0">
                <a:latin typeface="Consolas" panose="020B0609020204030204" pitchFamily="49" charset="0"/>
                <a:cs typeface="Segoe UI" panose="020B0502040204020203" pitchFamily="34" charset="0"/>
              </a:rPr>
              <a:t>65539= 65536+3 =10000000000000011</a:t>
            </a:r>
          </a:p>
          <a:p>
            <a:pPr>
              <a:lnSpc>
                <a:spcPct val="150000"/>
              </a:lnSpc>
            </a:pPr>
            <a:r>
              <a:rPr lang="en-US" altLang="zh-CN" sz="2800" b="1" spc="300" dirty="0">
                <a:latin typeface="Consolas" panose="020B0609020204030204" pitchFamily="49" charset="0"/>
                <a:cs typeface="Segoe UI" panose="020B0502040204020203" pitchFamily="34" charset="0"/>
              </a:rPr>
              <a:t>2010 = 2047-37=1111</a:t>
            </a:r>
            <a:r>
              <a:rPr lang="en-US" altLang="zh-CN" sz="2800" b="1" spc="300" dirty="0">
                <a:solidFill>
                  <a:schemeClr val="accent2"/>
                </a:solidFill>
                <a:latin typeface="Consolas" panose="020B0609020204030204" pitchFamily="49" charset="0"/>
                <a:cs typeface="Segoe UI" panose="020B0502040204020203" pitchFamily="34" charset="0"/>
              </a:rPr>
              <a:t>1111</a:t>
            </a:r>
            <a:r>
              <a:rPr lang="en-US" altLang="zh-CN" sz="2800" b="1" spc="300" dirty="0">
                <a:latin typeface="Consolas" panose="020B0609020204030204" pitchFamily="49" charset="0"/>
                <a:cs typeface="Segoe UI" panose="020B0502040204020203" pitchFamily="34" charset="0"/>
              </a:rPr>
              <a:t>1111-32-4-1</a:t>
            </a:r>
          </a:p>
          <a:p>
            <a:pPr>
              <a:lnSpc>
                <a:spcPct val="150000"/>
              </a:lnSpc>
            </a:pPr>
            <a:r>
              <a:rPr lang="en-US" altLang="zh-CN" sz="2800" b="1" spc="300" dirty="0">
                <a:latin typeface="Consolas" panose="020B0609020204030204" pitchFamily="49" charset="0"/>
                <a:cs typeface="Segoe UI" panose="020B0502040204020203" pitchFamily="34" charset="0"/>
              </a:rPr>
              <a:t>1111</a:t>
            </a:r>
            <a:r>
              <a:rPr lang="en-US" altLang="zh-CN" sz="2800" b="1" spc="300" dirty="0">
                <a:solidFill>
                  <a:schemeClr val="accent2"/>
                </a:solidFill>
                <a:latin typeface="Consolas" panose="020B0609020204030204" pitchFamily="49" charset="0"/>
                <a:cs typeface="Segoe UI" panose="020B0502040204020203" pitchFamily="34" charset="0"/>
              </a:rPr>
              <a:t>1111</a:t>
            </a:r>
            <a:r>
              <a:rPr lang="en-US" altLang="zh-CN" sz="2800" b="1" spc="300" dirty="0">
                <a:latin typeface="Consolas" panose="020B0609020204030204" pitchFamily="49" charset="0"/>
                <a:cs typeface="Segoe UI" panose="020B0502040204020203" pitchFamily="34" charset="0"/>
              </a:rPr>
              <a:t>0111</a:t>
            </a:r>
            <a:r>
              <a:rPr lang="zh-CN" altLang="en-US" sz="2800" b="1" spc="300" dirty="0">
                <a:latin typeface="Consolas" panose="020B0609020204030204" pitchFamily="49" charset="0"/>
                <a:cs typeface="Segoe UI" panose="020B0502040204020203" pitchFamily="34" charset="0"/>
              </a:rPr>
              <a:t> ＝ </a:t>
            </a:r>
            <a:r>
              <a:rPr lang="en-US" altLang="zh-CN" sz="2800" b="1" spc="300" dirty="0">
                <a:latin typeface="Consolas" panose="020B0609020204030204" pitchFamily="49" charset="0"/>
                <a:cs typeface="Segoe UI" panose="020B0502040204020203" pitchFamily="34" charset="0"/>
              </a:rPr>
              <a:t>2</a:t>
            </a:r>
            <a:r>
              <a:rPr lang="en-US" altLang="zh-CN" sz="2800" b="1" spc="300" baseline="50000" dirty="0">
                <a:latin typeface="Consolas" panose="020B0609020204030204" pitchFamily="49" charset="0"/>
                <a:cs typeface="Segoe UI" panose="020B0502040204020203" pitchFamily="34" charset="0"/>
              </a:rPr>
              <a:t>12</a:t>
            </a:r>
            <a:r>
              <a:rPr lang="en-US" altLang="zh-CN" sz="2800" b="1" spc="300" dirty="0">
                <a:latin typeface="Consolas" panose="020B0609020204030204" pitchFamily="49" charset="0"/>
                <a:cs typeface="Segoe UI" panose="020B0502040204020203" pitchFamily="34" charset="0"/>
              </a:rPr>
              <a:t>-1-8</a:t>
            </a:r>
          </a:p>
          <a:p>
            <a:pPr>
              <a:lnSpc>
                <a:spcPct val="150000"/>
              </a:lnSpc>
            </a:pPr>
            <a:r>
              <a:rPr lang="en-US" altLang="zh-CN" sz="2800" b="1" spc="300" dirty="0">
                <a:latin typeface="Consolas" panose="020B0609020204030204" pitchFamily="49" charset="0"/>
                <a:cs typeface="Segoe UI" panose="020B0502040204020203" pitchFamily="34" charset="0"/>
              </a:rPr>
              <a:t>17/128=10001/10000000=0.0010001</a:t>
            </a:r>
          </a:p>
          <a:p>
            <a:endParaRPr lang="en-US" altLang="zh-CN" dirty="0">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zh-CN" altLang="en-US" dirty="0"/>
          </a:p>
        </p:txBody>
      </p:sp>
    </p:spTree>
    <p:extLst>
      <p:ext uri="{BB962C8B-B14F-4D97-AF65-F5344CB8AC3E}">
        <p14:creationId xmlns:p14="http://schemas.microsoft.com/office/powerpoint/2010/main" val="311074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E2001CB-9008-4EF5-8321-C62CD2F7D29C}"/>
              </a:ext>
            </a:extLst>
          </p:cNvPr>
          <p:cNvPicPr>
            <a:picLocks noChangeAspect="1"/>
          </p:cNvPicPr>
          <p:nvPr/>
        </p:nvPicPr>
        <p:blipFill>
          <a:blip r:embed="rId2"/>
          <a:stretch>
            <a:fillRect/>
          </a:stretch>
        </p:blipFill>
        <p:spPr>
          <a:xfrm>
            <a:off x="1445788" y="1069854"/>
            <a:ext cx="8039513" cy="4718292"/>
          </a:xfrm>
          <a:prstGeom prst="rect">
            <a:avLst/>
          </a:prstGeom>
          <a:solidFill>
            <a:srgbClr val="FFC000"/>
          </a:solidFill>
          <a:ln>
            <a:solidFill>
              <a:schemeClr val="accent2">
                <a:lumMod val="75000"/>
              </a:schemeClr>
            </a:solidFill>
          </a:ln>
        </p:spPr>
      </p:pic>
      <p:sp>
        <p:nvSpPr>
          <p:cNvPr id="2" name="标题 1"/>
          <p:cNvSpPr>
            <a:spLocks noGrp="1"/>
          </p:cNvSpPr>
          <p:nvPr>
            <p:ph type="title"/>
          </p:nvPr>
        </p:nvSpPr>
        <p:spPr>
          <a:xfrm>
            <a:off x="487822" y="257614"/>
            <a:ext cx="10515600" cy="617641"/>
          </a:xfrm>
        </p:spPr>
        <p:txBody>
          <a:bodyPr>
            <a:normAutofit/>
          </a:bodyPr>
          <a:lstStyle/>
          <a:p>
            <a:r>
              <a:rPr lang="zh-CN" altLang="en-US" dirty="0"/>
              <a:t>记事本编码区别？  </a:t>
            </a:r>
          </a:p>
        </p:txBody>
      </p:sp>
      <p:sp>
        <p:nvSpPr>
          <p:cNvPr id="6" name="矩形 5"/>
          <p:cNvSpPr/>
          <p:nvPr/>
        </p:nvSpPr>
        <p:spPr>
          <a:xfrm>
            <a:off x="1654966" y="5775367"/>
            <a:ext cx="9203650" cy="777457"/>
          </a:xfrm>
          <a:prstGeom prst="rect">
            <a:avLst/>
          </a:prstGeom>
        </p:spPr>
        <p:txBody>
          <a:bodyPr wrap="square">
            <a:spAutoFit/>
          </a:bodyPr>
          <a:lstStyle/>
          <a:p>
            <a:pPr algn="l">
              <a:lnSpc>
                <a:spcPct val="130000"/>
              </a:lnSpc>
            </a:pPr>
            <a:r>
              <a:rPr lang="zh-CN" altLang="en-US" dirty="0">
                <a:latin typeface="微软雅黑" panose="020B0503020204020204" pitchFamily="34" charset="-122"/>
                <a:ea typeface="微软雅黑" panose="020B0503020204020204" pitchFamily="34" charset="-122"/>
              </a:rPr>
              <a:t>字符编码笔记：</a:t>
            </a:r>
            <a:r>
              <a:rPr lang="en-US" altLang="zh-CN" dirty="0">
                <a:latin typeface="微软雅黑" panose="020B0503020204020204" pitchFamily="34" charset="-122"/>
                <a:ea typeface="微软雅黑" panose="020B0503020204020204" pitchFamily="34" charset="-122"/>
              </a:rPr>
              <a:t>ASCII</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Unicode</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UTF-8</a:t>
            </a:r>
          </a:p>
          <a:p>
            <a:pPr>
              <a:lnSpc>
                <a:spcPct val="130000"/>
              </a:lnSpc>
            </a:pPr>
            <a:r>
              <a:rPr lang="en-US" altLang="zh-CN" dirty="0">
                <a:latin typeface="微软雅黑" panose="020B0503020204020204" pitchFamily="34" charset="-122"/>
                <a:ea typeface="微软雅黑" panose="020B0503020204020204" pitchFamily="34" charset="-122"/>
                <a:hlinkClick r:id="rId3"/>
              </a:rPr>
              <a:t>http://www.ruanyifeng.com/blog/2007/10/ascii_unicode_and_utf-8.html</a:t>
            </a:r>
            <a:endParaRPr lang="zh-CN" altLang="en-US"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9B7D5259-24EB-4806-B916-74FDD95EA924}"/>
              </a:ext>
            </a:extLst>
          </p:cNvPr>
          <p:cNvPicPr>
            <a:picLocks noChangeAspect="1"/>
          </p:cNvPicPr>
          <p:nvPr/>
        </p:nvPicPr>
        <p:blipFill>
          <a:blip r:embed="rId4"/>
          <a:stretch>
            <a:fillRect/>
          </a:stretch>
        </p:blipFill>
        <p:spPr>
          <a:xfrm>
            <a:off x="7221619" y="2379441"/>
            <a:ext cx="4129616" cy="2007818"/>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1941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本章主要内容</a:t>
            </a:r>
          </a:p>
        </p:txBody>
      </p:sp>
      <p:sp>
        <p:nvSpPr>
          <p:cNvPr id="3" name="内容占位符 2"/>
          <p:cNvSpPr>
            <a:spLocks noGrp="1"/>
          </p:cNvSpPr>
          <p:nvPr>
            <p:ph idx="1"/>
          </p:nvPr>
        </p:nvSpPr>
        <p:spPr/>
        <p:txBody>
          <a:bodyPr/>
          <a:lstStyle/>
          <a:p>
            <a:pPr>
              <a:lnSpc>
                <a:spcPct val="150000"/>
              </a:lnSpc>
              <a:defRPr/>
            </a:pPr>
            <a:r>
              <a:rPr lang="en-US" altLang="zh-CN" b="1" dirty="0"/>
              <a:t>2.1 </a:t>
            </a:r>
            <a:r>
              <a:rPr lang="zh-CN" altLang="en-US" b="1" dirty="0"/>
              <a:t>数据表示的作用</a:t>
            </a:r>
          </a:p>
          <a:p>
            <a:pPr eaLnBrk="1" hangingPunct="1">
              <a:lnSpc>
                <a:spcPct val="150000"/>
              </a:lnSpc>
              <a:defRPr/>
            </a:pPr>
            <a:r>
              <a:rPr lang="en-US" altLang="zh-CN" b="1" dirty="0"/>
              <a:t>2.2 </a:t>
            </a:r>
            <a:r>
              <a:rPr lang="zh-CN" altLang="en-US" b="1" dirty="0"/>
              <a:t>数值数据的表示法</a:t>
            </a:r>
            <a:endParaRPr lang="en-US" altLang="zh-CN" b="1" dirty="0"/>
          </a:p>
          <a:p>
            <a:pPr>
              <a:lnSpc>
                <a:spcPct val="150000"/>
              </a:lnSpc>
              <a:defRPr/>
            </a:pPr>
            <a:r>
              <a:rPr lang="en-US" altLang="zh-CN" b="1" dirty="0"/>
              <a:t>2.3 </a:t>
            </a:r>
            <a:r>
              <a:rPr lang="zh-CN" altLang="en-US" b="1" dirty="0"/>
              <a:t>非数值数据的表示法</a:t>
            </a:r>
            <a:endParaRPr lang="en-US" altLang="zh-CN" b="1" dirty="0"/>
          </a:p>
          <a:p>
            <a:pPr eaLnBrk="1" hangingPunct="1">
              <a:lnSpc>
                <a:spcPct val="150000"/>
              </a:lnSpc>
              <a:defRPr/>
            </a:pPr>
            <a:r>
              <a:rPr lang="en-US" altLang="zh-CN" b="1" dirty="0">
                <a:solidFill>
                  <a:srgbClr val="C00000"/>
                </a:solidFill>
              </a:rPr>
              <a:t>2.4 </a:t>
            </a:r>
            <a:r>
              <a:rPr lang="zh-CN" altLang="en-US" b="1" dirty="0">
                <a:solidFill>
                  <a:srgbClr val="C00000"/>
                </a:solidFill>
              </a:rPr>
              <a:t>数据信息的校验</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0303842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2.4 </a:t>
            </a:r>
            <a:r>
              <a:rPr lang="zh-CN" altLang="en-US" dirty="0"/>
              <a:t>数据信息的校验</a:t>
            </a:r>
          </a:p>
        </p:txBody>
      </p:sp>
      <p:sp>
        <p:nvSpPr>
          <p:cNvPr id="3" name="内容占位符 2"/>
          <p:cNvSpPr>
            <a:spLocks noGrp="1"/>
          </p:cNvSpPr>
          <p:nvPr>
            <p:ph idx="1"/>
          </p:nvPr>
        </p:nvSpPr>
        <p:spPr/>
        <p:txBody>
          <a:bodyPr/>
          <a:lstStyle/>
          <a:p>
            <a:pPr eaLnBrk="1" hangingPunct="1">
              <a:lnSpc>
                <a:spcPct val="150000"/>
              </a:lnSpc>
              <a:defRPr/>
            </a:pPr>
            <a:r>
              <a:rPr lang="en-US" altLang="zh-CN" b="1" dirty="0">
                <a:solidFill>
                  <a:srgbClr val="C00000"/>
                </a:solidFill>
              </a:rPr>
              <a:t>2.4.1 </a:t>
            </a:r>
            <a:r>
              <a:rPr lang="zh-CN" altLang="en-US" b="1" dirty="0">
                <a:solidFill>
                  <a:srgbClr val="C00000"/>
                </a:solidFill>
              </a:rPr>
              <a:t>码距与校验</a:t>
            </a:r>
            <a:endParaRPr lang="en-US" altLang="zh-CN" b="1" dirty="0">
              <a:solidFill>
                <a:srgbClr val="C00000"/>
              </a:solidFill>
            </a:endParaRPr>
          </a:p>
          <a:p>
            <a:pPr eaLnBrk="1" hangingPunct="1">
              <a:lnSpc>
                <a:spcPct val="150000"/>
              </a:lnSpc>
              <a:defRPr/>
            </a:pPr>
            <a:r>
              <a:rPr lang="en-US" altLang="zh-CN" b="1" dirty="0"/>
              <a:t>2.4.2 </a:t>
            </a:r>
            <a:r>
              <a:rPr lang="zh-CN" altLang="en-US" b="1" dirty="0"/>
              <a:t>奇偶校验</a:t>
            </a:r>
          </a:p>
          <a:p>
            <a:pPr eaLnBrk="1" hangingPunct="1">
              <a:lnSpc>
                <a:spcPct val="150000"/>
              </a:lnSpc>
              <a:defRPr/>
            </a:pPr>
            <a:r>
              <a:rPr lang="en-US" altLang="zh-CN" b="1" dirty="0"/>
              <a:t>2.4.3 </a:t>
            </a:r>
            <a:r>
              <a:rPr lang="zh-CN" altLang="en-US" b="1" dirty="0"/>
              <a:t>海明校验</a:t>
            </a:r>
            <a:endParaRPr lang="en-US" altLang="zh-CN" b="1" dirty="0"/>
          </a:p>
          <a:p>
            <a:pPr eaLnBrk="1" hangingPunct="1">
              <a:lnSpc>
                <a:spcPct val="150000"/>
              </a:lnSpc>
              <a:defRPr/>
            </a:pPr>
            <a:r>
              <a:rPr lang="en-US" altLang="zh-CN" b="1" dirty="0"/>
              <a:t>2.4.4 </a:t>
            </a:r>
            <a:r>
              <a:rPr lang="zh-CN" altLang="en-US" b="1" dirty="0"/>
              <a:t>循环冗余校验</a:t>
            </a:r>
          </a:p>
          <a:p>
            <a:pPr marL="0" indent="0">
              <a:buNone/>
              <a:defRPr/>
            </a:pPr>
            <a:endParaRPr lang="zh-CN" altLang="en-US" dirty="0">
              <a:effectLst>
                <a:outerShdw blurRad="38100" dist="38100" dir="2700000" algn="tl">
                  <a:srgbClr val="C0C0C0"/>
                </a:outerShdw>
              </a:effectLst>
            </a:endParaRPr>
          </a:p>
          <a:p>
            <a:pPr lvl="8"/>
            <a:endParaRPr lang="zh-CN" altLang="en-US" dirty="0"/>
          </a:p>
        </p:txBody>
      </p:sp>
    </p:spTree>
    <p:extLst>
      <p:ext uri="{BB962C8B-B14F-4D97-AF65-F5344CB8AC3E}">
        <p14:creationId xmlns:p14="http://schemas.microsoft.com/office/powerpoint/2010/main" val="29122917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身份证的秘密</a:t>
            </a:r>
          </a:p>
        </p:txBody>
      </p:sp>
      <p:sp>
        <p:nvSpPr>
          <p:cNvPr id="3" name="内容占位符 2"/>
          <p:cNvSpPr>
            <a:spLocks noGrp="1"/>
          </p:cNvSpPr>
          <p:nvPr>
            <p:ph idx="1"/>
          </p:nvPr>
        </p:nvSpPr>
        <p:spPr/>
        <p:txBody>
          <a:bodyPr/>
          <a:lstStyle/>
          <a:p>
            <a:pPr eaLnBrk="1" hangingPunct="1"/>
            <a:r>
              <a:rPr lang="zh-CN" altLang="en-US" dirty="0"/>
              <a:t>身份证编码格式</a:t>
            </a:r>
            <a:endParaRPr lang="en-US" altLang="zh-CN" dirty="0"/>
          </a:p>
          <a:p>
            <a:pPr eaLnBrk="1" hangingPunct="1"/>
            <a:endParaRPr lang="en-US" altLang="zh-CN" dirty="0"/>
          </a:p>
          <a:p>
            <a:pPr eaLnBrk="1" hangingPunct="1"/>
            <a:endParaRPr lang="en-US" altLang="zh-CN" dirty="0"/>
          </a:p>
          <a:p>
            <a:pPr eaLnBrk="1" hangingPunct="1"/>
            <a:endParaRPr lang="en-US" altLang="zh-CN" dirty="0"/>
          </a:p>
          <a:p>
            <a:r>
              <a:rPr lang="zh-CN" altLang="en-US" dirty="0"/>
              <a:t>各位权值：</a:t>
            </a:r>
            <a:r>
              <a:rPr lang="pl-PL" altLang="zh-CN" dirty="0"/>
              <a:t>W</a:t>
            </a:r>
            <a:r>
              <a:rPr lang="pl-PL" altLang="zh-CN" baseline="-25000" dirty="0"/>
              <a:t>i</a:t>
            </a:r>
            <a:r>
              <a:rPr lang="pl-PL" altLang="zh-CN" dirty="0"/>
              <a:t>=2</a:t>
            </a:r>
            <a:r>
              <a:rPr lang="pl-PL" altLang="zh-CN" baseline="30000" dirty="0"/>
              <a:t>(i-1)</a:t>
            </a:r>
            <a:r>
              <a:rPr lang="pl-PL" altLang="zh-CN" dirty="0"/>
              <a:t>(mod 11)</a:t>
            </a:r>
            <a:endParaRPr lang="en-US" altLang="zh-CN" dirty="0"/>
          </a:p>
          <a:p>
            <a:r>
              <a:rPr lang="zh-CN" altLang="en-US" dirty="0"/>
              <a:t>校验位  </a:t>
            </a:r>
            <a:r>
              <a:rPr lang="en-US" altLang="zh-CN" dirty="0"/>
              <a:t>= ∑(A</a:t>
            </a:r>
            <a:r>
              <a:rPr lang="pl-PL" altLang="zh-CN" baseline="-25000" dirty="0"/>
              <a:t>i</a:t>
            </a:r>
            <a:r>
              <a:rPr lang="en-US" altLang="zh-CN" dirty="0"/>
              <a:t>×W</a:t>
            </a:r>
            <a:r>
              <a:rPr lang="pl-PL" altLang="zh-CN" baseline="-25000" dirty="0"/>
              <a:t>i</a:t>
            </a:r>
            <a:r>
              <a:rPr lang="en-US" altLang="zh-CN" dirty="0"/>
              <a:t>) mod 11</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660099606"/>
              </p:ext>
            </p:extLst>
          </p:nvPr>
        </p:nvGraphicFramePr>
        <p:xfrm>
          <a:off x="2025577" y="1585731"/>
          <a:ext cx="8678383" cy="1643607"/>
        </p:xfrm>
        <a:graphic>
          <a:graphicData uri="http://schemas.openxmlformats.org/drawingml/2006/table">
            <a:tbl>
              <a:tblPr firstRow="1" bandRow="1">
                <a:tableStyleId>{5C22544A-7EE6-4342-B048-85BDC9FD1C3A}</a:tableStyleId>
              </a:tblPr>
              <a:tblGrid>
                <a:gridCol w="456757">
                  <a:extLst>
                    <a:ext uri="{9D8B030D-6E8A-4147-A177-3AD203B41FA5}">
                      <a16:colId xmlns:a16="http://schemas.microsoft.com/office/drawing/2014/main" val="20000"/>
                    </a:ext>
                  </a:extLst>
                </a:gridCol>
                <a:gridCol w="456757">
                  <a:extLst>
                    <a:ext uri="{9D8B030D-6E8A-4147-A177-3AD203B41FA5}">
                      <a16:colId xmlns:a16="http://schemas.microsoft.com/office/drawing/2014/main" val="20001"/>
                    </a:ext>
                  </a:extLst>
                </a:gridCol>
                <a:gridCol w="456757">
                  <a:extLst>
                    <a:ext uri="{9D8B030D-6E8A-4147-A177-3AD203B41FA5}">
                      <a16:colId xmlns:a16="http://schemas.microsoft.com/office/drawing/2014/main" val="20002"/>
                    </a:ext>
                  </a:extLst>
                </a:gridCol>
                <a:gridCol w="456757">
                  <a:extLst>
                    <a:ext uri="{9D8B030D-6E8A-4147-A177-3AD203B41FA5}">
                      <a16:colId xmlns:a16="http://schemas.microsoft.com/office/drawing/2014/main" val="20003"/>
                    </a:ext>
                  </a:extLst>
                </a:gridCol>
                <a:gridCol w="456757">
                  <a:extLst>
                    <a:ext uri="{9D8B030D-6E8A-4147-A177-3AD203B41FA5}">
                      <a16:colId xmlns:a16="http://schemas.microsoft.com/office/drawing/2014/main" val="20004"/>
                    </a:ext>
                  </a:extLst>
                </a:gridCol>
                <a:gridCol w="456757">
                  <a:extLst>
                    <a:ext uri="{9D8B030D-6E8A-4147-A177-3AD203B41FA5}">
                      <a16:colId xmlns:a16="http://schemas.microsoft.com/office/drawing/2014/main" val="20005"/>
                    </a:ext>
                  </a:extLst>
                </a:gridCol>
                <a:gridCol w="456757">
                  <a:extLst>
                    <a:ext uri="{9D8B030D-6E8A-4147-A177-3AD203B41FA5}">
                      <a16:colId xmlns:a16="http://schemas.microsoft.com/office/drawing/2014/main" val="20006"/>
                    </a:ext>
                  </a:extLst>
                </a:gridCol>
                <a:gridCol w="456757">
                  <a:extLst>
                    <a:ext uri="{9D8B030D-6E8A-4147-A177-3AD203B41FA5}">
                      <a16:colId xmlns:a16="http://schemas.microsoft.com/office/drawing/2014/main" val="20007"/>
                    </a:ext>
                  </a:extLst>
                </a:gridCol>
                <a:gridCol w="456757">
                  <a:extLst>
                    <a:ext uri="{9D8B030D-6E8A-4147-A177-3AD203B41FA5}">
                      <a16:colId xmlns:a16="http://schemas.microsoft.com/office/drawing/2014/main" val="20008"/>
                    </a:ext>
                  </a:extLst>
                </a:gridCol>
                <a:gridCol w="456757">
                  <a:extLst>
                    <a:ext uri="{9D8B030D-6E8A-4147-A177-3AD203B41FA5}">
                      <a16:colId xmlns:a16="http://schemas.microsoft.com/office/drawing/2014/main" val="20009"/>
                    </a:ext>
                  </a:extLst>
                </a:gridCol>
                <a:gridCol w="456757">
                  <a:extLst>
                    <a:ext uri="{9D8B030D-6E8A-4147-A177-3AD203B41FA5}">
                      <a16:colId xmlns:a16="http://schemas.microsoft.com/office/drawing/2014/main" val="20010"/>
                    </a:ext>
                  </a:extLst>
                </a:gridCol>
                <a:gridCol w="456757">
                  <a:extLst>
                    <a:ext uri="{9D8B030D-6E8A-4147-A177-3AD203B41FA5}">
                      <a16:colId xmlns:a16="http://schemas.microsoft.com/office/drawing/2014/main" val="20011"/>
                    </a:ext>
                  </a:extLst>
                </a:gridCol>
                <a:gridCol w="456757">
                  <a:extLst>
                    <a:ext uri="{9D8B030D-6E8A-4147-A177-3AD203B41FA5}">
                      <a16:colId xmlns:a16="http://schemas.microsoft.com/office/drawing/2014/main" val="20012"/>
                    </a:ext>
                  </a:extLst>
                </a:gridCol>
                <a:gridCol w="456757">
                  <a:extLst>
                    <a:ext uri="{9D8B030D-6E8A-4147-A177-3AD203B41FA5}">
                      <a16:colId xmlns:a16="http://schemas.microsoft.com/office/drawing/2014/main" val="20013"/>
                    </a:ext>
                  </a:extLst>
                </a:gridCol>
                <a:gridCol w="456757">
                  <a:extLst>
                    <a:ext uri="{9D8B030D-6E8A-4147-A177-3AD203B41FA5}">
                      <a16:colId xmlns:a16="http://schemas.microsoft.com/office/drawing/2014/main" val="20014"/>
                    </a:ext>
                  </a:extLst>
                </a:gridCol>
                <a:gridCol w="456757">
                  <a:extLst>
                    <a:ext uri="{9D8B030D-6E8A-4147-A177-3AD203B41FA5}">
                      <a16:colId xmlns:a16="http://schemas.microsoft.com/office/drawing/2014/main" val="20015"/>
                    </a:ext>
                  </a:extLst>
                </a:gridCol>
                <a:gridCol w="456757">
                  <a:extLst>
                    <a:ext uri="{9D8B030D-6E8A-4147-A177-3AD203B41FA5}">
                      <a16:colId xmlns:a16="http://schemas.microsoft.com/office/drawing/2014/main" val="20016"/>
                    </a:ext>
                  </a:extLst>
                </a:gridCol>
                <a:gridCol w="456757">
                  <a:extLst>
                    <a:ext uri="{9D8B030D-6E8A-4147-A177-3AD203B41FA5}">
                      <a16:colId xmlns:a16="http://schemas.microsoft.com/office/drawing/2014/main" val="20017"/>
                    </a:ext>
                  </a:extLst>
                </a:gridCol>
                <a:gridCol w="456757">
                  <a:extLst>
                    <a:ext uri="{9D8B030D-6E8A-4147-A177-3AD203B41FA5}">
                      <a16:colId xmlns:a16="http://schemas.microsoft.com/office/drawing/2014/main" val="20018"/>
                    </a:ext>
                  </a:extLst>
                </a:gridCol>
              </a:tblGrid>
              <a:tr h="547869">
                <a:tc>
                  <a:txBody>
                    <a:bodyPr/>
                    <a:lstStyle/>
                    <a:p>
                      <a:r>
                        <a:rPr lang="en-US" altLang="zh-CN" sz="2300" dirty="0"/>
                        <a:t>#</a:t>
                      </a:r>
                      <a:endParaRPr lang="zh-CN" altLang="en-US" sz="2300" dirty="0"/>
                    </a:p>
                  </a:txBody>
                  <a:tcPr marL="117948" marR="117948" marT="58991" marB="58991"/>
                </a:tc>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300" dirty="0">
                          <a:latin typeface="微软雅黑" panose="020B0503020204020204" pitchFamily="34" charset="-122"/>
                          <a:ea typeface="微软雅黑" panose="020B0503020204020204" pitchFamily="34" charset="-122"/>
                        </a:rPr>
                        <a:t>行政区划</a:t>
                      </a:r>
                      <a:r>
                        <a:rPr lang="zh-CN" altLang="en-US" sz="2300" baseline="0" dirty="0">
                          <a:latin typeface="微软雅黑" panose="020B0503020204020204" pitchFamily="34" charset="-122"/>
                          <a:ea typeface="微软雅黑" panose="020B0503020204020204" pitchFamily="34" charset="-122"/>
                        </a:rPr>
                        <a:t>编码</a:t>
                      </a:r>
                    </a:p>
                  </a:txBody>
                  <a:tcPr marL="117948" marR="117948" marT="58991" marB="58991">
                    <a:solidFill>
                      <a:srgbClr val="92D050"/>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8">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300" dirty="0">
                          <a:latin typeface="微软雅黑" panose="020B0503020204020204" pitchFamily="34" charset="-122"/>
                          <a:ea typeface="微软雅黑" panose="020B0503020204020204" pitchFamily="34" charset="-122"/>
                        </a:rPr>
                        <a:t>出生年月日</a:t>
                      </a:r>
                    </a:p>
                  </a:txBody>
                  <a:tcPr marL="117948" marR="117948" marT="58991" marB="58991">
                    <a:solidFill>
                      <a:srgbClr val="00B050"/>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300" dirty="0">
                          <a:latin typeface="微软雅黑" panose="020B0503020204020204" pitchFamily="34" charset="-122"/>
                          <a:ea typeface="微软雅黑" panose="020B0503020204020204" pitchFamily="34" charset="-122"/>
                        </a:rPr>
                        <a:t>顺序码</a:t>
                      </a:r>
                    </a:p>
                  </a:txBody>
                  <a:tcPr marL="117948" marR="117948" marT="58991" marB="58991">
                    <a:solidFill>
                      <a:srgbClr val="00B0F0"/>
                    </a:solidFill>
                  </a:tcPr>
                </a:tc>
                <a:tc hMerge="1">
                  <a:txBody>
                    <a:bodyPr/>
                    <a:lstStyle/>
                    <a:p>
                      <a:endParaRPr lang="zh-CN" altLang="en-US" dirty="0"/>
                    </a:p>
                  </a:txBody>
                  <a:tcPr/>
                </a:tc>
                <a:tc hMerge="1">
                  <a:txBody>
                    <a:bodyPr/>
                    <a:lstStyle/>
                    <a:p>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300" dirty="0">
                          <a:latin typeface="微软雅黑" panose="020B0503020204020204" pitchFamily="34" charset="-122"/>
                          <a:ea typeface="微软雅黑" panose="020B0503020204020204" pitchFamily="34" charset="-122"/>
                        </a:rPr>
                        <a:t>？</a:t>
                      </a:r>
                    </a:p>
                  </a:txBody>
                  <a:tcPr marL="117948" marR="117948" marT="58991" marB="58991">
                    <a:solidFill>
                      <a:srgbClr val="FFC000"/>
                    </a:solidFill>
                  </a:tcPr>
                </a:tc>
                <a:extLst>
                  <a:ext uri="{0D108BD9-81ED-4DB2-BD59-A6C34878D82A}">
                    <a16:rowId xmlns:a16="http://schemas.microsoft.com/office/drawing/2014/main" val="10000"/>
                  </a:ext>
                </a:extLst>
              </a:tr>
              <a:tr h="547869">
                <a:tc>
                  <a:txBody>
                    <a:bodyPr/>
                    <a:lstStyle/>
                    <a:p>
                      <a:r>
                        <a:rPr lang="en-US" altLang="zh-CN" sz="2300" dirty="0"/>
                        <a:t>A</a:t>
                      </a:r>
                      <a:endParaRPr lang="zh-CN" altLang="en-US" sz="2300" dirty="0"/>
                    </a:p>
                  </a:txBody>
                  <a:tcPr marL="117948" marR="117948" marT="58991" marB="58991" anchor="ctr" anchorCtr="1"/>
                </a:tc>
                <a:tc>
                  <a:txBody>
                    <a:bodyPr/>
                    <a:lstStyle/>
                    <a:p>
                      <a:r>
                        <a:rPr lang="en-US" altLang="zh-CN" sz="2300" b="1" u="none" dirty="0">
                          <a:solidFill>
                            <a:srgbClr val="FF0000"/>
                          </a:solidFill>
                          <a:latin typeface="Consolas" panose="020B0609020204030204" pitchFamily="49" charset="0"/>
                        </a:rPr>
                        <a:t>2</a:t>
                      </a:r>
                      <a:endParaRPr lang="zh-CN" altLang="en-US" sz="2300" b="1" u="none"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1</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0</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3</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0</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2</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latin typeface="Consolas" panose="020B0609020204030204" pitchFamily="49" charset="0"/>
                        </a:rPr>
                        <a:t>1</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9</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7</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2</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0</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3</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0</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4</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2</a:t>
                      </a:r>
                      <a:endParaRPr lang="zh-CN" altLang="en-US" sz="2300" b="1" dirty="0">
                        <a:latin typeface="Consolas" panose="020B0609020204030204" pitchFamily="49" charset="0"/>
                      </a:endParaRPr>
                    </a:p>
                  </a:txBody>
                  <a:tcPr marL="117948" marR="117948" marT="58991" marB="58991" anchor="ctr" anchorCtr="1">
                    <a:solidFill>
                      <a:srgbClr val="00B0F0"/>
                    </a:solidFill>
                  </a:tcPr>
                </a:tc>
                <a:tc>
                  <a:txBody>
                    <a:bodyPr/>
                    <a:lstStyle/>
                    <a:p>
                      <a:r>
                        <a:rPr lang="en-US" altLang="zh-CN" sz="2300" b="1" dirty="0">
                          <a:latin typeface="Consolas" panose="020B0609020204030204" pitchFamily="49" charset="0"/>
                        </a:rPr>
                        <a:t>7</a:t>
                      </a:r>
                      <a:endParaRPr lang="zh-CN" altLang="en-US" sz="2300" b="1" dirty="0">
                        <a:latin typeface="Consolas" panose="020B0609020204030204" pitchFamily="49" charset="0"/>
                      </a:endParaRPr>
                    </a:p>
                  </a:txBody>
                  <a:tcPr marL="117948" marR="117948" marT="58991" marB="58991" anchor="ctr" anchorCtr="1">
                    <a:solidFill>
                      <a:srgbClr val="00B0F0"/>
                    </a:solidFill>
                  </a:tcPr>
                </a:tc>
                <a:tc>
                  <a:txBody>
                    <a:bodyPr/>
                    <a:lstStyle/>
                    <a:p>
                      <a:r>
                        <a:rPr lang="en-US" altLang="zh-CN" sz="2300" b="1" dirty="0">
                          <a:latin typeface="Consolas" panose="020B0609020204030204" pitchFamily="49" charset="0"/>
                        </a:rPr>
                        <a:t>2</a:t>
                      </a:r>
                      <a:endParaRPr lang="zh-CN" altLang="en-US" sz="2300" b="1" dirty="0">
                        <a:latin typeface="Consolas" panose="020B0609020204030204" pitchFamily="49" charset="0"/>
                      </a:endParaRPr>
                    </a:p>
                  </a:txBody>
                  <a:tcPr marL="117948" marR="117948" marT="58991" marB="58991" anchor="ctr" anchorCtr="1">
                    <a:solidFill>
                      <a:srgbClr val="00B0F0"/>
                    </a:solidFill>
                  </a:tcPr>
                </a:tc>
                <a:tc>
                  <a:txBody>
                    <a:bodyPr/>
                    <a:lstStyle/>
                    <a:p>
                      <a:r>
                        <a:rPr lang="en-US" altLang="zh-CN" sz="2300" b="1" dirty="0">
                          <a:latin typeface="Consolas" panose="020B0609020204030204" pitchFamily="49" charset="0"/>
                        </a:rPr>
                        <a:t>x</a:t>
                      </a:r>
                      <a:endParaRPr lang="zh-CN" altLang="en-US" sz="2300" b="1" dirty="0">
                        <a:latin typeface="Consolas" panose="020B0609020204030204" pitchFamily="49" charset="0"/>
                      </a:endParaRPr>
                    </a:p>
                  </a:txBody>
                  <a:tcPr marL="117948" marR="117948" marT="58991" marB="58991" anchor="ctr" anchorCtr="1">
                    <a:solidFill>
                      <a:srgbClr val="FFC000"/>
                    </a:solidFill>
                  </a:tcPr>
                </a:tc>
                <a:extLst>
                  <a:ext uri="{0D108BD9-81ED-4DB2-BD59-A6C34878D82A}">
                    <a16:rowId xmlns:a16="http://schemas.microsoft.com/office/drawing/2014/main" val="10001"/>
                  </a:ext>
                </a:extLst>
              </a:tr>
              <a:tr h="547869">
                <a:tc>
                  <a:txBody>
                    <a:bodyPr/>
                    <a:lstStyle/>
                    <a:p>
                      <a:r>
                        <a:rPr lang="en-US" altLang="zh-CN" sz="2300" dirty="0"/>
                        <a:t>W</a:t>
                      </a:r>
                      <a:endParaRPr lang="zh-CN" altLang="en-US" sz="2300" dirty="0"/>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7</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9</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10</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5</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8</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4</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2</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6</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3</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7</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9</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10</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5</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8</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4</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2</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extLst>
                  <a:ext uri="{0D108BD9-81ED-4DB2-BD59-A6C34878D82A}">
                    <a16:rowId xmlns:a16="http://schemas.microsoft.com/office/drawing/2014/main" val="10002"/>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623433108"/>
              </p:ext>
            </p:extLst>
          </p:nvPr>
        </p:nvGraphicFramePr>
        <p:xfrm>
          <a:off x="2025571" y="4761199"/>
          <a:ext cx="8678388" cy="1153464"/>
        </p:xfrm>
        <a:graphic>
          <a:graphicData uri="http://schemas.openxmlformats.org/drawingml/2006/table">
            <a:tbl>
              <a:tblPr firstRow="1" bandRow="1">
                <a:tableStyleId>{5C22544A-7EE6-4342-B048-85BDC9FD1C3A}</a:tableStyleId>
              </a:tblPr>
              <a:tblGrid>
                <a:gridCol w="723199">
                  <a:extLst>
                    <a:ext uri="{9D8B030D-6E8A-4147-A177-3AD203B41FA5}">
                      <a16:colId xmlns:a16="http://schemas.microsoft.com/office/drawing/2014/main" val="20000"/>
                    </a:ext>
                  </a:extLst>
                </a:gridCol>
                <a:gridCol w="723199">
                  <a:extLst>
                    <a:ext uri="{9D8B030D-6E8A-4147-A177-3AD203B41FA5}">
                      <a16:colId xmlns:a16="http://schemas.microsoft.com/office/drawing/2014/main" val="20001"/>
                    </a:ext>
                  </a:extLst>
                </a:gridCol>
                <a:gridCol w="723199">
                  <a:extLst>
                    <a:ext uri="{9D8B030D-6E8A-4147-A177-3AD203B41FA5}">
                      <a16:colId xmlns:a16="http://schemas.microsoft.com/office/drawing/2014/main" val="20002"/>
                    </a:ext>
                  </a:extLst>
                </a:gridCol>
                <a:gridCol w="723199">
                  <a:extLst>
                    <a:ext uri="{9D8B030D-6E8A-4147-A177-3AD203B41FA5}">
                      <a16:colId xmlns:a16="http://schemas.microsoft.com/office/drawing/2014/main" val="20003"/>
                    </a:ext>
                  </a:extLst>
                </a:gridCol>
                <a:gridCol w="723199">
                  <a:extLst>
                    <a:ext uri="{9D8B030D-6E8A-4147-A177-3AD203B41FA5}">
                      <a16:colId xmlns:a16="http://schemas.microsoft.com/office/drawing/2014/main" val="20004"/>
                    </a:ext>
                  </a:extLst>
                </a:gridCol>
                <a:gridCol w="723199">
                  <a:extLst>
                    <a:ext uri="{9D8B030D-6E8A-4147-A177-3AD203B41FA5}">
                      <a16:colId xmlns:a16="http://schemas.microsoft.com/office/drawing/2014/main" val="20005"/>
                    </a:ext>
                  </a:extLst>
                </a:gridCol>
                <a:gridCol w="723199">
                  <a:extLst>
                    <a:ext uri="{9D8B030D-6E8A-4147-A177-3AD203B41FA5}">
                      <a16:colId xmlns:a16="http://schemas.microsoft.com/office/drawing/2014/main" val="20006"/>
                    </a:ext>
                  </a:extLst>
                </a:gridCol>
                <a:gridCol w="723199">
                  <a:extLst>
                    <a:ext uri="{9D8B030D-6E8A-4147-A177-3AD203B41FA5}">
                      <a16:colId xmlns:a16="http://schemas.microsoft.com/office/drawing/2014/main" val="20007"/>
                    </a:ext>
                  </a:extLst>
                </a:gridCol>
                <a:gridCol w="723199">
                  <a:extLst>
                    <a:ext uri="{9D8B030D-6E8A-4147-A177-3AD203B41FA5}">
                      <a16:colId xmlns:a16="http://schemas.microsoft.com/office/drawing/2014/main" val="20008"/>
                    </a:ext>
                  </a:extLst>
                </a:gridCol>
                <a:gridCol w="723199">
                  <a:extLst>
                    <a:ext uri="{9D8B030D-6E8A-4147-A177-3AD203B41FA5}">
                      <a16:colId xmlns:a16="http://schemas.microsoft.com/office/drawing/2014/main" val="20009"/>
                    </a:ext>
                  </a:extLst>
                </a:gridCol>
                <a:gridCol w="723199">
                  <a:extLst>
                    <a:ext uri="{9D8B030D-6E8A-4147-A177-3AD203B41FA5}">
                      <a16:colId xmlns:a16="http://schemas.microsoft.com/office/drawing/2014/main" val="20010"/>
                    </a:ext>
                  </a:extLst>
                </a:gridCol>
                <a:gridCol w="723199">
                  <a:extLst>
                    <a:ext uri="{9D8B030D-6E8A-4147-A177-3AD203B41FA5}">
                      <a16:colId xmlns:a16="http://schemas.microsoft.com/office/drawing/2014/main" val="20011"/>
                    </a:ext>
                  </a:extLst>
                </a:gridCol>
              </a:tblGrid>
              <a:tr h="576732">
                <a:tc>
                  <a:txBody>
                    <a:bodyPr/>
                    <a:lstStyle/>
                    <a:p>
                      <a:pPr algn="ctr"/>
                      <a:r>
                        <a:rPr lang="zh-CN" altLang="en-US" sz="2000" dirty="0">
                          <a:latin typeface="Consolas" panose="020B0609020204030204" pitchFamily="49" charset="0"/>
                        </a:rPr>
                        <a:t>余数</a:t>
                      </a:r>
                    </a:p>
                  </a:txBody>
                  <a:tcPr marL="101642" marR="101642" marT="50797" marB="50797" anchor="ctr" anchorCtr="1"/>
                </a:tc>
                <a:tc>
                  <a:txBody>
                    <a:bodyPr/>
                    <a:lstStyle/>
                    <a:p>
                      <a:pPr algn="ctr"/>
                      <a:r>
                        <a:rPr lang="en-US" altLang="zh-CN" sz="2200" dirty="0">
                          <a:latin typeface="Consolas" panose="020B0609020204030204" pitchFamily="49" charset="0"/>
                        </a:rPr>
                        <a:t>0</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1</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2</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3</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4</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5</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6</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7</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8</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9</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10</a:t>
                      </a:r>
                      <a:endParaRPr lang="zh-CN" altLang="en-US" sz="2200" dirty="0">
                        <a:latin typeface="Consolas" panose="020B0609020204030204" pitchFamily="49" charset="0"/>
                      </a:endParaRPr>
                    </a:p>
                  </a:txBody>
                  <a:tcPr marL="101642" marR="101642" marT="50797" marB="50797" anchor="ctr" anchorCtr="1"/>
                </a:tc>
                <a:extLst>
                  <a:ext uri="{0D108BD9-81ED-4DB2-BD59-A6C34878D82A}">
                    <a16:rowId xmlns:a16="http://schemas.microsoft.com/office/drawing/2014/main" val="10000"/>
                  </a:ext>
                </a:extLst>
              </a:tr>
              <a:tr h="576732">
                <a:tc>
                  <a:txBody>
                    <a:bodyPr/>
                    <a:lstStyle/>
                    <a:p>
                      <a:pPr algn="ctr"/>
                      <a:r>
                        <a:rPr lang="en-US" altLang="zh-CN" sz="2200" dirty="0">
                          <a:latin typeface="Consolas" panose="020B0609020204030204" pitchFamily="49" charset="0"/>
                        </a:rPr>
                        <a:t>P</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1</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0</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solidFill>
                            <a:srgbClr val="C00000"/>
                          </a:solidFill>
                          <a:latin typeface="Consolas" panose="020B0609020204030204" pitchFamily="49" charset="0"/>
                        </a:rPr>
                        <a:t>x</a:t>
                      </a:r>
                      <a:endParaRPr lang="zh-CN" altLang="en-US" sz="2200" dirty="0">
                        <a:solidFill>
                          <a:srgbClr val="C00000"/>
                        </a:solidFill>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9</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8</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7</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6</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5</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4</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3</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2</a:t>
                      </a:r>
                      <a:endParaRPr lang="zh-CN" altLang="en-US" sz="2200" dirty="0">
                        <a:latin typeface="Consolas" panose="020B0609020204030204" pitchFamily="49" charset="0"/>
                      </a:endParaRPr>
                    </a:p>
                  </a:txBody>
                  <a:tcPr marL="101642" marR="101642" marT="50797" marB="50797" anchor="ctr" anchorCtr="1"/>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6326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银行卡编码规则</a:t>
            </a:r>
          </a:p>
        </p:txBody>
      </p:sp>
      <p:sp>
        <p:nvSpPr>
          <p:cNvPr id="3" name="内容占位符 2"/>
          <p:cNvSpPr>
            <a:spLocks noGrp="1"/>
          </p:cNvSpPr>
          <p:nvPr>
            <p:ph idx="1"/>
          </p:nvPr>
        </p:nvSpPr>
        <p:spPr/>
        <p:txBody>
          <a:bodyPr/>
          <a:lstStyle/>
          <a:p>
            <a:pPr eaLnBrk="1" hangingPunct="1"/>
            <a:r>
              <a:rPr lang="zh-CN" altLang="en-US" dirty="0"/>
              <a:t>信用卡编码格式</a:t>
            </a:r>
            <a:endParaRPr lang="en-US" altLang="zh-CN" dirty="0"/>
          </a:p>
          <a:p>
            <a:pPr eaLnBrk="1" hangingPunct="1"/>
            <a:endParaRPr lang="en-US" altLang="zh-CN" dirty="0"/>
          </a:p>
          <a:p>
            <a:endParaRPr lang="en-US" altLang="zh-CN" sz="2800" dirty="0"/>
          </a:p>
          <a:p>
            <a:pPr algn="just"/>
            <a:endParaRPr lang="en-US" altLang="zh-CN" dirty="0"/>
          </a:p>
          <a:p>
            <a:pPr algn="just">
              <a:lnSpc>
                <a:spcPct val="150000"/>
              </a:lnSpc>
            </a:pPr>
            <a:r>
              <a:rPr lang="zh-CN" altLang="en-US" dirty="0"/>
              <a:t>最低位数字开始，左向将奇数位的数字求和</a:t>
            </a:r>
          </a:p>
          <a:p>
            <a:pPr>
              <a:lnSpc>
                <a:spcPct val="150000"/>
              </a:lnSpc>
            </a:pPr>
            <a:r>
              <a:rPr lang="zh-CN" altLang="en-US" dirty="0"/>
              <a:t>最低位数字开始，左向将偶数位的数字乘</a:t>
            </a:r>
            <a:r>
              <a:rPr lang="en-US" altLang="zh-CN" dirty="0"/>
              <a:t>2</a:t>
            </a:r>
            <a:r>
              <a:rPr lang="zh-CN" altLang="en-US" dirty="0"/>
              <a:t>，积</a:t>
            </a:r>
            <a:r>
              <a:rPr lang="en-US" altLang="zh-CN" dirty="0"/>
              <a:t>&gt;9</a:t>
            </a:r>
            <a:r>
              <a:rPr lang="zh-CN" altLang="en-US" dirty="0"/>
              <a:t>则减</a:t>
            </a:r>
            <a:r>
              <a:rPr lang="en-US" altLang="zh-CN" dirty="0"/>
              <a:t>9</a:t>
            </a:r>
            <a:r>
              <a:rPr lang="zh-CN" altLang="en-US" dirty="0"/>
              <a:t>，再求和</a:t>
            </a:r>
          </a:p>
          <a:p>
            <a:pPr algn="just">
              <a:lnSpc>
                <a:spcPct val="150000"/>
              </a:lnSpc>
            </a:pPr>
            <a:r>
              <a:rPr lang="zh-CN" altLang="en-US" dirty="0"/>
              <a:t>将奇数位总和加偶数位总和，结果可以被</a:t>
            </a:r>
            <a:r>
              <a:rPr lang="en-US" altLang="zh-CN" dirty="0"/>
              <a:t>10</a:t>
            </a:r>
            <a:r>
              <a:rPr lang="zh-CN" altLang="en-US" dirty="0"/>
              <a:t>整除</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97764824"/>
              </p:ext>
            </p:extLst>
          </p:nvPr>
        </p:nvGraphicFramePr>
        <p:xfrm>
          <a:off x="2417027" y="1765137"/>
          <a:ext cx="8007050" cy="1325304"/>
        </p:xfrm>
        <a:graphic>
          <a:graphicData uri="http://schemas.openxmlformats.org/drawingml/2006/table">
            <a:tbl>
              <a:tblPr firstRow="1" bandRow="1">
                <a:tableStyleId>{5C22544A-7EE6-4342-B048-85BDC9FD1C3A}</a:tableStyleId>
              </a:tblPr>
              <a:tblGrid>
                <a:gridCol w="497346">
                  <a:extLst>
                    <a:ext uri="{9D8B030D-6E8A-4147-A177-3AD203B41FA5}">
                      <a16:colId xmlns:a16="http://schemas.microsoft.com/office/drawing/2014/main" val="20000"/>
                    </a:ext>
                  </a:extLst>
                </a:gridCol>
                <a:gridCol w="497346">
                  <a:extLst>
                    <a:ext uri="{9D8B030D-6E8A-4147-A177-3AD203B41FA5}">
                      <a16:colId xmlns:a16="http://schemas.microsoft.com/office/drawing/2014/main" val="20001"/>
                    </a:ext>
                  </a:extLst>
                </a:gridCol>
                <a:gridCol w="497346">
                  <a:extLst>
                    <a:ext uri="{9D8B030D-6E8A-4147-A177-3AD203B41FA5}">
                      <a16:colId xmlns:a16="http://schemas.microsoft.com/office/drawing/2014/main" val="20002"/>
                    </a:ext>
                  </a:extLst>
                </a:gridCol>
                <a:gridCol w="497346">
                  <a:extLst>
                    <a:ext uri="{9D8B030D-6E8A-4147-A177-3AD203B41FA5}">
                      <a16:colId xmlns:a16="http://schemas.microsoft.com/office/drawing/2014/main" val="20003"/>
                    </a:ext>
                  </a:extLst>
                </a:gridCol>
                <a:gridCol w="497346">
                  <a:extLst>
                    <a:ext uri="{9D8B030D-6E8A-4147-A177-3AD203B41FA5}">
                      <a16:colId xmlns:a16="http://schemas.microsoft.com/office/drawing/2014/main" val="20004"/>
                    </a:ext>
                  </a:extLst>
                </a:gridCol>
                <a:gridCol w="497346">
                  <a:extLst>
                    <a:ext uri="{9D8B030D-6E8A-4147-A177-3AD203B41FA5}">
                      <a16:colId xmlns:a16="http://schemas.microsoft.com/office/drawing/2014/main" val="20005"/>
                    </a:ext>
                  </a:extLst>
                </a:gridCol>
                <a:gridCol w="497346">
                  <a:extLst>
                    <a:ext uri="{9D8B030D-6E8A-4147-A177-3AD203B41FA5}">
                      <a16:colId xmlns:a16="http://schemas.microsoft.com/office/drawing/2014/main" val="20006"/>
                    </a:ext>
                  </a:extLst>
                </a:gridCol>
                <a:gridCol w="497346">
                  <a:extLst>
                    <a:ext uri="{9D8B030D-6E8A-4147-A177-3AD203B41FA5}">
                      <a16:colId xmlns:a16="http://schemas.microsoft.com/office/drawing/2014/main" val="20007"/>
                    </a:ext>
                  </a:extLst>
                </a:gridCol>
                <a:gridCol w="497346">
                  <a:extLst>
                    <a:ext uri="{9D8B030D-6E8A-4147-A177-3AD203B41FA5}">
                      <a16:colId xmlns:a16="http://schemas.microsoft.com/office/drawing/2014/main" val="20008"/>
                    </a:ext>
                  </a:extLst>
                </a:gridCol>
                <a:gridCol w="497346">
                  <a:extLst>
                    <a:ext uri="{9D8B030D-6E8A-4147-A177-3AD203B41FA5}">
                      <a16:colId xmlns:a16="http://schemas.microsoft.com/office/drawing/2014/main" val="20009"/>
                    </a:ext>
                  </a:extLst>
                </a:gridCol>
                <a:gridCol w="497346">
                  <a:extLst>
                    <a:ext uri="{9D8B030D-6E8A-4147-A177-3AD203B41FA5}">
                      <a16:colId xmlns:a16="http://schemas.microsoft.com/office/drawing/2014/main" val="20010"/>
                    </a:ext>
                  </a:extLst>
                </a:gridCol>
                <a:gridCol w="497346">
                  <a:extLst>
                    <a:ext uri="{9D8B030D-6E8A-4147-A177-3AD203B41FA5}">
                      <a16:colId xmlns:a16="http://schemas.microsoft.com/office/drawing/2014/main" val="20011"/>
                    </a:ext>
                  </a:extLst>
                </a:gridCol>
                <a:gridCol w="497346">
                  <a:extLst>
                    <a:ext uri="{9D8B030D-6E8A-4147-A177-3AD203B41FA5}">
                      <a16:colId xmlns:a16="http://schemas.microsoft.com/office/drawing/2014/main" val="20012"/>
                    </a:ext>
                  </a:extLst>
                </a:gridCol>
                <a:gridCol w="497346">
                  <a:extLst>
                    <a:ext uri="{9D8B030D-6E8A-4147-A177-3AD203B41FA5}">
                      <a16:colId xmlns:a16="http://schemas.microsoft.com/office/drawing/2014/main" val="20013"/>
                    </a:ext>
                  </a:extLst>
                </a:gridCol>
                <a:gridCol w="497346">
                  <a:extLst>
                    <a:ext uri="{9D8B030D-6E8A-4147-A177-3AD203B41FA5}">
                      <a16:colId xmlns:a16="http://schemas.microsoft.com/office/drawing/2014/main" val="20014"/>
                    </a:ext>
                  </a:extLst>
                </a:gridCol>
                <a:gridCol w="546860">
                  <a:extLst>
                    <a:ext uri="{9D8B030D-6E8A-4147-A177-3AD203B41FA5}">
                      <a16:colId xmlns:a16="http://schemas.microsoft.com/office/drawing/2014/main" val="20015"/>
                    </a:ext>
                  </a:extLst>
                </a:gridCol>
              </a:tblGrid>
              <a:tr h="662652">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发行者标识代码</a:t>
                      </a:r>
                      <a:endParaRPr lang="zh-CN" altLang="en-US" sz="2400" baseline="0" dirty="0">
                        <a:latin typeface="微软雅黑" panose="020B0503020204020204" pitchFamily="34" charset="-122"/>
                        <a:ea typeface="微软雅黑" panose="020B0503020204020204" pitchFamily="34" charset="-122"/>
                      </a:endParaRPr>
                    </a:p>
                  </a:txBody>
                  <a:tcPr marL="132542" marR="132542" marT="66238" marB="66238" anchor="ctr">
                    <a:solidFill>
                      <a:srgbClr val="92D050"/>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9">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个人账号标识</a:t>
                      </a:r>
                      <a:endParaRPr lang="zh-CN" altLang="en-US" sz="2400" dirty="0">
                        <a:latin typeface="微软雅黑" panose="020B0503020204020204" pitchFamily="34" charset="-122"/>
                        <a:ea typeface="微软雅黑" panose="020B0503020204020204" pitchFamily="34" charset="-122"/>
                      </a:endParaRPr>
                    </a:p>
                  </a:txBody>
                  <a:tcPr marL="132542" marR="132542" marT="66238" marB="66238" anchor="ctr">
                    <a:solidFill>
                      <a:srgbClr val="00B050"/>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solidFill>
                      <a:srgbClr val="00B0F0"/>
                    </a:solidFill>
                  </a:tcPr>
                </a:tc>
                <a:tc>
                  <a:txBody>
                    <a:bodyPr/>
                    <a:lstStyle/>
                    <a:p>
                      <a:r>
                        <a:rPr lang="en-US" altLang="zh-CN" sz="2400" dirty="0">
                          <a:latin typeface="微软雅黑" panose="020B0503020204020204" pitchFamily="34" charset="-122"/>
                          <a:ea typeface="微软雅黑" panose="020B0503020204020204" pitchFamily="34" charset="-122"/>
                        </a:rPr>
                        <a:t>P</a:t>
                      </a:r>
                      <a:endParaRPr lang="zh-CN" altLang="en-US" sz="2400" dirty="0">
                        <a:latin typeface="微软雅黑" panose="020B0503020204020204" pitchFamily="34" charset="-122"/>
                        <a:ea typeface="微软雅黑" panose="020B0503020204020204" pitchFamily="34" charset="-122"/>
                      </a:endParaRPr>
                    </a:p>
                  </a:txBody>
                  <a:tcPr marL="132542" marR="132542" marT="66238" marB="66238" anchor="ctr">
                    <a:solidFill>
                      <a:srgbClr val="FFC000"/>
                    </a:solidFill>
                  </a:tcPr>
                </a:tc>
                <a:extLst>
                  <a:ext uri="{0D108BD9-81ED-4DB2-BD59-A6C34878D82A}">
                    <a16:rowId xmlns:a16="http://schemas.microsoft.com/office/drawing/2014/main" val="10000"/>
                  </a:ext>
                </a:extLst>
              </a:tr>
              <a:tr h="662652">
                <a:tc>
                  <a:txBody>
                    <a:bodyPr/>
                    <a:lstStyle/>
                    <a:p>
                      <a:r>
                        <a:rPr lang="en-US" altLang="zh-CN" sz="2600" b="1" u="none" dirty="0">
                          <a:solidFill>
                            <a:srgbClr val="FF0000"/>
                          </a:solidFill>
                          <a:latin typeface="Consolas" panose="020B0609020204030204" pitchFamily="49" charset="0"/>
                        </a:rPr>
                        <a:t>4</a:t>
                      </a:r>
                      <a:endParaRPr lang="zh-CN" altLang="en-US" sz="2600" b="1" u="none"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0</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1</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3</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7</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3</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latin typeface="Consolas" panose="020B0609020204030204" pitchFamily="49" charset="0"/>
                        </a:rPr>
                        <a:t>5</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6</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3</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3</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8</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0</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0</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6</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4</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2</a:t>
                      </a:r>
                      <a:endParaRPr lang="zh-CN" altLang="en-US" sz="2600" b="1" dirty="0">
                        <a:latin typeface="Consolas" panose="020B0609020204030204" pitchFamily="49" charset="0"/>
                      </a:endParaRPr>
                    </a:p>
                  </a:txBody>
                  <a:tcPr marL="132542" marR="132542" marT="66238" marB="66238" anchor="ctr" anchorCtr="1">
                    <a:solidFill>
                      <a:srgbClr val="FFC000"/>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250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数据校验基本原理</a:t>
            </a:r>
          </a:p>
        </p:txBody>
      </p:sp>
      <p:sp>
        <p:nvSpPr>
          <p:cNvPr id="3" name="内容占位符 2"/>
          <p:cNvSpPr>
            <a:spLocks noGrp="1"/>
          </p:cNvSpPr>
          <p:nvPr>
            <p:ph idx="1"/>
          </p:nvPr>
        </p:nvSpPr>
        <p:spPr/>
        <p:txBody>
          <a:bodyPr>
            <a:normAutofit lnSpcReduction="10000"/>
          </a:bodyPr>
          <a:lstStyle/>
          <a:p>
            <a:pPr eaLnBrk="1" hangingPunct="1">
              <a:lnSpc>
                <a:spcPct val="150000"/>
              </a:lnSpc>
            </a:pPr>
            <a:r>
              <a:rPr lang="zh-CN" altLang="en-US" dirty="0">
                <a:latin typeface="华文新魏" panose="02010800040101010101" pitchFamily="2" charset="-122"/>
              </a:rPr>
              <a:t>解决编码在</a:t>
            </a:r>
            <a:r>
              <a:rPr lang="zh-CN" altLang="en-US" b="1" dirty="0">
                <a:solidFill>
                  <a:srgbClr val="C00000"/>
                </a:solidFill>
                <a:latin typeface="华文新魏" panose="02010800040101010101" pitchFamily="2" charset="-122"/>
              </a:rPr>
              <a:t>时间</a:t>
            </a:r>
            <a:r>
              <a:rPr lang="zh-CN" altLang="en-US" dirty="0">
                <a:latin typeface="华文新魏" panose="02010800040101010101" pitchFamily="2" charset="-122"/>
              </a:rPr>
              <a:t>、</a:t>
            </a:r>
            <a:r>
              <a:rPr lang="zh-CN" altLang="en-US" b="1" dirty="0">
                <a:solidFill>
                  <a:srgbClr val="C00000"/>
                </a:solidFill>
                <a:latin typeface="华文新魏" panose="02010800040101010101" pitchFamily="2" charset="-122"/>
              </a:rPr>
              <a:t>空间</a:t>
            </a:r>
            <a:r>
              <a:rPr lang="zh-CN" altLang="en-US" dirty="0">
                <a:latin typeface="华文新魏" panose="02010800040101010101" pitchFamily="2" charset="-122"/>
              </a:rPr>
              <a:t>上</a:t>
            </a:r>
            <a:r>
              <a:rPr lang="zh-CN" altLang="en-US" b="1" dirty="0">
                <a:solidFill>
                  <a:srgbClr val="C00000"/>
                </a:solidFill>
                <a:latin typeface="华文新魏" panose="02010800040101010101" pitchFamily="2" charset="-122"/>
              </a:rPr>
              <a:t>传输可靠性</a:t>
            </a:r>
            <a:r>
              <a:rPr lang="zh-CN" altLang="en-US" dirty="0">
                <a:latin typeface="华文新魏" panose="02010800040101010101" pitchFamily="2" charset="-122"/>
              </a:rPr>
              <a:t>问题</a:t>
            </a:r>
          </a:p>
          <a:p>
            <a:pPr eaLnBrk="1" hangingPunct="1">
              <a:lnSpc>
                <a:spcPct val="150000"/>
              </a:lnSpc>
            </a:pPr>
            <a:r>
              <a:rPr lang="zh-CN" altLang="en-US" dirty="0">
                <a:latin typeface="华文新魏" panose="02010800040101010101" pitchFamily="2" charset="-122"/>
              </a:rPr>
              <a:t>编码中引入一定</a:t>
            </a:r>
            <a:r>
              <a:rPr lang="zh-CN" altLang="en-US" b="1" dirty="0">
                <a:solidFill>
                  <a:srgbClr val="C00000"/>
                </a:solidFill>
                <a:latin typeface="华文新魏" panose="02010800040101010101" pitchFamily="2" charset="-122"/>
              </a:rPr>
              <a:t>冗余</a:t>
            </a:r>
            <a:r>
              <a:rPr lang="zh-CN" altLang="en-US" dirty="0">
                <a:latin typeface="华文新魏" panose="02010800040101010101" pitchFamily="2" charset="-122"/>
              </a:rPr>
              <a:t>，增加</a:t>
            </a:r>
            <a:r>
              <a:rPr lang="zh-CN" altLang="en-US" b="1" dirty="0">
                <a:solidFill>
                  <a:srgbClr val="C00000"/>
                </a:solidFill>
                <a:latin typeface="华文新魏" panose="02010800040101010101" pitchFamily="2" charset="-122"/>
              </a:rPr>
              <a:t>最小码距</a:t>
            </a:r>
            <a:r>
              <a:rPr lang="zh-CN" altLang="en-US" dirty="0">
                <a:latin typeface="华文新魏" panose="02010800040101010101" pitchFamily="2" charset="-122"/>
              </a:rPr>
              <a:t>，使编码符合某种</a:t>
            </a:r>
            <a:r>
              <a:rPr lang="zh-CN" altLang="en-US" b="1" u="sng" dirty="0">
                <a:solidFill>
                  <a:schemeClr val="accent1">
                    <a:lumMod val="75000"/>
                  </a:schemeClr>
                </a:solidFill>
                <a:latin typeface="华文新魏" panose="02010800040101010101" pitchFamily="2" charset="-122"/>
              </a:rPr>
              <a:t>规则</a:t>
            </a:r>
            <a:r>
              <a:rPr lang="zh-CN" altLang="en-US" dirty="0">
                <a:latin typeface="华文新魏" panose="02010800040101010101" pitchFamily="2" charset="-122"/>
              </a:rPr>
              <a:t>，当编码出现一个或多个错误时变成</a:t>
            </a:r>
            <a:r>
              <a:rPr lang="zh-CN" altLang="en-US" b="1" dirty="0">
                <a:solidFill>
                  <a:srgbClr val="C00000"/>
                </a:solidFill>
                <a:latin typeface="华文新魏" panose="02010800040101010101" pitchFamily="2" charset="-122"/>
              </a:rPr>
              <a:t>非法代码</a:t>
            </a:r>
            <a:r>
              <a:rPr lang="zh-CN" altLang="en-US" dirty="0">
                <a:latin typeface="华文新魏" panose="02010800040101010101" pitchFamily="2" charset="-122"/>
              </a:rPr>
              <a:t>（不符合规则）</a:t>
            </a:r>
          </a:p>
          <a:p>
            <a:pPr lvl="1" eaLnBrk="1" hangingPunct="1">
              <a:lnSpc>
                <a:spcPct val="150000"/>
              </a:lnSpc>
            </a:pPr>
            <a:r>
              <a:rPr lang="zh-CN" altLang="en-US" sz="2400" b="1" dirty="0"/>
              <a:t>奇偶校验</a:t>
            </a:r>
            <a:endParaRPr lang="en-US" altLang="zh-CN" sz="2400" b="1" dirty="0"/>
          </a:p>
          <a:p>
            <a:pPr marL="457200" lvl="1" indent="0" eaLnBrk="1" hangingPunct="1">
              <a:lnSpc>
                <a:spcPct val="150000"/>
              </a:lnSpc>
              <a:buNone/>
            </a:pPr>
            <a:r>
              <a:rPr lang="en-US" altLang="zh-CN" dirty="0">
                <a:solidFill>
                  <a:schemeClr val="tx1"/>
                </a:solidFill>
              </a:rPr>
              <a:t>     </a:t>
            </a:r>
            <a:r>
              <a:rPr lang="zh-CN" altLang="en-US" u="sng" dirty="0">
                <a:solidFill>
                  <a:schemeClr val="accent1">
                    <a:lumMod val="75000"/>
                  </a:schemeClr>
                </a:solidFill>
              </a:rPr>
              <a:t>编码中</a:t>
            </a:r>
            <a:r>
              <a:rPr lang="en-US" altLang="zh-CN" u="sng" dirty="0">
                <a:solidFill>
                  <a:schemeClr val="accent1">
                    <a:lumMod val="75000"/>
                  </a:schemeClr>
                </a:solidFill>
              </a:rPr>
              <a:t>1</a:t>
            </a:r>
            <a:r>
              <a:rPr lang="zh-CN" altLang="en-US" u="sng" dirty="0">
                <a:solidFill>
                  <a:schemeClr val="accent1">
                    <a:lumMod val="75000"/>
                  </a:schemeClr>
                </a:solidFill>
              </a:rPr>
              <a:t>的个数的奇偶性</a:t>
            </a:r>
          </a:p>
          <a:p>
            <a:pPr lvl="1" eaLnBrk="1" hangingPunct="1">
              <a:lnSpc>
                <a:spcPct val="150000"/>
              </a:lnSpc>
            </a:pPr>
            <a:r>
              <a:rPr lang="zh-CN" altLang="en-US" sz="2400" b="1" dirty="0"/>
              <a:t>海明校验</a:t>
            </a:r>
            <a:endParaRPr lang="en-US" altLang="zh-CN" sz="2400" b="1" dirty="0"/>
          </a:p>
          <a:p>
            <a:pPr marL="457200" lvl="1" indent="0">
              <a:lnSpc>
                <a:spcPct val="150000"/>
              </a:lnSpc>
              <a:buNone/>
            </a:pPr>
            <a:r>
              <a:rPr lang="en-US" altLang="zh-CN" dirty="0"/>
              <a:t>     </a:t>
            </a:r>
            <a:r>
              <a:rPr lang="zh-CN" altLang="en-US" u="sng" dirty="0">
                <a:solidFill>
                  <a:schemeClr val="accent1">
                    <a:lumMod val="75000"/>
                  </a:schemeClr>
                </a:solidFill>
              </a:rPr>
              <a:t>多校验组的奇偶性</a:t>
            </a:r>
            <a:r>
              <a:rPr lang="zh-CN" altLang="en-US" dirty="0">
                <a:solidFill>
                  <a:schemeClr val="tx1"/>
                </a:solidFill>
              </a:rPr>
              <a:t>，检错码为出错位</a:t>
            </a:r>
          </a:p>
          <a:p>
            <a:pPr lvl="1" eaLnBrk="1" hangingPunct="1">
              <a:lnSpc>
                <a:spcPct val="150000"/>
              </a:lnSpc>
            </a:pPr>
            <a:r>
              <a:rPr lang="zh-CN" altLang="en-US" sz="2400" b="1" dirty="0"/>
              <a:t>循环冗余校验</a:t>
            </a:r>
            <a:endParaRPr lang="en-US" altLang="zh-CN" sz="2400" b="1" dirty="0"/>
          </a:p>
          <a:p>
            <a:pPr marL="457200" lvl="1" indent="0">
              <a:lnSpc>
                <a:spcPct val="150000"/>
              </a:lnSpc>
              <a:buNone/>
            </a:pPr>
            <a:r>
              <a:rPr lang="en-US" altLang="zh-CN" sz="2400" dirty="0"/>
              <a:t>    </a:t>
            </a:r>
            <a:r>
              <a:rPr lang="zh-CN" altLang="en-US" u="sng" dirty="0">
                <a:solidFill>
                  <a:schemeClr val="accent1">
                    <a:lumMod val="75000"/>
                  </a:schemeClr>
                </a:solidFill>
              </a:rPr>
              <a:t>编码能被生成多项式整除</a:t>
            </a:r>
            <a:r>
              <a:rPr lang="zh-CN" altLang="en-US" dirty="0">
                <a:solidFill>
                  <a:schemeClr val="tx1"/>
                </a:solidFill>
              </a:rPr>
              <a:t>，余数循环</a:t>
            </a:r>
          </a:p>
          <a:p>
            <a:endParaRPr lang="zh-CN" alt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1000" r="9838" b="17882"/>
          <a:stretch/>
        </p:blipFill>
        <p:spPr>
          <a:xfrm>
            <a:off x="6778019" y="3761276"/>
            <a:ext cx="4626582" cy="2505378"/>
          </a:xfrm>
          <a:prstGeom prst="rect">
            <a:avLst/>
          </a:prstGeom>
        </p:spPr>
      </p:pic>
    </p:spTree>
    <p:extLst>
      <p:ext uri="{BB962C8B-B14F-4D97-AF65-F5344CB8AC3E}">
        <p14:creationId xmlns:p14="http://schemas.microsoft.com/office/powerpoint/2010/main" val="3000525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码距概念</a:t>
            </a:r>
            <a:endParaRPr lang="zh-CN" altLang="en-US" dirty="0"/>
          </a:p>
        </p:txBody>
      </p:sp>
      <p:sp>
        <p:nvSpPr>
          <p:cNvPr id="3" name="内容占位符 2"/>
          <p:cNvSpPr>
            <a:spLocks noGrp="1"/>
          </p:cNvSpPr>
          <p:nvPr>
            <p:ph idx="1"/>
          </p:nvPr>
        </p:nvSpPr>
        <p:spPr>
          <a:xfrm>
            <a:off x="487822" y="942764"/>
            <a:ext cx="10803955" cy="5637024"/>
          </a:xfrm>
        </p:spPr>
        <p:txBody>
          <a:bodyPr/>
          <a:lstStyle/>
          <a:p>
            <a:pPr>
              <a:lnSpc>
                <a:spcPct val="150000"/>
              </a:lnSpc>
            </a:pPr>
            <a:r>
              <a:rPr lang="zh-CN" altLang="en-US" b="1" dirty="0"/>
              <a:t>码距：</a:t>
            </a:r>
            <a:r>
              <a:rPr lang="zh-CN" altLang="en-US" dirty="0"/>
              <a:t>任意两个合法编码间不同的二进制位数    </a:t>
            </a:r>
            <a:r>
              <a:rPr lang="zh-CN" altLang="en-US" b="1" dirty="0">
                <a:solidFill>
                  <a:srgbClr val="1387B7"/>
                </a:solidFill>
              </a:rPr>
              <a:t>最小码距</a:t>
            </a:r>
          </a:p>
          <a:p>
            <a:pPr eaLnBrk="1" hangingPunct="1">
              <a:lnSpc>
                <a:spcPct val="150000"/>
              </a:lnSpc>
            </a:pPr>
            <a:r>
              <a:rPr lang="zh-CN" altLang="en-US" dirty="0"/>
              <a:t>码距越大，抗干扰能力、纠错能力越强，数据冗余越大，编码效率越低</a:t>
            </a:r>
          </a:p>
          <a:p>
            <a:pPr eaLnBrk="1" hangingPunct="1">
              <a:lnSpc>
                <a:spcPct val="150000"/>
              </a:lnSpc>
            </a:pPr>
            <a:r>
              <a:rPr lang="zh-CN" altLang="en-US" dirty="0"/>
              <a:t>选择码距应考虑信息出错概率和系统容错率</a:t>
            </a:r>
          </a:p>
          <a:p>
            <a:pPr lvl="1">
              <a:lnSpc>
                <a:spcPct val="150000"/>
              </a:lnSpc>
            </a:pPr>
            <a:r>
              <a:rPr lang="zh-CN" altLang="en-US" dirty="0"/>
              <a:t>奇偶校验  最小码距为</a:t>
            </a:r>
            <a:r>
              <a:rPr lang="en-US" altLang="zh-CN" dirty="0"/>
              <a:t>2</a:t>
            </a:r>
            <a:endParaRPr lang="zh-CN" altLang="en-US" dirty="0"/>
          </a:p>
          <a:p>
            <a:pPr lvl="1">
              <a:lnSpc>
                <a:spcPct val="150000"/>
              </a:lnSpc>
            </a:pPr>
            <a:r>
              <a:rPr lang="zh-CN" altLang="en-US" dirty="0"/>
              <a:t>海明码     最小码距为</a:t>
            </a:r>
            <a:r>
              <a:rPr lang="en-US" altLang="zh-CN" dirty="0"/>
              <a:t>3</a:t>
            </a:r>
          </a:p>
          <a:p>
            <a:endParaRPr lang="zh-CN" altLang="en-US" dirty="0"/>
          </a:p>
        </p:txBody>
      </p:sp>
      <p:grpSp>
        <p:nvGrpSpPr>
          <p:cNvPr id="131" name="组合 130"/>
          <p:cNvGrpSpPr/>
          <p:nvPr/>
        </p:nvGrpSpPr>
        <p:grpSpPr>
          <a:xfrm>
            <a:off x="7155712" y="3115592"/>
            <a:ext cx="3847710" cy="3126264"/>
            <a:chOff x="6400800" y="4191000"/>
            <a:chExt cx="2209800" cy="1892300"/>
          </a:xfrm>
        </p:grpSpPr>
        <p:sp>
          <p:nvSpPr>
            <p:cNvPr id="5" name="Oval 5"/>
            <p:cNvSpPr>
              <a:spLocks noChangeArrowheads="1"/>
            </p:cNvSpPr>
            <p:nvPr/>
          </p:nvSpPr>
          <p:spPr bwMode="auto">
            <a:xfrm>
              <a:off x="6915150" y="419100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 name="Oval 6"/>
            <p:cNvSpPr>
              <a:spLocks noChangeArrowheads="1"/>
            </p:cNvSpPr>
            <p:nvPr/>
          </p:nvSpPr>
          <p:spPr bwMode="auto">
            <a:xfrm>
              <a:off x="711993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 name="Oval 7"/>
            <p:cNvSpPr>
              <a:spLocks noChangeArrowheads="1"/>
            </p:cNvSpPr>
            <p:nvPr/>
          </p:nvSpPr>
          <p:spPr bwMode="auto">
            <a:xfrm>
              <a:off x="732631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 name="Oval 8"/>
            <p:cNvSpPr>
              <a:spLocks noChangeArrowheads="1"/>
            </p:cNvSpPr>
            <p:nvPr/>
          </p:nvSpPr>
          <p:spPr bwMode="auto">
            <a:xfrm>
              <a:off x="753268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 name="Oval 9"/>
            <p:cNvSpPr>
              <a:spLocks noChangeArrowheads="1"/>
            </p:cNvSpPr>
            <p:nvPr/>
          </p:nvSpPr>
          <p:spPr bwMode="auto">
            <a:xfrm>
              <a:off x="7737475" y="419100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 name="Oval 10"/>
            <p:cNvSpPr>
              <a:spLocks noChangeArrowheads="1"/>
            </p:cNvSpPr>
            <p:nvPr/>
          </p:nvSpPr>
          <p:spPr bwMode="auto">
            <a:xfrm>
              <a:off x="794226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 name="Oval 11"/>
            <p:cNvSpPr>
              <a:spLocks noChangeArrowheads="1"/>
            </p:cNvSpPr>
            <p:nvPr/>
          </p:nvSpPr>
          <p:spPr bwMode="auto">
            <a:xfrm>
              <a:off x="814863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 name="Oval 12"/>
            <p:cNvSpPr>
              <a:spLocks noChangeArrowheads="1"/>
            </p:cNvSpPr>
            <p:nvPr/>
          </p:nvSpPr>
          <p:spPr bwMode="auto">
            <a:xfrm>
              <a:off x="835501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3" name="Oval 13"/>
            <p:cNvSpPr>
              <a:spLocks noChangeArrowheads="1"/>
            </p:cNvSpPr>
            <p:nvPr/>
          </p:nvSpPr>
          <p:spPr bwMode="auto">
            <a:xfrm>
              <a:off x="7016750" y="4349750"/>
              <a:ext cx="155575"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4" name="Oval 14"/>
            <p:cNvSpPr>
              <a:spLocks noChangeArrowheads="1"/>
            </p:cNvSpPr>
            <p:nvPr/>
          </p:nvSpPr>
          <p:spPr bwMode="auto">
            <a:xfrm>
              <a:off x="7223125" y="4349750"/>
              <a:ext cx="153988"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5" name="Oval 15"/>
            <p:cNvSpPr>
              <a:spLocks noChangeArrowheads="1"/>
            </p:cNvSpPr>
            <p:nvPr/>
          </p:nvSpPr>
          <p:spPr bwMode="auto">
            <a:xfrm>
              <a:off x="742950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6" name="Oval 16"/>
            <p:cNvSpPr>
              <a:spLocks noChangeArrowheads="1"/>
            </p:cNvSpPr>
            <p:nvPr/>
          </p:nvSpPr>
          <p:spPr bwMode="auto">
            <a:xfrm>
              <a:off x="7634288" y="4349750"/>
              <a:ext cx="153987"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7" name="Oval 17"/>
            <p:cNvSpPr>
              <a:spLocks noChangeArrowheads="1"/>
            </p:cNvSpPr>
            <p:nvPr/>
          </p:nvSpPr>
          <p:spPr bwMode="auto">
            <a:xfrm>
              <a:off x="7839075" y="4349750"/>
              <a:ext cx="155575"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8" name="Oval 18"/>
            <p:cNvSpPr>
              <a:spLocks noChangeArrowheads="1"/>
            </p:cNvSpPr>
            <p:nvPr/>
          </p:nvSpPr>
          <p:spPr bwMode="auto">
            <a:xfrm>
              <a:off x="804545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9" name="Oval 19"/>
            <p:cNvSpPr>
              <a:spLocks noChangeArrowheads="1"/>
            </p:cNvSpPr>
            <p:nvPr/>
          </p:nvSpPr>
          <p:spPr bwMode="auto">
            <a:xfrm>
              <a:off x="8251825"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0" name="Oval 20"/>
            <p:cNvSpPr>
              <a:spLocks noChangeArrowheads="1"/>
            </p:cNvSpPr>
            <p:nvPr/>
          </p:nvSpPr>
          <p:spPr bwMode="auto">
            <a:xfrm>
              <a:off x="8456613" y="4349750"/>
              <a:ext cx="153987"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1" name="Oval 21"/>
            <p:cNvSpPr>
              <a:spLocks noChangeArrowheads="1"/>
            </p:cNvSpPr>
            <p:nvPr/>
          </p:nvSpPr>
          <p:spPr bwMode="auto">
            <a:xfrm>
              <a:off x="6915150" y="4505325"/>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2" name="Oval 22"/>
            <p:cNvSpPr>
              <a:spLocks noChangeArrowheads="1"/>
            </p:cNvSpPr>
            <p:nvPr/>
          </p:nvSpPr>
          <p:spPr bwMode="auto">
            <a:xfrm>
              <a:off x="711993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3" name="Oval 23"/>
            <p:cNvSpPr>
              <a:spLocks noChangeArrowheads="1"/>
            </p:cNvSpPr>
            <p:nvPr/>
          </p:nvSpPr>
          <p:spPr bwMode="auto">
            <a:xfrm>
              <a:off x="732631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4" name="Oval 24"/>
            <p:cNvSpPr>
              <a:spLocks noChangeArrowheads="1"/>
            </p:cNvSpPr>
            <p:nvPr/>
          </p:nvSpPr>
          <p:spPr bwMode="auto">
            <a:xfrm>
              <a:off x="753268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5" name="Oval 25"/>
            <p:cNvSpPr>
              <a:spLocks noChangeArrowheads="1"/>
            </p:cNvSpPr>
            <p:nvPr/>
          </p:nvSpPr>
          <p:spPr bwMode="auto">
            <a:xfrm>
              <a:off x="7737475" y="4505325"/>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6" name="Oval 26"/>
            <p:cNvSpPr>
              <a:spLocks noChangeArrowheads="1"/>
            </p:cNvSpPr>
            <p:nvPr/>
          </p:nvSpPr>
          <p:spPr bwMode="auto">
            <a:xfrm>
              <a:off x="794226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7" name="Oval 27"/>
            <p:cNvSpPr>
              <a:spLocks noChangeArrowheads="1"/>
            </p:cNvSpPr>
            <p:nvPr/>
          </p:nvSpPr>
          <p:spPr bwMode="auto">
            <a:xfrm>
              <a:off x="814863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8" name="Oval 28"/>
            <p:cNvSpPr>
              <a:spLocks noChangeArrowheads="1"/>
            </p:cNvSpPr>
            <p:nvPr/>
          </p:nvSpPr>
          <p:spPr bwMode="auto">
            <a:xfrm>
              <a:off x="835501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9" name="Oval 29"/>
            <p:cNvSpPr>
              <a:spLocks noChangeArrowheads="1"/>
            </p:cNvSpPr>
            <p:nvPr/>
          </p:nvSpPr>
          <p:spPr bwMode="auto">
            <a:xfrm>
              <a:off x="7016750"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0" name="Oval 30"/>
            <p:cNvSpPr>
              <a:spLocks noChangeArrowheads="1"/>
            </p:cNvSpPr>
            <p:nvPr/>
          </p:nvSpPr>
          <p:spPr bwMode="auto">
            <a:xfrm>
              <a:off x="722312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1" name="Oval 31"/>
            <p:cNvSpPr>
              <a:spLocks noChangeArrowheads="1"/>
            </p:cNvSpPr>
            <p:nvPr/>
          </p:nvSpPr>
          <p:spPr bwMode="auto">
            <a:xfrm>
              <a:off x="742950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2" name="Oval 32"/>
            <p:cNvSpPr>
              <a:spLocks noChangeArrowheads="1"/>
            </p:cNvSpPr>
            <p:nvPr/>
          </p:nvSpPr>
          <p:spPr bwMode="auto">
            <a:xfrm>
              <a:off x="7634288" y="466407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3" name="Oval 33"/>
            <p:cNvSpPr>
              <a:spLocks noChangeArrowheads="1"/>
            </p:cNvSpPr>
            <p:nvPr/>
          </p:nvSpPr>
          <p:spPr bwMode="auto">
            <a:xfrm>
              <a:off x="7839075"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4" name="Oval 34"/>
            <p:cNvSpPr>
              <a:spLocks noChangeArrowheads="1"/>
            </p:cNvSpPr>
            <p:nvPr/>
          </p:nvSpPr>
          <p:spPr bwMode="auto">
            <a:xfrm>
              <a:off x="804545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5" name="Oval 35"/>
            <p:cNvSpPr>
              <a:spLocks noChangeArrowheads="1"/>
            </p:cNvSpPr>
            <p:nvPr/>
          </p:nvSpPr>
          <p:spPr bwMode="auto">
            <a:xfrm>
              <a:off x="825182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6" name="Oval 36"/>
            <p:cNvSpPr>
              <a:spLocks noChangeArrowheads="1"/>
            </p:cNvSpPr>
            <p:nvPr/>
          </p:nvSpPr>
          <p:spPr bwMode="auto">
            <a:xfrm>
              <a:off x="8456613" y="466407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7" name="Oval 37"/>
            <p:cNvSpPr>
              <a:spLocks noChangeArrowheads="1"/>
            </p:cNvSpPr>
            <p:nvPr/>
          </p:nvSpPr>
          <p:spPr bwMode="auto">
            <a:xfrm>
              <a:off x="6915150" y="4821238"/>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8" name="Oval 38"/>
            <p:cNvSpPr>
              <a:spLocks noChangeArrowheads="1"/>
            </p:cNvSpPr>
            <p:nvPr/>
          </p:nvSpPr>
          <p:spPr bwMode="auto">
            <a:xfrm>
              <a:off x="7119938"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9" name="Oval 39"/>
            <p:cNvSpPr>
              <a:spLocks noChangeArrowheads="1"/>
            </p:cNvSpPr>
            <p:nvPr/>
          </p:nvSpPr>
          <p:spPr bwMode="auto">
            <a:xfrm>
              <a:off x="732631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0" name="Oval 40"/>
            <p:cNvSpPr>
              <a:spLocks noChangeArrowheads="1"/>
            </p:cNvSpPr>
            <p:nvPr/>
          </p:nvSpPr>
          <p:spPr bwMode="auto">
            <a:xfrm>
              <a:off x="7532688" y="4821238"/>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1" name="Oval 41"/>
            <p:cNvSpPr>
              <a:spLocks noChangeArrowheads="1"/>
            </p:cNvSpPr>
            <p:nvPr/>
          </p:nvSpPr>
          <p:spPr bwMode="auto">
            <a:xfrm>
              <a:off x="7737475" y="4821238"/>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2" name="Oval 42"/>
            <p:cNvSpPr>
              <a:spLocks noChangeArrowheads="1"/>
            </p:cNvSpPr>
            <p:nvPr/>
          </p:nvSpPr>
          <p:spPr bwMode="auto">
            <a:xfrm>
              <a:off x="794226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3" name="Oval 43"/>
            <p:cNvSpPr>
              <a:spLocks noChangeArrowheads="1"/>
            </p:cNvSpPr>
            <p:nvPr/>
          </p:nvSpPr>
          <p:spPr bwMode="auto">
            <a:xfrm>
              <a:off x="8148638" y="4821238"/>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4" name="Oval 44"/>
            <p:cNvSpPr>
              <a:spLocks noChangeArrowheads="1"/>
            </p:cNvSpPr>
            <p:nvPr/>
          </p:nvSpPr>
          <p:spPr bwMode="auto">
            <a:xfrm>
              <a:off x="835501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5" name="Oval 45"/>
            <p:cNvSpPr>
              <a:spLocks noChangeArrowheads="1"/>
            </p:cNvSpPr>
            <p:nvPr/>
          </p:nvSpPr>
          <p:spPr bwMode="auto">
            <a:xfrm>
              <a:off x="7016750"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6" name="Oval 46"/>
            <p:cNvSpPr>
              <a:spLocks noChangeArrowheads="1"/>
            </p:cNvSpPr>
            <p:nvPr/>
          </p:nvSpPr>
          <p:spPr bwMode="auto">
            <a:xfrm>
              <a:off x="722312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7" name="Oval 47"/>
            <p:cNvSpPr>
              <a:spLocks noChangeArrowheads="1"/>
            </p:cNvSpPr>
            <p:nvPr/>
          </p:nvSpPr>
          <p:spPr bwMode="auto">
            <a:xfrm>
              <a:off x="742950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8" name="Oval 48"/>
            <p:cNvSpPr>
              <a:spLocks noChangeArrowheads="1"/>
            </p:cNvSpPr>
            <p:nvPr/>
          </p:nvSpPr>
          <p:spPr bwMode="auto">
            <a:xfrm>
              <a:off x="7634288" y="49799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9" name="Oval 49"/>
            <p:cNvSpPr>
              <a:spLocks noChangeArrowheads="1"/>
            </p:cNvSpPr>
            <p:nvPr/>
          </p:nvSpPr>
          <p:spPr bwMode="auto">
            <a:xfrm>
              <a:off x="7839075"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0" name="Oval 50"/>
            <p:cNvSpPr>
              <a:spLocks noChangeArrowheads="1"/>
            </p:cNvSpPr>
            <p:nvPr/>
          </p:nvSpPr>
          <p:spPr bwMode="auto">
            <a:xfrm>
              <a:off x="804545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1" name="Oval 51"/>
            <p:cNvSpPr>
              <a:spLocks noChangeArrowheads="1"/>
            </p:cNvSpPr>
            <p:nvPr/>
          </p:nvSpPr>
          <p:spPr bwMode="auto">
            <a:xfrm>
              <a:off x="825182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2" name="Oval 52"/>
            <p:cNvSpPr>
              <a:spLocks noChangeArrowheads="1"/>
            </p:cNvSpPr>
            <p:nvPr/>
          </p:nvSpPr>
          <p:spPr bwMode="auto">
            <a:xfrm>
              <a:off x="8456613" y="49799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3" name="Oval 53"/>
            <p:cNvSpPr>
              <a:spLocks noChangeArrowheads="1"/>
            </p:cNvSpPr>
            <p:nvPr/>
          </p:nvSpPr>
          <p:spPr bwMode="auto">
            <a:xfrm>
              <a:off x="6915150" y="5137150"/>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4" name="Oval 54"/>
            <p:cNvSpPr>
              <a:spLocks noChangeArrowheads="1"/>
            </p:cNvSpPr>
            <p:nvPr/>
          </p:nvSpPr>
          <p:spPr bwMode="auto">
            <a:xfrm>
              <a:off x="711993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5" name="Oval 55"/>
            <p:cNvSpPr>
              <a:spLocks noChangeArrowheads="1"/>
            </p:cNvSpPr>
            <p:nvPr/>
          </p:nvSpPr>
          <p:spPr bwMode="auto">
            <a:xfrm>
              <a:off x="732631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6" name="Oval 56"/>
            <p:cNvSpPr>
              <a:spLocks noChangeArrowheads="1"/>
            </p:cNvSpPr>
            <p:nvPr/>
          </p:nvSpPr>
          <p:spPr bwMode="auto">
            <a:xfrm>
              <a:off x="753268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7" name="Oval 57"/>
            <p:cNvSpPr>
              <a:spLocks noChangeArrowheads="1"/>
            </p:cNvSpPr>
            <p:nvPr/>
          </p:nvSpPr>
          <p:spPr bwMode="auto">
            <a:xfrm>
              <a:off x="7737475" y="5137150"/>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8" name="Oval 58"/>
            <p:cNvSpPr>
              <a:spLocks noChangeArrowheads="1"/>
            </p:cNvSpPr>
            <p:nvPr/>
          </p:nvSpPr>
          <p:spPr bwMode="auto">
            <a:xfrm>
              <a:off x="794226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9" name="Oval 59"/>
            <p:cNvSpPr>
              <a:spLocks noChangeArrowheads="1"/>
            </p:cNvSpPr>
            <p:nvPr/>
          </p:nvSpPr>
          <p:spPr bwMode="auto">
            <a:xfrm>
              <a:off x="814863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0" name="Oval 60"/>
            <p:cNvSpPr>
              <a:spLocks noChangeArrowheads="1"/>
            </p:cNvSpPr>
            <p:nvPr/>
          </p:nvSpPr>
          <p:spPr bwMode="auto">
            <a:xfrm>
              <a:off x="835501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1" name="Oval 61"/>
            <p:cNvSpPr>
              <a:spLocks noChangeArrowheads="1"/>
            </p:cNvSpPr>
            <p:nvPr/>
          </p:nvSpPr>
          <p:spPr bwMode="auto">
            <a:xfrm>
              <a:off x="7016750" y="5294313"/>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2" name="Oval 62"/>
            <p:cNvSpPr>
              <a:spLocks noChangeArrowheads="1"/>
            </p:cNvSpPr>
            <p:nvPr/>
          </p:nvSpPr>
          <p:spPr bwMode="auto">
            <a:xfrm>
              <a:off x="7223125" y="5294313"/>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3" name="Oval 63"/>
            <p:cNvSpPr>
              <a:spLocks noChangeArrowheads="1"/>
            </p:cNvSpPr>
            <p:nvPr/>
          </p:nvSpPr>
          <p:spPr bwMode="auto">
            <a:xfrm>
              <a:off x="742950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4" name="Oval 64"/>
            <p:cNvSpPr>
              <a:spLocks noChangeArrowheads="1"/>
            </p:cNvSpPr>
            <p:nvPr/>
          </p:nvSpPr>
          <p:spPr bwMode="auto">
            <a:xfrm>
              <a:off x="7634288" y="5294313"/>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5" name="Oval 65"/>
            <p:cNvSpPr>
              <a:spLocks noChangeArrowheads="1"/>
            </p:cNvSpPr>
            <p:nvPr/>
          </p:nvSpPr>
          <p:spPr bwMode="auto">
            <a:xfrm>
              <a:off x="7839075" y="5294313"/>
              <a:ext cx="155575"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6" name="Oval 66"/>
            <p:cNvSpPr>
              <a:spLocks noChangeArrowheads="1"/>
            </p:cNvSpPr>
            <p:nvPr/>
          </p:nvSpPr>
          <p:spPr bwMode="auto">
            <a:xfrm>
              <a:off x="804545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7" name="Oval 67"/>
            <p:cNvSpPr>
              <a:spLocks noChangeArrowheads="1"/>
            </p:cNvSpPr>
            <p:nvPr/>
          </p:nvSpPr>
          <p:spPr bwMode="auto">
            <a:xfrm>
              <a:off x="8251825"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8" name="Oval 68"/>
            <p:cNvSpPr>
              <a:spLocks noChangeArrowheads="1"/>
            </p:cNvSpPr>
            <p:nvPr/>
          </p:nvSpPr>
          <p:spPr bwMode="auto">
            <a:xfrm>
              <a:off x="8456613" y="5294313"/>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9" name="Oval 69"/>
            <p:cNvSpPr>
              <a:spLocks noChangeArrowheads="1"/>
            </p:cNvSpPr>
            <p:nvPr/>
          </p:nvSpPr>
          <p:spPr bwMode="auto">
            <a:xfrm>
              <a:off x="6915150" y="5453063"/>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0" name="Oval 70"/>
            <p:cNvSpPr>
              <a:spLocks noChangeArrowheads="1"/>
            </p:cNvSpPr>
            <p:nvPr/>
          </p:nvSpPr>
          <p:spPr bwMode="auto">
            <a:xfrm>
              <a:off x="711993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1" name="Oval 71"/>
            <p:cNvSpPr>
              <a:spLocks noChangeArrowheads="1"/>
            </p:cNvSpPr>
            <p:nvPr/>
          </p:nvSpPr>
          <p:spPr bwMode="auto">
            <a:xfrm>
              <a:off x="732631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2" name="Oval 72"/>
            <p:cNvSpPr>
              <a:spLocks noChangeArrowheads="1"/>
            </p:cNvSpPr>
            <p:nvPr/>
          </p:nvSpPr>
          <p:spPr bwMode="auto">
            <a:xfrm>
              <a:off x="753268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3" name="Oval 73"/>
            <p:cNvSpPr>
              <a:spLocks noChangeArrowheads="1"/>
            </p:cNvSpPr>
            <p:nvPr/>
          </p:nvSpPr>
          <p:spPr bwMode="auto">
            <a:xfrm>
              <a:off x="7737475" y="5453063"/>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4" name="Oval 74"/>
            <p:cNvSpPr>
              <a:spLocks noChangeArrowheads="1"/>
            </p:cNvSpPr>
            <p:nvPr/>
          </p:nvSpPr>
          <p:spPr bwMode="auto">
            <a:xfrm>
              <a:off x="794226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5" name="Oval 75"/>
            <p:cNvSpPr>
              <a:spLocks noChangeArrowheads="1"/>
            </p:cNvSpPr>
            <p:nvPr/>
          </p:nvSpPr>
          <p:spPr bwMode="auto">
            <a:xfrm>
              <a:off x="814863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6" name="Oval 76"/>
            <p:cNvSpPr>
              <a:spLocks noChangeArrowheads="1"/>
            </p:cNvSpPr>
            <p:nvPr/>
          </p:nvSpPr>
          <p:spPr bwMode="auto">
            <a:xfrm>
              <a:off x="835501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7" name="Oval 77"/>
            <p:cNvSpPr>
              <a:spLocks noChangeArrowheads="1"/>
            </p:cNvSpPr>
            <p:nvPr/>
          </p:nvSpPr>
          <p:spPr bwMode="auto">
            <a:xfrm>
              <a:off x="7016750"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8" name="Oval 78"/>
            <p:cNvSpPr>
              <a:spLocks noChangeArrowheads="1"/>
            </p:cNvSpPr>
            <p:nvPr/>
          </p:nvSpPr>
          <p:spPr bwMode="auto">
            <a:xfrm>
              <a:off x="722312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9" name="Oval 79"/>
            <p:cNvSpPr>
              <a:spLocks noChangeArrowheads="1"/>
            </p:cNvSpPr>
            <p:nvPr/>
          </p:nvSpPr>
          <p:spPr bwMode="auto">
            <a:xfrm>
              <a:off x="742950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0" name="Oval 80"/>
            <p:cNvSpPr>
              <a:spLocks noChangeArrowheads="1"/>
            </p:cNvSpPr>
            <p:nvPr/>
          </p:nvSpPr>
          <p:spPr bwMode="auto">
            <a:xfrm>
              <a:off x="7634288" y="561022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1" name="Oval 81"/>
            <p:cNvSpPr>
              <a:spLocks noChangeArrowheads="1"/>
            </p:cNvSpPr>
            <p:nvPr/>
          </p:nvSpPr>
          <p:spPr bwMode="auto">
            <a:xfrm>
              <a:off x="7839075"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2" name="Oval 82"/>
            <p:cNvSpPr>
              <a:spLocks noChangeArrowheads="1"/>
            </p:cNvSpPr>
            <p:nvPr/>
          </p:nvSpPr>
          <p:spPr bwMode="auto">
            <a:xfrm>
              <a:off x="804545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3" name="Oval 83"/>
            <p:cNvSpPr>
              <a:spLocks noChangeArrowheads="1"/>
            </p:cNvSpPr>
            <p:nvPr/>
          </p:nvSpPr>
          <p:spPr bwMode="auto">
            <a:xfrm>
              <a:off x="825182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4" name="Oval 84"/>
            <p:cNvSpPr>
              <a:spLocks noChangeArrowheads="1"/>
            </p:cNvSpPr>
            <p:nvPr/>
          </p:nvSpPr>
          <p:spPr bwMode="auto">
            <a:xfrm>
              <a:off x="8456613" y="561022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5" name="Oval 85"/>
            <p:cNvSpPr>
              <a:spLocks noChangeArrowheads="1"/>
            </p:cNvSpPr>
            <p:nvPr/>
          </p:nvSpPr>
          <p:spPr bwMode="auto">
            <a:xfrm>
              <a:off x="6915150" y="5767388"/>
              <a:ext cx="153988"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6" name="Oval 86"/>
            <p:cNvSpPr>
              <a:spLocks noChangeArrowheads="1"/>
            </p:cNvSpPr>
            <p:nvPr/>
          </p:nvSpPr>
          <p:spPr bwMode="auto">
            <a:xfrm>
              <a:off x="7119938"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7" name="Oval 87"/>
            <p:cNvSpPr>
              <a:spLocks noChangeArrowheads="1"/>
            </p:cNvSpPr>
            <p:nvPr/>
          </p:nvSpPr>
          <p:spPr bwMode="auto">
            <a:xfrm>
              <a:off x="732631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8" name="Oval 88"/>
            <p:cNvSpPr>
              <a:spLocks noChangeArrowheads="1"/>
            </p:cNvSpPr>
            <p:nvPr/>
          </p:nvSpPr>
          <p:spPr bwMode="auto">
            <a:xfrm>
              <a:off x="7532688" y="5767388"/>
              <a:ext cx="153987"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9" name="Oval 89"/>
            <p:cNvSpPr>
              <a:spLocks noChangeArrowheads="1"/>
            </p:cNvSpPr>
            <p:nvPr/>
          </p:nvSpPr>
          <p:spPr bwMode="auto">
            <a:xfrm>
              <a:off x="7737475" y="57673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0" name="Oval 90"/>
            <p:cNvSpPr>
              <a:spLocks noChangeArrowheads="1"/>
            </p:cNvSpPr>
            <p:nvPr/>
          </p:nvSpPr>
          <p:spPr bwMode="auto">
            <a:xfrm>
              <a:off x="794226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1" name="Oval 91"/>
            <p:cNvSpPr>
              <a:spLocks noChangeArrowheads="1"/>
            </p:cNvSpPr>
            <p:nvPr/>
          </p:nvSpPr>
          <p:spPr bwMode="auto">
            <a:xfrm>
              <a:off x="8148638" y="5767388"/>
              <a:ext cx="153987"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2" name="Oval 92"/>
            <p:cNvSpPr>
              <a:spLocks noChangeArrowheads="1"/>
            </p:cNvSpPr>
            <p:nvPr/>
          </p:nvSpPr>
          <p:spPr bwMode="auto">
            <a:xfrm>
              <a:off x="835501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3" name="Oval 93"/>
            <p:cNvSpPr>
              <a:spLocks noChangeArrowheads="1"/>
            </p:cNvSpPr>
            <p:nvPr/>
          </p:nvSpPr>
          <p:spPr bwMode="auto">
            <a:xfrm>
              <a:off x="7016750"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4" name="Oval 94"/>
            <p:cNvSpPr>
              <a:spLocks noChangeArrowheads="1"/>
            </p:cNvSpPr>
            <p:nvPr/>
          </p:nvSpPr>
          <p:spPr bwMode="auto">
            <a:xfrm>
              <a:off x="722312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5" name="Oval 95"/>
            <p:cNvSpPr>
              <a:spLocks noChangeArrowheads="1"/>
            </p:cNvSpPr>
            <p:nvPr/>
          </p:nvSpPr>
          <p:spPr bwMode="auto">
            <a:xfrm>
              <a:off x="742950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6" name="Oval 96"/>
            <p:cNvSpPr>
              <a:spLocks noChangeArrowheads="1"/>
            </p:cNvSpPr>
            <p:nvPr/>
          </p:nvSpPr>
          <p:spPr bwMode="auto">
            <a:xfrm>
              <a:off x="7634288" y="592455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7" name="Oval 97"/>
            <p:cNvSpPr>
              <a:spLocks noChangeArrowheads="1"/>
            </p:cNvSpPr>
            <p:nvPr/>
          </p:nvSpPr>
          <p:spPr bwMode="auto">
            <a:xfrm>
              <a:off x="7839075"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8" name="Oval 98"/>
            <p:cNvSpPr>
              <a:spLocks noChangeArrowheads="1"/>
            </p:cNvSpPr>
            <p:nvPr/>
          </p:nvSpPr>
          <p:spPr bwMode="auto">
            <a:xfrm>
              <a:off x="804545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9" name="Oval 99"/>
            <p:cNvSpPr>
              <a:spLocks noChangeArrowheads="1"/>
            </p:cNvSpPr>
            <p:nvPr/>
          </p:nvSpPr>
          <p:spPr bwMode="auto">
            <a:xfrm>
              <a:off x="825182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0" name="Oval 100"/>
            <p:cNvSpPr>
              <a:spLocks noChangeArrowheads="1"/>
            </p:cNvSpPr>
            <p:nvPr/>
          </p:nvSpPr>
          <p:spPr bwMode="auto">
            <a:xfrm>
              <a:off x="8456613" y="592455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1" name="Oval 101"/>
            <p:cNvSpPr>
              <a:spLocks noChangeArrowheads="1"/>
            </p:cNvSpPr>
            <p:nvPr/>
          </p:nvSpPr>
          <p:spPr bwMode="auto">
            <a:xfrm>
              <a:off x="640080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2" name="Oval 102"/>
            <p:cNvSpPr>
              <a:spLocks noChangeArrowheads="1"/>
            </p:cNvSpPr>
            <p:nvPr/>
          </p:nvSpPr>
          <p:spPr bwMode="auto">
            <a:xfrm>
              <a:off x="6607175" y="4349750"/>
              <a:ext cx="153988"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3" name="Oval 103"/>
            <p:cNvSpPr>
              <a:spLocks noChangeArrowheads="1"/>
            </p:cNvSpPr>
            <p:nvPr/>
          </p:nvSpPr>
          <p:spPr bwMode="auto">
            <a:xfrm>
              <a:off x="6811963" y="4349750"/>
              <a:ext cx="155575"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4" name="Oval 104"/>
            <p:cNvSpPr>
              <a:spLocks noChangeArrowheads="1"/>
            </p:cNvSpPr>
            <p:nvPr/>
          </p:nvSpPr>
          <p:spPr bwMode="auto">
            <a:xfrm>
              <a:off x="650398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5" name="Oval 105"/>
            <p:cNvSpPr>
              <a:spLocks noChangeArrowheads="1"/>
            </p:cNvSpPr>
            <p:nvPr/>
          </p:nvSpPr>
          <p:spPr bwMode="auto">
            <a:xfrm>
              <a:off x="671036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6" name="Oval 106"/>
            <p:cNvSpPr>
              <a:spLocks noChangeArrowheads="1"/>
            </p:cNvSpPr>
            <p:nvPr/>
          </p:nvSpPr>
          <p:spPr bwMode="auto">
            <a:xfrm>
              <a:off x="640080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7" name="Oval 107"/>
            <p:cNvSpPr>
              <a:spLocks noChangeArrowheads="1"/>
            </p:cNvSpPr>
            <p:nvPr/>
          </p:nvSpPr>
          <p:spPr bwMode="auto">
            <a:xfrm>
              <a:off x="660717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8" name="Oval 108"/>
            <p:cNvSpPr>
              <a:spLocks noChangeArrowheads="1"/>
            </p:cNvSpPr>
            <p:nvPr/>
          </p:nvSpPr>
          <p:spPr bwMode="auto">
            <a:xfrm>
              <a:off x="6811963"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9" name="Oval 109"/>
            <p:cNvSpPr>
              <a:spLocks noChangeArrowheads="1"/>
            </p:cNvSpPr>
            <p:nvPr/>
          </p:nvSpPr>
          <p:spPr bwMode="auto">
            <a:xfrm>
              <a:off x="6503988"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0" name="Oval 110"/>
            <p:cNvSpPr>
              <a:spLocks noChangeArrowheads="1"/>
            </p:cNvSpPr>
            <p:nvPr/>
          </p:nvSpPr>
          <p:spPr bwMode="auto">
            <a:xfrm>
              <a:off x="671036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1" name="Oval 111"/>
            <p:cNvSpPr>
              <a:spLocks noChangeArrowheads="1"/>
            </p:cNvSpPr>
            <p:nvPr/>
          </p:nvSpPr>
          <p:spPr bwMode="auto">
            <a:xfrm>
              <a:off x="640080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2" name="Oval 112"/>
            <p:cNvSpPr>
              <a:spLocks noChangeArrowheads="1"/>
            </p:cNvSpPr>
            <p:nvPr/>
          </p:nvSpPr>
          <p:spPr bwMode="auto">
            <a:xfrm>
              <a:off x="660717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3" name="Oval 113"/>
            <p:cNvSpPr>
              <a:spLocks noChangeArrowheads="1"/>
            </p:cNvSpPr>
            <p:nvPr/>
          </p:nvSpPr>
          <p:spPr bwMode="auto">
            <a:xfrm>
              <a:off x="6811963"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4" name="Oval 114"/>
            <p:cNvSpPr>
              <a:spLocks noChangeArrowheads="1"/>
            </p:cNvSpPr>
            <p:nvPr/>
          </p:nvSpPr>
          <p:spPr bwMode="auto">
            <a:xfrm>
              <a:off x="650398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5" name="Oval 115"/>
            <p:cNvSpPr>
              <a:spLocks noChangeArrowheads="1"/>
            </p:cNvSpPr>
            <p:nvPr/>
          </p:nvSpPr>
          <p:spPr bwMode="auto">
            <a:xfrm>
              <a:off x="671036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6" name="Oval 116"/>
            <p:cNvSpPr>
              <a:spLocks noChangeArrowheads="1"/>
            </p:cNvSpPr>
            <p:nvPr/>
          </p:nvSpPr>
          <p:spPr bwMode="auto">
            <a:xfrm>
              <a:off x="640080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7" name="Oval 117"/>
            <p:cNvSpPr>
              <a:spLocks noChangeArrowheads="1"/>
            </p:cNvSpPr>
            <p:nvPr/>
          </p:nvSpPr>
          <p:spPr bwMode="auto">
            <a:xfrm>
              <a:off x="6607175" y="5294313"/>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8" name="Oval 118"/>
            <p:cNvSpPr>
              <a:spLocks noChangeArrowheads="1"/>
            </p:cNvSpPr>
            <p:nvPr/>
          </p:nvSpPr>
          <p:spPr bwMode="auto">
            <a:xfrm>
              <a:off x="6811963" y="5294313"/>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9" name="Oval 119"/>
            <p:cNvSpPr>
              <a:spLocks noChangeArrowheads="1"/>
            </p:cNvSpPr>
            <p:nvPr/>
          </p:nvSpPr>
          <p:spPr bwMode="auto">
            <a:xfrm>
              <a:off x="650398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0" name="Oval 120"/>
            <p:cNvSpPr>
              <a:spLocks noChangeArrowheads="1"/>
            </p:cNvSpPr>
            <p:nvPr/>
          </p:nvSpPr>
          <p:spPr bwMode="auto">
            <a:xfrm>
              <a:off x="671036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1" name="Oval 121"/>
            <p:cNvSpPr>
              <a:spLocks noChangeArrowheads="1"/>
            </p:cNvSpPr>
            <p:nvPr/>
          </p:nvSpPr>
          <p:spPr bwMode="auto">
            <a:xfrm>
              <a:off x="640080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2" name="Oval 122"/>
            <p:cNvSpPr>
              <a:spLocks noChangeArrowheads="1"/>
            </p:cNvSpPr>
            <p:nvPr/>
          </p:nvSpPr>
          <p:spPr bwMode="auto">
            <a:xfrm>
              <a:off x="660717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3" name="Oval 123"/>
            <p:cNvSpPr>
              <a:spLocks noChangeArrowheads="1"/>
            </p:cNvSpPr>
            <p:nvPr/>
          </p:nvSpPr>
          <p:spPr bwMode="auto">
            <a:xfrm>
              <a:off x="6811963"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4" name="Oval 124"/>
            <p:cNvSpPr>
              <a:spLocks noChangeArrowheads="1"/>
            </p:cNvSpPr>
            <p:nvPr/>
          </p:nvSpPr>
          <p:spPr bwMode="auto">
            <a:xfrm>
              <a:off x="6503988"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5" name="Oval 125"/>
            <p:cNvSpPr>
              <a:spLocks noChangeArrowheads="1"/>
            </p:cNvSpPr>
            <p:nvPr/>
          </p:nvSpPr>
          <p:spPr bwMode="auto">
            <a:xfrm>
              <a:off x="671036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6" name="Oval 126"/>
            <p:cNvSpPr>
              <a:spLocks noChangeArrowheads="1"/>
            </p:cNvSpPr>
            <p:nvPr/>
          </p:nvSpPr>
          <p:spPr bwMode="auto">
            <a:xfrm>
              <a:off x="640080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7" name="Oval 127"/>
            <p:cNvSpPr>
              <a:spLocks noChangeArrowheads="1"/>
            </p:cNvSpPr>
            <p:nvPr/>
          </p:nvSpPr>
          <p:spPr bwMode="auto">
            <a:xfrm>
              <a:off x="660717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8" name="Oval 128"/>
            <p:cNvSpPr>
              <a:spLocks noChangeArrowheads="1"/>
            </p:cNvSpPr>
            <p:nvPr/>
          </p:nvSpPr>
          <p:spPr bwMode="auto">
            <a:xfrm>
              <a:off x="6811963"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9" name="Oval 129"/>
            <p:cNvSpPr>
              <a:spLocks noChangeArrowheads="1"/>
            </p:cNvSpPr>
            <p:nvPr/>
          </p:nvSpPr>
          <p:spPr bwMode="auto">
            <a:xfrm>
              <a:off x="650398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30" name="Oval 130"/>
            <p:cNvSpPr>
              <a:spLocks noChangeArrowheads="1"/>
            </p:cNvSpPr>
            <p:nvPr/>
          </p:nvSpPr>
          <p:spPr bwMode="auto">
            <a:xfrm>
              <a:off x="671036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Tree>
    <p:extLst>
      <p:ext uri="{BB962C8B-B14F-4D97-AF65-F5344CB8AC3E}">
        <p14:creationId xmlns:p14="http://schemas.microsoft.com/office/powerpoint/2010/main" val="42500175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码距实例</a:t>
            </a:r>
          </a:p>
        </p:txBody>
      </p:sp>
      <p:sp>
        <p:nvSpPr>
          <p:cNvPr id="6" name="内容占位符 5"/>
          <p:cNvSpPr>
            <a:spLocks noGrp="1"/>
          </p:cNvSpPr>
          <p:nvPr>
            <p:ph idx="1"/>
          </p:nvPr>
        </p:nvSpPr>
        <p:spPr>
          <a:xfrm>
            <a:off x="487822" y="942764"/>
            <a:ext cx="10515599" cy="1290073"/>
          </a:xfrm>
        </p:spPr>
        <p:txBody>
          <a:bodyPr/>
          <a:lstStyle/>
          <a:p>
            <a:r>
              <a:rPr lang="zh-CN" altLang="en-US" dirty="0"/>
              <a:t>第一代穿孔饭卡 </a:t>
            </a:r>
            <a:r>
              <a:rPr lang="en-US" altLang="zh-CN" dirty="0">
                <a:sym typeface="Wingdings" panose="05000000000000000000" pitchFamily="2" charset="2"/>
              </a:rPr>
              <a:t> </a:t>
            </a:r>
            <a:r>
              <a:rPr lang="zh-CN" altLang="en-US" dirty="0">
                <a:sym typeface="Wingdings" panose="05000000000000000000" pitchFamily="2" charset="2"/>
              </a:rPr>
              <a:t>磁卡 </a:t>
            </a:r>
            <a:r>
              <a:rPr lang="en-US" altLang="zh-CN" dirty="0">
                <a:sym typeface="Wingdings" panose="05000000000000000000" pitchFamily="2" charset="2"/>
              </a:rPr>
              <a:t> NFC</a:t>
            </a:r>
            <a:r>
              <a:rPr lang="zh-CN" altLang="en-US" dirty="0">
                <a:sym typeface="Wingdings" panose="05000000000000000000" pitchFamily="2" charset="2"/>
              </a:rPr>
              <a:t>感应卡</a:t>
            </a:r>
            <a:endParaRPr lang="en-US" altLang="zh-CN" dirty="0">
              <a:sym typeface="Wingdings" panose="05000000000000000000" pitchFamily="2" charset="2"/>
            </a:endParaRPr>
          </a:p>
          <a:p>
            <a:r>
              <a:rPr lang="zh-CN" altLang="en-US" dirty="0">
                <a:sym typeface="Wingdings" panose="05000000000000000000" pitchFamily="2" charset="2"/>
              </a:rPr>
              <a:t>穿孔卡的</a:t>
            </a:r>
            <a:r>
              <a:rPr lang="zh-CN" altLang="en-US" b="1" dirty="0">
                <a:sym typeface="Wingdings" panose="05000000000000000000" pitchFamily="2" charset="2"/>
              </a:rPr>
              <a:t>安全隐患</a:t>
            </a:r>
            <a:r>
              <a:rPr lang="zh-CN" altLang="en-US" dirty="0">
                <a:sym typeface="Wingdings" panose="05000000000000000000" pitchFamily="2" charset="2"/>
              </a:rPr>
              <a:t>？</a:t>
            </a:r>
            <a:endParaRPr lang="zh-CN" altLang="en-US" dirty="0"/>
          </a:p>
        </p:txBody>
      </p:sp>
      <p:grpSp>
        <p:nvGrpSpPr>
          <p:cNvPr id="11" name="组合 10"/>
          <p:cNvGrpSpPr/>
          <p:nvPr/>
        </p:nvGrpSpPr>
        <p:grpSpPr>
          <a:xfrm>
            <a:off x="669849" y="2561781"/>
            <a:ext cx="11001155" cy="3885460"/>
            <a:chOff x="669849" y="2561781"/>
            <a:chExt cx="11001155" cy="3885460"/>
          </a:xfrm>
        </p:grpSpPr>
        <p:pic>
          <p:nvPicPr>
            <p:cNvPr id="7" name="内容占位符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69849" y="2561781"/>
              <a:ext cx="5219093" cy="3371850"/>
            </a:xfrm>
            <a:prstGeom prst="rect">
              <a:avLst/>
            </a:prstGeom>
          </p:spPr>
        </p:pic>
        <p:pic>
          <p:nvPicPr>
            <p:cNvPr id="8" name="图片 7"/>
            <p:cNvPicPr>
              <a:picLocks noChangeAspect="1"/>
            </p:cNvPicPr>
            <p:nvPr/>
          </p:nvPicPr>
          <p:blipFill>
            <a:blip r:embed="rId3"/>
            <a:stretch>
              <a:fillRect/>
            </a:stretch>
          </p:blipFill>
          <p:spPr>
            <a:xfrm>
              <a:off x="6108404" y="2561781"/>
              <a:ext cx="5562600" cy="3371850"/>
            </a:xfrm>
            <a:prstGeom prst="rect">
              <a:avLst/>
            </a:prstGeom>
          </p:spPr>
        </p:pic>
        <p:sp>
          <p:nvSpPr>
            <p:cNvPr id="9" name="矩形 8"/>
            <p:cNvSpPr/>
            <p:nvPr/>
          </p:nvSpPr>
          <p:spPr>
            <a:xfrm>
              <a:off x="2038522" y="6077909"/>
              <a:ext cx="180049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第一代穿孔饭卡</a:t>
              </a:r>
            </a:p>
          </p:txBody>
        </p:sp>
        <p:sp>
          <p:nvSpPr>
            <p:cNvPr id="10" name="矩形 9"/>
            <p:cNvSpPr/>
            <p:nvPr/>
          </p:nvSpPr>
          <p:spPr>
            <a:xfrm>
              <a:off x="8379070" y="6077909"/>
              <a:ext cx="1569660"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二代磁卡饭卡</a:t>
              </a:r>
            </a:p>
          </p:txBody>
        </p:sp>
      </p:grpSp>
    </p:spTree>
    <p:extLst>
      <p:ext uri="{BB962C8B-B14F-4D97-AF65-F5344CB8AC3E}">
        <p14:creationId xmlns:p14="http://schemas.microsoft.com/office/powerpoint/2010/main" val="371299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left)">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码距与纠错性能</a:t>
            </a:r>
            <a:endParaRPr lang="zh-CN" altLang="en-US" dirty="0"/>
          </a:p>
        </p:txBody>
      </p:sp>
      <p:sp>
        <p:nvSpPr>
          <p:cNvPr id="3" name="内容占位符 2"/>
          <p:cNvSpPr>
            <a:spLocks noGrp="1"/>
          </p:cNvSpPr>
          <p:nvPr>
            <p:ph idx="1"/>
          </p:nvPr>
        </p:nvSpPr>
        <p:spPr>
          <a:xfrm>
            <a:off x="5976841" y="1749811"/>
            <a:ext cx="5443870" cy="4310772"/>
          </a:xfrm>
        </p:spPr>
        <p:txBody>
          <a:bodyPr>
            <a:normAutofit lnSpcReduction="10000"/>
          </a:bodyPr>
          <a:lstStyle/>
          <a:p>
            <a:pPr>
              <a:lnSpc>
                <a:spcPct val="150000"/>
              </a:lnSpc>
            </a:pPr>
            <a:r>
              <a:rPr lang="zh-CN" altLang="en-US" dirty="0"/>
              <a:t>最小码距≥</a:t>
            </a:r>
            <a:r>
              <a:rPr lang="en-US" altLang="zh-CN" dirty="0"/>
              <a:t>e+1</a:t>
            </a:r>
          </a:p>
          <a:p>
            <a:pPr lvl="1">
              <a:lnSpc>
                <a:spcPct val="150000"/>
              </a:lnSpc>
            </a:pPr>
            <a:r>
              <a:rPr lang="zh-CN" altLang="en-US" sz="2200" dirty="0"/>
              <a:t>可检测</a:t>
            </a:r>
            <a:r>
              <a:rPr lang="en-US" altLang="zh-CN" sz="2200" dirty="0"/>
              <a:t>e</a:t>
            </a:r>
            <a:r>
              <a:rPr lang="zh-CN" altLang="en-US" sz="2200" dirty="0"/>
              <a:t>个错误</a:t>
            </a:r>
          </a:p>
          <a:p>
            <a:pPr>
              <a:lnSpc>
                <a:spcPct val="150000"/>
              </a:lnSpc>
            </a:pPr>
            <a:r>
              <a:rPr lang="zh-CN" altLang="en-US" dirty="0"/>
              <a:t>最小码距≥</a:t>
            </a:r>
            <a:r>
              <a:rPr lang="en-US" altLang="zh-CN" dirty="0"/>
              <a:t>2t+1</a:t>
            </a:r>
          </a:p>
          <a:p>
            <a:pPr lvl="1">
              <a:lnSpc>
                <a:spcPct val="150000"/>
              </a:lnSpc>
            </a:pPr>
            <a:r>
              <a:rPr lang="zh-CN" altLang="en-US" sz="2200" dirty="0"/>
              <a:t>可纠正</a:t>
            </a:r>
            <a:r>
              <a:rPr lang="en-US" altLang="zh-CN" sz="2200" dirty="0"/>
              <a:t>t</a:t>
            </a:r>
            <a:r>
              <a:rPr lang="zh-CN" altLang="en-US" sz="2200" dirty="0"/>
              <a:t>个错误</a:t>
            </a:r>
          </a:p>
          <a:p>
            <a:pPr>
              <a:lnSpc>
                <a:spcPct val="150000"/>
              </a:lnSpc>
            </a:pPr>
            <a:r>
              <a:rPr lang="zh-CN" altLang="en-US" dirty="0"/>
              <a:t>最小码距≥</a:t>
            </a:r>
            <a:r>
              <a:rPr lang="en-US" altLang="zh-CN" dirty="0"/>
              <a:t>e+t+1</a:t>
            </a:r>
          </a:p>
          <a:p>
            <a:pPr lvl="1">
              <a:lnSpc>
                <a:spcPct val="150000"/>
              </a:lnSpc>
            </a:pPr>
            <a:r>
              <a:rPr lang="en-US" altLang="zh-CN" sz="2200" dirty="0"/>
              <a:t>e&gt;t</a:t>
            </a:r>
          </a:p>
          <a:p>
            <a:pPr lvl="1">
              <a:lnSpc>
                <a:spcPct val="150000"/>
              </a:lnSpc>
            </a:pPr>
            <a:r>
              <a:rPr lang="zh-CN" altLang="en-US" sz="2200" dirty="0"/>
              <a:t>可纠正</a:t>
            </a:r>
            <a:r>
              <a:rPr lang="en-US" altLang="zh-CN" sz="2200" dirty="0"/>
              <a:t>t</a:t>
            </a:r>
            <a:r>
              <a:rPr lang="zh-CN" altLang="en-US" sz="2200" dirty="0"/>
              <a:t>个错误，同时检测</a:t>
            </a:r>
            <a:r>
              <a:rPr lang="en-US" altLang="zh-CN" sz="2200" dirty="0"/>
              <a:t>e</a:t>
            </a:r>
            <a:r>
              <a:rPr lang="zh-CN" altLang="en-US" sz="2200" dirty="0"/>
              <a:t>个错误</a:t>
            </a:r>
          </a:p>
        </p:txBody>
      </p:sp>
      <p:grpSp>
        <p:nvGrpSpPr>
          <p:cNvPr id="38" name="组合 37"/>
          <p:cNvGrpSpPr/>
          <p:nvPr/>
        </p:nvGrpSpPr>
        <p:grpSpPr>
          <a:xfrm>
            <a:off x="1018952" y="1602189"/>
            <a:ext cx="3894823" cy="4318173"/>
            <a:chOff x="976422" y="1391510"/>
            <a:chExt cx="3894823" cy="4318173"/>
          </a:xfrm>
        </p:grpSpPr>
        <p:sp>
          <p:nvSpPr>
            <p:cNvPr id="4" name="Rectangle 10"/>
            <p:cNvSpPr>
              <a:spLocks noChangeArrowheads="1"/>
            </p:cNvSpPr>
            <p:nvPr/>
          </p:nvSpPr>
          <p:spPr bwMode="auto">
            <a:xfrm>
              <a:off x="976422" y="1984200"/>
              <a:ext cx="3894823" cy="3725483"/>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b="1">
                <a:latin typeface="Consolas" panose="020B0609020204030204" pitchFamily="49" charset="0"/>
                <a:ea typeface="+mn-ea"/>
              </a:endParaRPr>
            </a:p>
          </p:txBody>
        </p:sp>
        <p:sp>
          <p:nvSpPr>
            <p:cNvPr id="5" name="Rectangle 14"/>
            <p:cNvSpPr>
              <a:spLocks noChangeArrowheads="1"/>
            </p:cNvSpPr>
            <p:nvPr/>
          </p:nvSpPr>
          <p:spPr bwMode="auto">
            <a:xfrm>
              <a:off x="3253201" y="5148744"/>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3</a:t>
              </a:r>
            </a:p>
          </p:txBody>
        </p:sp>
        <p:sp>
          <p:nvSpPr>
            <p:cNvPr id="6" name="Rectangle 15"/>
            <p:cNvSpPr>
              <a:spLocks noChangeArrowheads="1"/>
            </p:cNvSpPr>
            <p:nvPr/>
          </p:nvSpPr>
          <p:spPr bwMode="auto">
            <a:xfrm>
              <a:off x="2500483" y="5148744"/>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a:solidFill>
                    <a:srgbClr val="0000FF"/>
                  </a:solidFill>
                  <a:latin typeface="Consolas" panose="020B0609020204030204" pitchFamily="49" charset="0"/>
                  <a:ea typeface="+mn-ea"/>
                </a:rPr>
                <a:t>3</a:t>
              </a:r>
            </a:p>
          </p:txBody>
        </p:sp>
        <p:sp>
          <p:nvSpPr>
            <p:cNvPr id="7" name="Rectangle 16"/>
            <p:cNvSpPr>
              <a:spLocks noChangeArrowheads="1"/>
            </p:cNvSpPr>
            <p:nvPr/>
          </p:nvSpPr>
          <p:spPr bwMode="auto">
            <a:xfrm>
              <a:off x="976423" y="5148744"/>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7</a:t>
              </a:r>
            </a:p>
          </p:txBody>
        </p:sp>
        <p:sp>
          <p:nvSpPr>
            <p:cNvPr id="8" name="Rectangle 17"/>
            <p:cNvSpPr>
              <a:spLocks noChangeArrowheads="1"/>
            </p:cNvSpPr>
            <p:nvPr/>
          </p:nvSpPr>
          <p:spPr bwMode="auto">
            <a:xfrm>
              <a:off x="3253200" y="4619556"/>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2</a:t>
              </a:r>
            </a:p>
          </p:txBody>
        </p:sp>
        <p:sp>
          <p:nvSpPr>
            <p:cNvPr id="9" name="Rectangle 18"/>
            <p:cNvSpPr>
              <a:spLocks noChangeArrowheads="1"/>
            </p:cNvSpPr>
            <p:nvPr/>
          </p:nvSpPr>
          <p:spPr bwMode="auto">
            <a:xfrm>
              <a:off x="2500483" y="4619556"/>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a:solidFill>
                    <a:srgbClr val="0000FF"/>
                  </a:solidFill>
                  <a:latin typeface="Consolas" panose="020B0609020204030204" pitchFamily="49" charset="0"/>
                  <a:ea typeface="+mn-ea"/>
                </a:rPr>
                <a:t>3</a:t>
              </a:r>
            </a:p>
          </p:txBody>
        </p:sp>
        <p:sp>
          <p:nvSpPr>
            <p:cNvPr id="10" name="Rectangle 19"/>
            <p:cNvSpPr>
              <a:spLocks noChangeArrowheads="1"/>
            </p:cNvSpPr>
            <p:nvPr/>
          </p:nvSpPr>
          <p:spPr bwMode="auto">
            <a:xfrm>
              <a:off x="976423" y="4619556"/>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6</a:t>
              </a:r>
            </a:p>
          </p:txBody>
        </p:sp>
        <p:sp>
          <p:nvSpPr>
            <p:cNvPr id="11" name="Rectangle 20"/>
            <p:cNvSpPr>
              <a:spLocks noChangeArrowheads="1"/>
            </p:cNvSpPr>
            <p:nvPr/>
          </p:nvSpPr>
          <p:spPr bwMode="auto">
            <a:xfrm>
              <a:off x="3253198" y="4090367"/>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1</a:t>
              </a:r>
            </a:p>
          </p:txBody>
        </p:sp>
        <p:sp>
          <p:nvSpPr>
            <p:cNvPr id="12" name="Rectangle 21"/>
            <p:cNvSpPr>
              <a:spLocks noChangeArrowheads="1"/>
            </p:cNvSpPr>
            <p:nvPr/>
          </p:nvSpPr>
          <p:spPr bwMode="auto">
            <a:xfrm>
              <a:off x="2500483" y="4090368"/>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2</a:t>
              </a:r>
            </a:p>
          </p:txBody>
        </p:sp>
        <p:sp>
          <p:nvSpPr>
            <p:cNvPr id="13" name="Rectangle 22"/>
            <p:cNvSpPr>
              <a:spLocks noChangeArrowheads="1"/>
            </p:cNvSpPr>
            <p:nvPr/>
          </p:nvSpPr>
          <p:spPr bwMode="auto">
            <a:xfrm>
              <a:off x="976423" y="4090368"/>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5</a:t>
              </a:r>
            </a:p>
          </p:txBody>
        </p:sp>
        <p:sp>
          <p:nvSpPr>
            <p:cNvPr id="14" name="Rectangle 23"/>
            <p:cNvSpPr>
              <a:spLocks noChangeArrowheads="1"/>
            </p:cNvSpPr>
            <p:nvPr/>
          </p:nvSpPr>
          <p:spPr bwMode="auto">
            <a:xfrm>
              <a:off x="3211583" y="3535896"/>
              <a:ext cx="1383220"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1</a:t>
              </a:r>
            </a:p>
          </p:txBody>
        </p:sp>
        <p:sp>
          <p:nvSpPr>
            <p:cNvPr id="15" name="Rectangle 24"/>
            <p:cNvSpPr>
              <a:spLocks noChangeArrowheads="1"/>
            </p:cNvSpPr>
            <p:nvPr/>
          </p:nvSpPr>
          <p:spPr bwMode="auto">
            <a:xfrm>
              <a:off x="2500483" y="3561180"/>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2</a:t>
              </a:r>
            </a:p>
          </p:txBody>
        </p:sp>
        <p:sp>
          <p:nvSpPr>
            <p:cNvPr id="16" name="Rectangle 25"/>
            <p:cNvSpPr>
              <a:spLocks noChangeArrowheads="1"/>
            </p:cNvSpPr>
            <p:nvPr/>
          </p:nvSpPr>
          <p:spPr bwMode="auto">
            <a:xfrm>
              <a:off x="976423" y="3561180"/>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4</a:t>
              </a:r>
            </a:p>
          </p:txBody>
        </p:sp>
        <p:sp>
          <p:nvSpPr>
            <p:cNvPr id="17" name="Rectangle 26"/>
            <p:cNvSpPr>
              <a:spLocks noChangeArrowheads="1"/>
            </p:cNvSpPr>
            <p:nvPr/>
          </p:nvSpPr>
          <p:spPr bwMode="auto">
            <a:xfrm>
              <a:off x="3239947" y="3031991"/>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accent2"/>
                  </a:solidFill>
                  <a:latin typeface="Consolas" panose="020B0609020204030204" pitchFamily="49" charset="0"/>
                  <a:ea typeface="+mn-ea"/>
                </a:rPr>
                <a:t>或</a:t>
              </a:r>
              <a:r>
                <a:rPr lang="zh-CN" altLang="en-US" sz="2400" b="1" dirty="0">
                  <a:latin typeface="Consolas" panose="020B0609020204030204" pitchFamily="49" charset="0"/>
                  <a:ea typeface="+mn-ea"/>
                </a:rPr>
                <a:t>  </a:t>
              </a:r>
              <a:r>
                <a:rPr lang="en-US" altLang="zh-CN" sz="2400" b="1" dirty="0">
                  <a:latin typeface="Consolas" panose="020B0609020204030204" pitchFamily="49" charset="0"/>
                  <a:ea typeface="+mn-ea"/>
                </a:rPr>
                <a:t>1</a:t>
              </a:r>
            </a:p>
          </p:txBody>
        </p:sp>
        <p:sp>
          <p:nvSpPr>
            <p:cNvPr id="18" name="Rectangle 27"/>
            <p:cNvSpPr>
              <a:spLocks noChangeArrowheads="1"/>
            </p:cNvSpPr>
            <p:nvPr/>
          </p:nvSpPr>
          <p:spPr bwMode="auto">
            <a:xfrm>
              <a:off x="2500483" y="3031992"/>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2</a:t>
              </a:r>
            </a:p>
          </p:txBody>
        </p:sp>
        <p:sp>
          <p:nvSpPr>
            <p:cNvPr id="19" name="Rectangle 28"/>
            <p:cNvSpPr>
              <a:spLocks noChangeArrowheads="1"/>
            </p:cNvSpPr>
            <p:nvPr/>
          </p:nvSpPr>
          <p:spPr bwMode="auto">
            <a:xfrm>
              <a:off x="976423" y="3031992"/>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3</a:t>
              </a:r>
            </a:p>
          </p:txBody>
        </p:sp>
        <p:sp>
          <p:nvSpPr>
            <p:cNvPr id="20" name="Rectangle 29"/>
            <p:cNvSpPr>
              <a:spLocks noChangeArrowheads="1"/>
            </p:cNvSpPr>
            <p:nvPr/>
          </p:nvSpPr>
          <p:spPr bwMode="auto">
            <a:xfrm>
              <a:off x="3385702" y="2502804"/>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  0</a:t>
              </a:r>
            </a:p>
          </p:txBody>
        </p:sp>
        <p:sp>
          <p:nvSpPr>
            <p:cNvPr id="21" name="Rectangle 30"/>
            <p:cNvSpPr>
              <a:spLocks noChangeArrowheads="1"/>
            </p:cNvSpPr>
            <p:nvPr/>
          </p:nvSpPr>
          <p:spPr bwMode="auto">
            <a:xfrm>
              <a:off x="2500483" y="2502805"/>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1</a:t>
              </a:r>
            </a:p>
          </p:txBody>
        </p:sp>
        <p:sp>
          <p:nvSpPr>
            <p:cNvPr id="22" name="Rectangle 31"/>
            <p:cNvSpPr>
              <a:spLocks noChangeArrowheads="1"/>
            </p:cNvSpPr>
            <p:nvPr/>
          </p:nvSpPr>
          <p:spPr bwMode="auto">
            <a:xfrm>
              <a:off x="976423" y="2502805"/>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2</a:t>
              </a:r>
              <a:endParaRPr lang="en-US" altLang="zh-CN" sz="2400" b="1" dirty="0">
                <a:solidFill>
                  <a:schemeClr val="accent2"/>
                </a:solidFill>
                <a:latin typeface="Consolas" panose="020B0609020204030204" pitchFamily="49" charset="0"/>
                <a:ea typeface="+mn-ea"/>
              </a:endParaRPr>
            </a:p>
          </p:txBody>
        </p:sp>
        <p:sp>
          <p:nvSpPr>
            <p:cNvPr id="23" name="Rectangle 32"/>
            <p:cNvSpPr>
              <a:spLocks noChangeArrowheads="1"/>
            </p:cNvSpPr>
            <p:nvPr/>
          </p:nvSpPr>
          <p:spPr bwMode="auto">
            <a:xfrm>
              <a:off x="3385701" y="1973617"/>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  0</a:t>
              </a:r>
            </a:p>
          </p:txBody>
        </p:sp>
        <p:sp>
          <p:nvSpPr>
            <p:cNvPr id="24" name="Rectangle 33"/>
            <p:cNvSpPr>
              <a:spLocks noChangeArrowheads="1"/>
            </p:cNvSpPr>
            <p:nvPr/>
          </p:nvSpPr>
          <p:spPr bwMode="auto">
            <a:xfrm>
              <a:off x="2500483" y="1973617"/>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0</a:t>
              </a:r>
            </a:p>
          </p:txBody>
        </p:sp>
        <p:sp>
          <p:nvSpPr>
            <p:cNvPr id="25" name="Rectangle 34"/>
            <p:cNvSpPr>
              <a:spLocks noChangeArrowheads="1"/>
            </p:cNvSpPr>
            <p:nvPr/>
          </p:nvSpPr>
          <p:spPr bwMode="auto">
            <a:xfrm>
              <a:off x="976423" y="1973617"/>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1</a:t>
              </a:r>
              <a:endParaRPr lang="en-US" altLang="zh-CN" sz="2400" b="1" dirty="0">
                <a:solidFill>
                  <a:srgbClr val="0000FF"/>
                </a:solidFill>
                <a:latin typeface="Consolas" panose="020B0609020204030204" pitchFamily="49" charset="0"/>
                <a:ea typeface="+mn-ea"/>
              </a:endParaRPr>
            </a:p>
          </p:txBody>
        </p:sp>
        <p:sp>
          <p:nvSpPr>
            <p:cNvPr id="26" name="Rectangle 35"/>
            <p:cNvSpPr>
              <a:spLocks noChangeArrowheads="1"/>
            </p:cNvSpPr>
            <p:nvPr/>
          </p:nvSpPr>
          <p:spPr bwMode="auto">
            <a:xfrm>
              <a:off x="3544747" y="1391511"/>
              <a:ext cx="1326498"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纠错</a:t>
              </a:r>
            </a:p>
          </p:txBody>
        </p:sp>
        <p:sp>
          <p:nvSpPr>
            <p:cNvPr id="27" name="Rectangle 36"/>
            <p:cNvSpPr>
              <a:spLocks noChangeArrowheads="1"/>
            </p:cNvSpPr>
            <p:nvPr/>
          </p:nvSpPr>
          <p:spPr bwMode="auto">
            <a:xfrm>
              <a:off x="2500483" y="1391511"/>
              <a:ext cx="1044263"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检错</a:t>
              </a:r>
            </a:p>
          </p:txBody>
        </p:sp>
        <p:sp>
          <p:nvSpPr>
            <p:cNvPr id="28" name="Rectangle 37"/>
            <p:cNvSpPr>
              <a:spLocks noChangeArrowheads="1"/>
            </p:cNvSpPr>
            <p:nvPr/>
          </p:nvSpPr>
          <p:spPr bwMode="auto">
            <a:xfrm>
              <a:off x="976423" y="1391511"/>
              <a:ext cx="1524060"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最小码距</a:t>
              </a:r>
            </a:p>
          </p:txBody>
        </p:sp>
        <p:sp>
          <p:nvSpPr>
            <p:cNvPr id="29" name="Line 38"/>
            <p:cNvSpPr>
              <a:spLocks noChangeShapeType="1"/>
            </p:cNvSpPr>
            <p:nvPr/>
          </p:nvSpPr>
          <p:spPr bwMode="auto">
            <a:xfrm>
              <a:off x="976422" y="2502805"/>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0" name="Line 41"/>
            <p:cNvSpPr>
              <a:spLocks noChangeShapeType="1"/>
            </p:cNvSpPr>
            <p:nvPr/>
          </p:nvSpPr>
          <p:spPr bwMode="auto">
            <a:xfrm>
              <a:off x="976422" y="3031992"/>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1" name="Line 42"/>
            <p:cNvSpPr>
              <a:spLocks noChangeShapeType="1"/>
            </p:cNvSpPr>
            <p:nvPr/>
          </p:nvSpPr>
          <p:spPr bwMode="auto">
            <a:xfrm>
              <a:off x="976422" y="3561180"/>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2" name="Line 43"/>
            <p:cNvSpPr>
              <a:spLocks noChangeShapeType="1"/>
            </p:cNvSpPr>
            <p:nvPr/>
          </p:nvSpPr>
          <p:spPr bwMode="auto">
            <a:xfrm>
              <a:off x="976422" y="4090368"/>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3" name="Line 44"/>
            <p:cNvSpPr>
              <a:spLocks noChangeShapeType="1"/>
            </p:cNvSpPr>
            <p:nvPr/>
          </p:nvSpPr>
          <p:spPr bwMode="auto">
            <a:xfrm>
              <a:off x="976422" y="4619556"/>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4" name="Line 45"/>
            <p:cNvSpPr>
              <a:spLocks noChangeShapeType="1"/>
            </p:cNvSpPr>
            <p:nvPr/>
          </p:nvSpPr>
          <p:spPr bwMode="auto">
            <a:xfrm>
              <a:off x="976422" y="5148744"/>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5" name="Line 46"/>
            <p:cNvSpPr>
              <a:spLocks noChangeShapeType="1"/>
            </p:cNvSpPr>
            <p:nvPr/>
          </p:nvSpPr>
          <p:spPr bwMode="auto">
            <a:xfrm>
              <a:off x="976422" y="5677932"/>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6" name="Line 48"/>
            <p:cNvSpPr>
              <a:spLocks noChangeShapeType="1"/>
            </p:cNvSpPr>
            <p:nvPr/>
          </p:nvSpPr>
          <p:spPr bwMode="auto">
            <a:xfrm>
              <a:off x="2500483" y="1391510"/>
              <a:ext cx="0" cy="431817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a:p>
          </p:txBody>
        </p:sp>
      </p:grpSp>
      <p:sp>
        <p:nvSpPr>
          <p:cNvPr id="37" name="矩形 36"/>
          <p:cNvSpPr/>
          <p:nvPr/>
        </p:nvSpPr>
        <p:spPr>
          <a:xfrm>
            <a:off x="1018952" y="5943682"/>
            <a:ext cx="9879628" cy="458395"/>
          </a:xfrm>
          <a:prstGeom prst="rect">
            <a:avLst/>
          </a:prstGeom>
        </p:spPr>
        <p:txBody>
          <a:bodyPr wrap="none">
            <a:spAutoFit/>
          </a:bodyPr>
          <a:lstStyle/>
          <a:p>
            <a:pPr>
              <a:lnSpc>
                <a:spcPct val="150000"/>
              </a:lnSpc>
            </a:pPr>
            <a:r>
              <a:rPr lang="zh-CN" altLang="en-US" b="1" dirty="0">
                <a:solidFill>
                  <a:schemeClr val="bg2">
                    <a:lumMod val="50000"/>
                  </a:schemeClr>
                </a:solidFill>
              </a:rPr>
              <a:t>且</a:t>
            </a:r>
            <a:r>
              <a:rPr lang="zh-CN" altLang="en-US" dirty="0">
                <a:solidFill>
                  <a:schemeClr val="bg2">
                    <a:lumMod val="50000"/>
                  </a:schemeClr>
                </a:solidFill>
              </a:rPr>
              <a:t>表示假设无更多位错误发生时，可以区分这两种出错模式，</a:t>
            </a:r>
            <a:r>
              <a:rPr lang="zh-CN" altLang="en-US" b="1" dirty="0">
                <a:solidFill>
                  <a:schemeClr val="bg2">
                    <a:lumMod val="50000"/>
                  </a:schemeClr>
                </a:solidFill>
              </a:rPr>
              <a:t>或</a:t>
            </a:r>
            <a:r>
              <a:rPr lang="zh-CN" altLang="en-US" dirty="0">
                <a:solidFill>
                  <a:schemeClr val="bg2">
                    <a:lumMod val="50000"/>
                  </a:schemeClr>
                </a:solidFill>
              </a:rPr>
              <a:t>表示无法区分，需要进一步假设</a:t>
            </a:r>
            <a:endParaRPr lang="en-US" altLang="zh-CN" dirty="0">
              <a:solidFill>
                <a:schemeClr val="bg2">
                  <a:lumMod val="50000"/>
                </a:schemeClr>
              </a:solidFill>
            </a:endParaRPr>
          </a:p>
        </p:txBody>
      </p:sp>
    </p:spTree>
    <p:extLst>
      <p:ext uri="{BB962C8B-B14F-4D97-AF65-F5344CB8AC3E}">
        <p14:creationId xmlns:p14="http://schemas.microsoft.com/office/powerpoint/2010/main" val="357843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80303-F772-4965-A1D7-021F5579DB36}"/>
              </a:ext>
            </a:extLst>
          </p:cNvPr>
          <p:cNvSpPr>
            <a:spLocks noGrp="1"/>
          </p:cNvSpPr>
          <p:nvPr>
            <p:ph type="title"/>
          </p:nvPr>
        </p:nvSpPr>
        <p:spPr>
          <a:xfrm>
            <a:off x="487822" y="257614"/>
            <a:ext cx="10515600" cy="617641"/>
          </a:xfrm>
        </p:spPr>
        <p:txBody>
          <a:bodyPr>
            <a:normAutofit/>
          </a:bodyPr>
          <a:lstStyle/>
          <a:p>
            <a:r>
              <a:rPr lang="zh-CN" altLang="en-US" dirty="0"/>
              <a:t>校验码应用</a:t>
            </a:r>
          </a:p>
        </p:txBody>
      </p:sp>
      <p:sp>
        <p:nvSpPr>
          <p:cNvPr id="15" name="矩形 14">
            <a:extLst>
              <a:ext uri="{FF2B5EF4-FFF2-40B4-BE49-F238E27FC236}">
                <a16:creationId xmlns:a16="http://schemas.microsoft.com/office/drawing/2014/main" id="{E9FFD788-7BBB-4581-9F0C-AD2037573A8F}"/>
              </a:ext>
            </a:extLst>
          </p:cNvPr>
          <p:cNvSpPr/>
          <p:nvPr/>
        </p:nvSpPr>
        <p:spPr>
          <a:xfrm>
            <a:off x="2985863" y="1963314"/>
            <a:ext cx="3965398" cy="47155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n-ea"/>
              </a:rPr>
              <a:t>原始数据 </a:t>
            </a:r>
            <a:r>
              <a:rPr lang="en-US" altLang="zh-CN" sz="2400" dirty="0">
                <a:latin typeface="+mn-ea"/>
              </a:rPr>
              <a:t>k</a:t>
            </a:r>
            <a:r>
              <a:rPr lang="zh-CN" altLang="en-US" sz="2400" dirty="0">
                <a:latin typeface="+mn-ea"/>
              </a:rPr>
              <a:t>位</a:t>
            </a:r>
          </a:p>
        </p:txBody>
      </p:sp>
      <p:sp>
        <p:nvSpPr>
          <p:cNvPr id="16" name="矩形 15">
            <a:extLst>
              <a:ext uri="{FF2B5EF4-FFF2-40B4-BE49-F238E27FC236}">
                <a16:creationId xmlns:a16="http://schemas.microsoft.com/office/drawing/2014/main" id="{672D5544-F060-427E-90F0-B33C9A737CF0}"/>
              </a:ext>
            </a:extLst>
          </p:cNvPr>
          <p:cNvSpPr/>
          <p:nvPr/>
        </p:nvSpPr>
        <p:spPr>
          <a:xfrm>
            <a:off x="6951261" y="1963314"/>
            <a:ext cx="2174132" cy="471557"/>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n-ea"/>
              </a:rPr>
              <a:t>校验数据 </a:t>
            </a:r>
            <a:r>
              <a:rPr lang="en-US" altLang="zh-CN" sz="2400" dirty="0">
                <a:latin typeface="+mn-ea"/>
              </a:rPr>
              <a:t>r</a:t>
            </a:r>
            <a:r>
              <a:rPr lang="zh-CN" altLang="en-US" sz="2400" dirty="0">
                <a:latin typeface="+mn-ea"/>
              </a:rPr>
              <a:t>位</a:t>
            </a:r>
          </a:p>
        </p:txBody>
      </p:sp>
      <p:grpSp>
        <p:nvGrpSpPr>
          <p:cNvPr id="22" name="组合 21">
            <a:extLst>
              <a:ext uri="{FF2B5EF4-FFF2-40B4-BE49-F238E27FC236}">
                <a16:creationId xmlns:a16="http://schemas.microsoft.com/office/drawing/2014/main" id="{813C2D3F-E077-47A7-91CF-6CCA1C8AAB74}"/>
              </a:ext>
            </a:extLst>
          </p:cNvPr>
          <p:cNvGrpSpPr/>
          <p:nvPr/>
        </p:nvGrpSpPr>
        <p:grpSpPr>
          <a:xfrm>
            <a:off x="2974977" y="2420581"/>
            <a:ext cx="6150416" cy="528717"/>
            <a:chOff x="3605538" y="2397234"/>
            <a:chExt cx="4820558" cy="528717"/>
          </a:xfrm>
        </p:grpSpPr>
        <p:sp>
          <p:nvSpPr>
            <p:cNvPr id="17" name="文本框 16">
              <a:extLst>
                <a:ext uri="{FF2B5EF4-FFF2-40B4-BE49-F238E27FC236}">
                  <a16:creationId xmlns:a16="http://schemas.microsoft.com/office/drawing/2014/main" id="{02A6B6B9-F0E6-4B50-92CE-8163F098D8D4}"/>
                </a:ext>
              </a:extLst>
            </p:cNvPr>
            <p:cNvSpPr txBox="1"/>
            <p:nvPr/>
          </p:nvSpPr>
          <p:spPr>
            <a:xfrm>
              <a:off x="5551136" y="2525841"/>
              <a:ext cx="747808" cy="400110"/>
            </a:xfrm>
            <a:prstGeom prst="rect">
              <a:avLst/>
            </a:prstGeom>
            <a:noFill/>
            <a:ln>
              <a:noFill/>
            </a:ln>
          </p:spPr>
          <p:txBody>
            <a:bodyPr wrap="none" rtlCol="0">
              <a:spAutoFit/>
            </a:bodyPr>
            <a:lstStyle/>
            <a:p>
              <a:r>
                <a:rPr lang="zh-CN" altLang="en-US" sz="2000" dirty="0">
                  <a:latin typeface="宋体" panose="02010600030101010101" pitchFamily="2" charset="-122"/>
                  <a:ea typeface="宋体" panose="02010600030101010101" pitchFamily="2" charset="-122"/>
                </a:rPr>
                <a:t>校验码</a:t>
              </a:r>
            </a:p>
          </p:txBody>
        </p:sp>
        <p:cxnSp>
          <p:nvCxnSpPr>
            <p:cNvPr id="18" name="直接连接符 17">
              <a:extLst>
                <a:ext uri="{FF2B5EF4-FFF2-40B4-BE49-F238E27FC236}">
                  <a16:creationId xmlns:a16="http://schemas.microsoft.com/office/drawing/2014/main" id="{055A0B1A-F4DF-4AF0-A5F6-020557A518B0}"/>
                </a:ext>
              </a:extLst>
            </p:cNvPr>
            <p:cNvCxnSpPr/>
            <p:nvPr/>
          </p:nvCxnSpPr>
          <p:spPr>
            <a:xfrm>
              <a:off x="3605538" y="2411524"/>
              <a:ext cx="0" cy="3127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88C5D0A-50D5-49AA-A981-0DA2F3B32314}"/>
                </a:ext>
              </a:extLst>
            </p:cNvPr>
            <p:cNvCxnSpPr/>
            <p:nvPr/>
          </p:nvCxnSpPr>
          <p:spPr>
            <a:xfrm>
              <a:off x="8426096" y="2397234"/>
              <a:ext cx="0" cy="3270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7068CF-819C-4BE8-9DAD-DBF9BF3D32DD}"/>
                </a:ext>
              </a:extLst>
            </p:cNvPr>
            <p:cNvCxnSpPr/>
            <p:nvPr/>
          </p:nvCxnSpPr>
          <p:spPr>
            <a:xfrm>
              <a:off x="3614070" y="2550848"/>
              <a:ext cx="481202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4CD3D834-B126-4CDD-8D7A-8B0FD9ACBB08}"/>
              </a:ext>
            </a:extLst>
          </p:cNvPr>
          <p:cNvGrpSpPr/>
          <p:nvPr/>
        </p:nvGrpSpPr>
        <p:grpSpPr>
          <a:xfrm>
            <a:off x="6916365" y="4040248"/>
            <a:ext cx="1619516" cy="1038606"/>
            <a:chOff x="6916365" y="4040248"/>
            <a:chExt cx="1619516" cy="1038606"/>
          </a:xfrm>
        </p:grpSpPr>
        <p:cxnSp>
          <p:nvCxnSpPr>
            <p:cNvPr id="29" name="直接箭头连接符 28">
              <a:extLst>
                <a:ext uri="{FF2B5EF4-FFF2-40B4-BE49-F238E27FC236}">
                  <a16:creationId xmlns:a16="http://schemas.microsoft.com/office/drawing/2014/main" id="{DBADFF4F-BD38-4577-B875-74BF23133123}"/>
                </a:ext>
              </a:extLst>
            </p:cNvPr>
            <p:cNvCxnSpPr>
              <a:stCxn id="28" idx="3"/>
              <a:endCxn id="27" idx="1"/>
            </p:cNvCxnSpPr>
            <p:nvPr/>
          </p:nvCxnSpPr>
          <p:spPr>
            <a:xfrm>
              <a:off x="7097359" y="4522278"/>
              <a:ext cx="1234743"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568BE5DC-9370-4B11-9850-ECCF6E26681D}"/>
                </a:ext>
              </a:extLst>
            </p:cNvPr>
            <p:cNvSpPr txBox="1"/>
            <p:nvPr/>
          </p:nvSpPr>
          <p:spPr>
            <a:xfrm>
              <a:off x="7107548" y="4040248"/>
              <a:ext cx="1400792" cy="417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600">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C00000"/>
                  </a:solidFill>
                  <a:latin typeface="+mj-ea"/>
                  <a:ea typeface="+mj-ea"/>
                </a:rPr>
                <a:t>校验码</a:t>
              </a:r>
              <a:r>
                <a:rPr lang="en-US" altLang="zh-CN" sz="2400" b="1" dirty="0">
                  <a:solidFill>
                    <a:srgbClr val="C00000"/>
                  </a:solidFill>
                  <a:latin typeface="+mj-ea"/>
                  <a:ea typeface="+mj-ea"/>
                </a:rPr>
                <a:t>’</a:t>
              </a:r>
              <a:endParaRPr lang="zh-CN" altLang="en-US" sz="2400" b="1" dirty="0">
                <a:solidFill>
                  <a:srgbClr val="C00000"/>
                </a:solidFill>
                <a:latin typeface="+mj-ea"/>
                <a:ea typeface="+mj-ea"/>
              </a:endParaRPr>
            </a:p>
          </p:txBody>
        </p:sp>
        <p:sp>
          <p:nvSpPr>
            <p:cNvPr id="39" name="圆角矩形 73">
              <a:extLst>
                <a:ext uri="{FF2B5EF4-FFF2-40B4-BE49-F238E27FC236}">
                  <a16:creationId xmlns:a16="http://schemas.microsoft.com/office/drawing/2014/main" id="{08AEC9D6-9F0F-4DCF-8DFD-0FA916981037}"/>
                </a:ext>
              </a:extLst>
            </p:cNvPr>
            <p:cNvSpPr/>
            <p:nvPr/>
          </p:nvSpPr>
          <p:spPr>
            <a:xfrm>
              <a:off x="6916365" y="4488623"/>
              <a:ext cx="1619516" cy="5902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k+r</a:t>
              </a:r>
              <a:r>
                <a:rPr lang="zh-CN" altLang="en-US" sz="2400">
                  <a:solidFill>
                    <a:schemeClr val="tx1"/>
                  </a:solidFill>
                  <a:latin typeface="宋体" panose="02010600030101010101" pitchFamily="2" charset="-122"/>
                  <a:ea typeface="宋体" panose="02010600030101010101" pitchFamily="2" charset="-122"/>
                </a:rPr>
                <a:t>位</a:t>
              </a:r>
              <a:endParaRPr lang="zh-CN" altLang="en-US" sz="2400" dirty="0">
                <a:solidFill>
                  <a:schemeClr val="tx1"/>
                </a:solidFill>
                <a:latin typeface="宋体" panose="02010600030101010101" pitchFamily="2" charset="-122"/>
                <a:ea typeface="宋体" panose="02010600030101010101" pitchFamily="2" charset="-122"/>
              </a:endParaRPr>
            </a:p>
          </p:txBody>
        </p:sp>
      </p:grpSp>
      <p:grpSp>
        <p:nvGrpSpPr>
          <p:cNvPr id="23" name="组合 22">
            <a:extLst>
              <a:ext uri="{FF2B5EF4-FFF2-40B4-BE49-F238E27FC236}">
                <a16:creationId xmlns:a16="http://schemas.microsoft.com/office/drawing/2014/main" id="{D624EF6F-E955-4D9E-B733-6AE834A56839}"/>
              </a:ext>
            </a:extLst>
          </p:cNvPr>
          <p:cNvGrpSpPr/>
          <p:nvPr/>
        </p:nvGrpSpPr>
        <p:grpSpPr>
          <a:xfrm>
            <a:off x="669401" y="3799118"/>
            <a:ext cx="4682948" cy="1580548"/>
            <a:chOff x="669401" y="3799118"/>
            <a:chExt cx="4682948" cy="1580548"/>
          </a:xfrm>
        </p:grpSpPr>
        <p:sp>
          <p:nvSpPr>
            <p:cNvPr id="32" name="矩形 31">
              <a:extLst>
                <a:ext uri="{FF2B5EF4-FFF2-40B4-BE49-F238E27FC236}">
                  <a16:creationId xmlns:a16="http://schemas.microsoft.com/office/drawing/2014/main" id="{9A2940AB-BD91-4C75-9461-647E7FC1FA25}"/>
                </a:ext>
              </a:extLst>
            </p:cNvPr>
            <p:cNvSpPr/>
            <p:nvPr/>
          </p:nvSpPr>
          <p:spPr>
            <a:xfrm>
              <a:off x="2189369" y="4193713"/>
              <a:ext cx="1725202" cy="657130"/>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n-ea"/>
                </a:rPr>
                <a:t>编码电路</a:t>
              </a:r>
            </a:p>
          </p:txBody>
        </p:sp>
        <p:cxnSp>
          <p:nvCxnSpPr>
            <p:cNvPr id="33" name="直接箭头连接符 32">
              <a:extLst>
                <a:ext uri="{FF2B5EF4-FFF2-40B4-BE49-F238E27FC236}">
                  <a16:creationId xmlns:a16="http://schemas.microsoft.com/office/drawing/2014/main" id="{1238967D-7E03-437E-AC11-DE0751F04F5A}"/>
                </a:ext>
              </a:extLst>
            </p:cNvPr>
            <p:cNvCxnSpPr>
              <a:cxnSpLocks/>
            </p:cNvCxnSpPr>
            <p:nvPr/>
          </p:nvCxnSpPr>
          <p:spPr>
            <a:xfrm>
              <a:off x="954233" y="4506926"/>
              <a:ext cx="1221708"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F1D46EFE-80CD-4F03-AE16-2447629E9F9C}"/>
                </a:ext>
              </a:extLst>
            </p:cNvPr>
            <p:cNvSpPr txBox="1"/>
            <p:nvPr/>
          </p:nvSpPr>
          <p:spPr>
            <a:xfrm>
              <a:off x="3956144" y="4040248"/>
              <a:ext cx="1114916" cy="417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600">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00B050"/>
                  </a:solidFill>
                  <a:latin typeface="+mj-ea"/>
                  <a:ea typeface="+mj-ea"/>
                </a:rPr>
                <a:t>校验码</a:t>
              </a:r>
            </a:p>
          </p:txBody>
        </p:sp>
        <p:cxnSp>
          <p:nvCxnSpPr>
            <p:cNvPr id="35" name="直接箭头连接符 34">
              <a:extLst>
                <a:ext uri="{FF2B5EF4-FFF2-40B4-BE49-F238E27FC236}">
                  <a16:creationId xmlns:a16="http://schemas.microsoft.com/office/drawing/2014/main" id="{95AD8836-1BB3-4583-9A54-50501DDD18AC}"/>
                </a:ext>
              </a:extLst>
            </p:cNvPr>
            <p:cNvCxnSpPr>
              <a:stCxn id="32" idx="3"/>
              <a:endCxn id="28" idx="1"/>
            </p:cNvCxnSpPr>
            <p:nvPr/>
          </p:nvCxnSpPr>
          <p:spPr>
            <a:xfrm>
              <a:off x="3914572" y="4522278"/>
              <a:ext cx="1234743"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圆角矩形 73">
              <a:extLst>
                <a:ext uri="{FF2B5EF4-FFF2-40B4-BE49-F238E27FC236}">
                  <a16:creationId xmlns:a16="http://schemas.microsoft.com/office/drawing/2014/main" id="{FF4712D1-2462-4943-B49B-3267D5338749}"/>
                </a:ext>
              </a:extLst>
            </p:cNvPr>
            <p:cNvSpPr/>
            <p:nvPr/>
          </p:nvSpPr>
          <p:spPr>
            <a:xfrm>
              <a:off x="669401" y="3799118"/>
              <a:ext cx="1619516" cy="8770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宋体" panose="02010600030101010101" pitchFamily="2" charset="-122"/>
                  <a:ea typeface="宋体" panose="02010600030101010101" pitchFamily="2" charset="-122"/>
                </a:rPr>
                <a:t>原始数据</a:t>
              </a:r>
            </a:p>
          </p:txBody>
        </p:sp>
        <p:sp>
          <p:nvSpPr>
            <p:cNvPr id="37" name="圆角矩形 73">
              <a:extLst>
                <a:ext uri="{FF2B5EF4-FFF2-40B4-BE49-F238E27FC236}">
                  <a16:creationId xmlns:a16="http://schemas.microsoft.com/office/drawing/2014/main" id="{EE3D68CF-685A-49B0-8B37-F1D70BE7B6BF}"/>
                </a:ext>
              </a:extLst>
            </p:cNvPr>
            <p:cNvSpPr/>
            <p:nvPr/>
          </p:nvSpPr>
          <p:spPr>
            <a:xfrm>
              <a:off x="701580" y="4565824"/>
              <a:ext cx="1619516" cy="4385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sz="2400">
                  <a:solidFill>
                    <a:schemeClr val="tx1"/>
                  </a:solidFill>
                  <a:latin typeface="宋体" panose="02010600030101010101" pitchFamily="2" charset="-122"/>
                  <a:ea typeface="宋体" panose="02010600030101010101" pitchFamily="2" charset="-122"/>
                </a:rPr>
                <a:t>位</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38" name="圆角矩形 73">
              <a:extLst>
                <a:ext uri="{FF2B5EF4-FFF2-40B4-BE49-F238E27FC236}">
                  <a16:creationId xmlns:a16="http://schemas.microsoft.com/office/drawing/2014/main" id="{E87B8661-C4BB-4125-9331-E2675B5EB072}"/>
                </a:ext>
              </a:extLst>
            </p:cNvPr>
            <p:cNvSpPr/>
            <p:nvPr/>
          </p:nvSpPr>
          <p:spPr>
            <a:xfrm>
              <a:off x="3732833" y="4478731"/>
              <a:ext cx="1619516" cy="5959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k+r</a:t>
              </a:r>
              <a:r>
                <a:rPr lang="zh-CN" altLang="en-US" sz="2400">
                  <a:solidFill>
                    <a:schemeClr val="tx1"/>
                  </a:solidFill>
                  <a:latin typeface="宋体" panose="02010600030101010101" pitchFamily="2" charset="-122"/>
                  <a:ea typeface="宋体" panose="02010600030101010101" pitchFamily="2" charset="-122"/>
                </a:rPr>
                <a:t>位</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41" name="圆角矩形 73">
              <a:extLst>
                <a:ext uri="{FF2B5EF4-FFF2-40B4-BE49-F238E27FC236}">
                  <a16:creationId xmlns:a16="http://schemas.microsoft.com/office/drawing/2014/main" id="{91AC5DC0-A41E-4008-83EE-9E95A6CCC630}"/>
                </a:ext>
              </a:extLst>
            </p:cNvPr>
            <p:cNvSpPr/>
            <p:nvPr/>
          </p:nvSpPr>
          <p:spPr>
            <a:xfrm>
              <a:off x="2242211" y="4783738"/>
              <a:ext cx="1619516" cy="5959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发送方</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grpSp>
      <p:sp>
        <p:nvSpPr>
          <p:cNvPr id="28" name="矩形 27">
            <a:extLst>
              <a:ext uri="{FF2B5EF4-FFF2-40B4-BE49-F238E27FC236}">
                <a16:creationId xmlns:a16="http://schemas.microsoft.com/office/drawing/2014/main" id="{CE654DA5-F1C2-4089-A6E8-93283E2E2D19}"/>
              </a:ext>
            </a:extLst>
          </p:cNvPr>
          <p:cNvSpPr/>
          <p:nvPr/>
        </p:nvSpPr>
        <p:spPr>
          <a:xfrm>
            <a:off x="5149314" y="4193713"/>
            <a:ext cx="1948045" cy="657130"/>
          </a:xfrm>
          <a:prstGeom prst="rect">
            <a:avLst/>
          </a:prstGeom>
          <a:solidFill>
            <a:schemeClr val="bg2">
              <a:lumMod val="75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mn-ea"/>
              </a:rPr>
              <a:t>传输</a:t>
            </a:r>
            <a:r>
              <a:rPr lang="en-US" altLang="zh-CN" sz="2400" b="1">
                <a:latin typeface="+mn-ea"/>
              </a:rPr>
              <a:t>/</a:t>
            </a:r>
            <a:r>
              <a:rPr lang="zh-CN" altLang="en-US" sz="2400" b="1">
                <a:latin typeface="+mn-ea"/>
              </a:rPr>
              <a:t>存储</a:t>
            </a:r>
            <a:endParaRPr lang="zh-CN" altLang="en-US" sz="2400" b="1" dirty="0">
              <a:latin typeface="+mn-ea"/>
            </a:endParaRPr>
          </a:p>
        </p:txBody>
      </p:sp>
      <p:grpSp>
        <p:nvGrpSpPr>
          <p:cNvPr id="47" name="组合 46">
            <a:extLst>
              <a:ext uri="{FF2B5EF4-FFF2-40B4-BE49-F238E27FC236}">
                <a16:creationId xmlns:a16="http://schemas.microsoft.com/office/drawing/2014/main" id="{86E5321D-4194-402A-908D-0764780AC59C}"/>
              </a:ext>
            </a:extLst>
          </p:cNvPr>
          <p:cNvGrpSpPr/>
          <p:nvPr/>
        </p:nvGrpSpPr>
        <p:grpSpPr>
          <a:xfrm>
            <a:off x="8332102" y="3799118"/>
            <a:ext cx="3383869" cy="1581830"/>
            <a:chOff x="8332102" y="3799118"/>
            <a:chExt cx="3383869" cy="1581830"/>
          </a:xfrm>
        </p:grpSpPr>
        <p:sp>
          <p:nvSpPr>
            <p:cNvPr id="27" name="矩形 26">
              <a:extLst>
                <a:ext uri="{FF2B5EF4-FFF2-40B4-BE49-F238E27FC236}">
                  <a16:creationId xmlns:a16="http://schemas.microsoft.com/office/drawing/2014/main" id="{D39FCA76-1FFC-4C23-BDED-E1F9C53B387C}"/>
                </a:ext>
              </a:extLst>
            </p:cNvPr>
            <p:cNvSpPr/>
            <p:nvPr/>
          </p:nvSpPr>
          <p:spPr>
            <a:xfrm>
              <a:off x="8332102" y="4193713"/>
              <a:ext cx="1725202" cy="657130"/>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mn-ea"/>
                </a:rPr>
                <a:t>解码</a:t>
              </a:r>
              <a:r>
                <a:rPr lang="zh-CN" altLang="en-US" sz="2400" b="1" dirty="0">
                  <a:latin typeface="+mn-ea"/>
                </a:rPr>
                <a:t>电路</a:t>
              </a:r>
            </a:p>
          </p:txBody>
        </p:sp>
        <p:cxnSp>
          <p:nvCxnSpPr>
            <p:cNvPr id="31" name="直接箭头连接符 30">
              <a:extLst>
                <a:ext uri="{FF2B5EF4-FFF2-40B4-BE49-F238E27FC236}">
                  <a16:creationId xmlns:a16="http://schemas.microsoft.com/office/drawing/2014/main" id="{D071C082-5763-4772-A85E-85404162ABB3}"/>
                </a:ext>
              </a:extLst>
            </p:cNvPr>
            <p:cNvCxnSpPr/>
            <p:nvPr/>
          </p:nvCxnSpPr>
          <p:spPr>
            <a:xfrm>
              <a:off x="10057304" y="4521567"/>
              <a:ext cx="1333181"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圆角矩形 73">
              <a:extLst>
                <a:ext uri="{FF2B5EF4-FFF2-40B4-BE49-F238E27FC236}">
                  <a16:creationId xmlns:a16="http://schemas.microsoft.com/office/drawing/2014/main" id="{4763F11C-A22D-4374-BC44-CE165F95F33F}"/>
                </a:ext>
              </a:extLst>
            </p:cNvPr>
            <p:cNvSpPr/>
            <p:nvPr/>
          </p:nvSpPr>
          <p:spPr>
            <a:xfrm>
              <a:off x="9931906" y="4474382"/>
              <a:ext cx="1619516" cy="59592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sz="2400">
                  <a:solidFill>
                    <a:schemeClr val="tx1"/>
                  </a:solidFill>
                  <a:latin typeface="宋体" panose="02010600030101010101" pitchFamily="2" charset="-122"/>
                  <a:ea typeface="宋体" panose="02010600030101010101" pitchFamily="2" charset="-122"/>
                </a:rPr>
                <a:t>位</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42" name="圆角矩形 73">
              <a:extLst>
                <a:ext uri="{FF2B5EF4-FFF2-40B4-BE49-F238E27FC236}">
                  <a16:creationId xmlns:a16="http://schemas.microsoft.com/office/drawing/2014/main" id="{F46267C8-8A1B-44D5-B5F3-FDAE93C5D9DF}"/>
                </a:ext>
              </a:extLst>
            </p:cNvPr>
            <p:cNvSpPr/>
            <p:nvPr/>
          </p:nvSpPr>
          <p:spPr>
            <a:xfrm>
              <a:off x="8437788" y="4785020"/>
              <a:ext cx="1619516" cy="5959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接收方</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07C5AB8C-BFC7-4397-AB82-9C8C096AF25B}"/>
                </a:ext>
              </a:extLst>
            </p:cNvPr>
            <p:cNvSpPr/>
            <p:nvPr/>
          </p:nvSpPr>
          <p:spPr>
            <a:xfrm>
              <a:off x="9767360" y="3799118"/>
              <a:ext cx="1948611" cy="877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宋体" panose="02010600030101010101" pitchFamily="2" charset="-122"/>
                  <a:ea typeface="宋体" panose="02010600030101010101" pitchFamily="2" charset="-122"/>
                </a:rPr>
                <a:t>解码数据</a:t>
              </a:r>
            </a:p>
          </p:txBody>
        </p:sp>
      </p:grpSp>
      <p:pic>
        <p:nvPicPr>
          <p:cNvPr id="49" name="图片 48">
            <a:extLst>
              <a:ext uri="{FF2B5EF4-FFF2-40B4-BE49-F238E27FC236}">
                <a16:creationId xmlns:a16="http://schemas.microsoft.com/office/drawing/2014/main" id="{28134A2D-9338-46DE-8ED2-9820C07F5C65}"/>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5816826" y="3779003"/>
            <a:ext cx="690562" cy="690562"/>
          </a:xfrm>
          <a:prstGeom prst="rect">
            <a:avLst/>
          </a:prstGeom>
        </p:spPr>
      </p:pic>
      <p:sp>
        <p:nvSpPr>
          <p:cNvPr id="52" name="圆角矩形 73">
            <a:extLst>
              <a:ext uri="{FF2B5EF4-FFF2-40B4-BE49-F238E27FC236}">
                <a16:creationId xmlns:a16="http://schemas.microsoft.com/office/drawing/2014/main" id="{9AD5609F-F85B-488D-8805-FB0892826229}"/>
              </a:ext>
            </a:extLst>
          </p:cNvPr>
          <p:cNvSpPr/>
          <p:nvPr/>
        </p:nvSpPr>
        <p:spPr>
          <a:xfrm>
            <a:off x="5352349" y="4783738"/>
            <a:ext cx="1619516" cy="5959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mj-ea"/>
                <a:ea typeface="+mj-ea"/>
                <a:cs typeface="Times New Roman" panose="02020603050405020304" pitchFamily="18" charset="0"/>
              </a:rPr>
              <a:t>可能出错</a:t>
            </a:r>
            <a:endParaRPr lang="zh-CN" altLang="en-US" sz="2400" dirty="0">
              <a:solidFill>
                <a:srgbClr val="FF0000"/>
              </a:solidFill>
              <a:latin typeface="+mj-ea"/>
              <a:ea typeface="+mj-ea"/>
            </a:endParaRPr>
          </a:p>
        </p:txBody>
      </p:sp>
    </p:spTree>
    <p:extLst>
      <p:ext uri="{BB962C8B-B14F-4D97-AF65-F5344CB8AC3E}">
        <p14:creationId xmlns:p14="http://schemas.microsoft.com/office/powerpoint/2010/main" val="69499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500"/>
                                        <p:tgtEl>
                                          <p:spTgt spid="46"/>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down)">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left)">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sv-SE" altLang="en-US" sz="2400" dirty="0"/>
              <a:t>Kilo, Mega, Giga, Tera, Peta, Exa, Zetta, Yotta </a:t>
            </a:r>
            <a:r>
              <a:rPr lang="en-US" altLang="zh-CN" sz="1200" dirty="0">
                <a:solidFill>
                  <a:srgbClr val="FF6600"/>
                </a:solidFill>
              </a:rPr>
              <a:t>physics.nist.gov/</a:t>
            </a:r>
            <a:r>
              <a:rPr lang="en-US" altLang="zh-CN" sz="1200" dirty="0" err="1">
                <a:solidFill>
                  <a:srgbClr val="FF6600"/>
                </a:solidFill>
              </a:rPr>
              <a:t>cuu</a:t>
            </a:r>
            <a:r>
              <a:rPr lang="en-US" altLang="zh-CN" sz="1200" dirty="0">
                <a:solidFill>
                  <a:srgbClr val="FF6600"/>
                </a:solidFill>
              </a:rPr>
              <a:t>/Units/binary.html</a:t>
            </a:r>
            <a:endParaRPr lang="zh-CN" altLang="en-US" dirty="0"/>
          </a:p>
        </p:txBody>
      </p:sp>
      <p:sp>
        <p:nvSpPr>
          <p:cNvPr id="3" name="内容占位符 2"/>
          <p:cNvSpPr>
            <a:spLocks noGrp="1"/>
          </p:cNvSpPr>
          <p:nvPr>
            <p:ph idx="1"/>
          </p:nvPr>
        </p:nvSpPr>
        <p:spPr/>
        <p:txBody>
          <a:bodyPr/>
          <a:lstStyle/>
          <a:p>
            <a:r>
              <a:rPr lang="en-US" altLang="zh-CN" b="1" dirty="0">
                <a:latin typeface="Segoe UI" panose="020B0502040204020203" pitchFamily="34" charset="0"/>
                <a:cs typeface="Segoe UI" panose="020B0502040204020203" pitchFamily="34" charset="0"/>
              </a:rPr>
              <a:t>1TB</a:t>
            </a:r>
            <a:r>
              <a:rPr lang="zh-CN" altLang="en-US" b="1" dirty="0">
                <a:latin typeface="Segoe UI" panose="020B0502040204020203" pitchFamily="34" charset="0"/>
                <a:cs typeface="Segoe UI" panose="020B0502040204020203" pitchFamily="34" charset="0"/>
              </a:rPr>
              <a:t>硬盘</a:t>
            </a:r>
            <a:r>
              <a:rPr lang="en-US" altLang="zh-CN" b="1" dirty="0">
                <a:latin typeface="Segoe UI" panose="020B0502040204020203" pitchFamily="34" charset="0"/>
                <a:cs typeface="Segoe UI" panose="020B0502040204020203" pitchFamily="34" charset="0"/>
              </a:rPr>
              <a:t>=??? </a:t>
            </a:r>
            <a:r>
              <a:rPr lang="en-US" altLang="zh-CN" b="1" i="1" dirty="0">
                <a:latin typeface="Segoe UI" panose="020B0502040204020203" pitchFamily="34" charset="0"/>
                <a:cs typeface="Segoe UI" panose="020B0502040204020203" pitchFamily="34" charset="0"/>
              </a:rPr>
              <a:t>Byte  </a:t>
            </a:r>
          </a:p>
          <a:p>
            <a:pPr lvl="1"/>
            <a:r>
              <a:rPr lang="en-US" altLang="zh-CN" dirty="0">
                <a:latin typeface="Segoe UI" panose="020B0502040204020203" pitchFamily="34" charset="0"/>
                <a:cs typeface="Segoe UI" panose="020B0502040204020203" pitchFamily="34" charset="0"/>
              </a:rPr>
              <a:t>1TB drive </a:t>
            </a:r>
            <a:r>
              <a:rPr lang="zh-CN" altLang="en-US" dirty="0">
                <a:latin typeface="Segoe UI" panose="020B0502040204020203" pitchFamily="34" charset="0"/>
                <a:cs typeface="Segoe UI" panose="020B0502040204020203" pitchFamily="34" charset="0"/>
              </a:rPr>
              <a:t>＝</a:t>
            </a:r>
            <a:r>
              <a:rPr lang="en-US" altLang="zh-CN" dirty="0">
                <a:latin typeface="Segoe UI" panose="020B0502040204020203" pitchFamily="34" charset="0"/>
                <a:cs typeface="Segoe UI" panose="020B0502040204020203" pitchFamily="34" charset="0"/>
              </a:rPr>
              <a:t>1 x 10</a:t>
            </a:r>
            <a:r>
              <a:rPr lang="en-US" altLang="zh-CN" baseline="70000" dirty="0">
                <a:latin typeface="Segoe UI" panose="020B0502040204020203" pitchFamily="34" charset="0"/>
                <a:cs typeface="Segoe UI" panose="020B0502040204020203" pitchFamily="34" charset="0"/>
              </a:rPr>
              <a:t>12</a:t>
            </a:r>
            <a:r>
              <a:rPr lang="en-US" altLang="zh-CN" dirty="0">
                <a:latin typeface="Segoe UI" panose="020B0502040204020203" pitchFamily="34" charset="0"/>
                <a:cs typeface="Segoe UI" panose="020B0502040204020203" pitchFamily="34" charset="0"/>
              </a:rPr>
              <a:t> </a:t>
            </a:r>
            <a:r>
              <a:rPr lang="zh-CN" altLang="en-US" dirty="0">
                <a:latin typeface="Segoe UI" panose="020B0502040204020203" pitchFamily="34" charset="0"/>
                <a:cs typeface="Segoe UI" panose="020B0502040204020203" pitchFamily="34" charset="0"/>
              </a:rPr>
              <a:t>＝</a:t>
            </a:r>
            <a:r>
              <a:rPr lang="en-US" altLang="zh-CN" dirty="0">
                <a:latin typeface="Segoe UI" panose="020B0502040204020203" pitchFamily="34" charset="0"/>
                <a:cs typeface="Segoe UI" panose="020B0502040204020203" pitchFamily="34" charset="0"/>
              </a:rPr>
              <a:t>931 x 2</a:t>
            </a:r>
            <a:r>
              <a:rPr lang="en-US" altLang="zh-CN" baseline="70000" dirty="0">
                <a:latin typeface="Segoe UI" panose="020B0502040204020203" pitchFamily="34" charset="0"/>
                <a:cs typeface="Segoe UI" panose="020B0502040204020203" pitchFamily="34" charset="0"/>
              </a:rPr>
              <a:t>30</a:t>
            </a:r>
            <a:r>
              <a:rPr lang="en-US" altLang="zh-CN" dirty="0">
                <a:latin typeface="Segoe UI" panose="020B0502040204020203" pitchFamily="34" charset="0"/>
                <a:cs typeface="Segoe UI" panose="020B0502040204020203" pitchFamily="34" charset="0"/>
              </a:rPr>
              <a:t>  </a:t>
            </a:r>
            <a:r>
              <a:rPr lang="en-US" altLang="zh-CN" i="1" dirty="0">
                <a:latin typeface="Segoe UI" panose="020B0502040204020203" pitchFamily="34" charset="0"/>
                <a:cs typeface="Segoe UI" panose="020B0502040204020203" pitchFamily="34" charset="0"/>
              </a:rPr>
              <a:t>bytes</a:t>
            </a:r>
          </a:p>
          <a:p>
            <a:r>
              <a:rPr lang="en-US" altLang="zh-CN" b="1" dirty="0">
                <a:latin typeface="Segoe UI" panose="020B0502040204020203" pitchFamily="34" charset="0"/>
                <a:cs typeface="Segoe UI" panose="020B0502040204020203" pitchFamily="34" charset="0"/>
              </a:rPr>
              <a:t>100M</a:t>
            </a:r>
            <a:r>
              <a:rPr lang="zh-CN" altLang="en-US" b="1" dirty="0">
                <a:latin typeface="Segoe UI" panose="020B0502040204020203" pitchFamily="34" charset="0"/>
                <a:cs typeface="Segoe UI" panose="020B0502040204020203" pitchFamily="34" charset="0"/>
              </a:rPr>
              <a:t>宽带</a:t>
            </a:r>
            <a:r>
              <a:rPr lang="en-US" altLang="zh-CN" b="1" dirty="0">
                <a:latin typeface="Segoe UI" panose="020B0502040204020203" pitchFamily="34" charset="0"/>
                <a:cs typeface="Segoe UI" panose="020B0502040204020203" pitchFamily="34" charset="0"/>
              </a:rPr>
              <a:t> = ???</a:t>
            </a:r>
          </a:p>
          <a:p>
            <a:pPr lvl="1"/>
            <a:r>
              <a:rPr lang="en-US" altLang="zh-CN" dirty="0">
                <a:latin typeface="Segoe UI" panose="020B0502040204020203" pitchFamily="34" charset="0"/>
                <a:cs typeface="Segoe UI" panose="020B0502040204020203" pitchFamily="34" charset="0"/>
              </a:rPr>
              <a:t>1 Mbit/s = 10</a:t>
            </a:r>
            <a:r>
              <a:rPr lang="en-US" altLang="zh-CN" baseline="70000" dirty="0">
                <a:latin typeface="Segoe UI" panose="020B0502040204020203" pitchFamily="34" charset="0"/>
                <a:cs typeface="Segoe UI" panose="020B0502040204020203" pitchFamily="34" charset="0"/>
              </a:rPr>
              <a:t>6</a:t>
            </a:r>
            <a:r>
              <a:rPr lang="en-US" altLang="zh-CN" i="1" dirty="0">
                <a:latin typeface="Segoe UI" panose="020B0502040204020203" pitchFamily="34" charset="0"/>
                <a:cs typeface="Segoe UI" panose="020B0502040204020203" pitchFamily="34" charset="0"/>
              </a:rPr>
              <a:t> bps</a:t>
            </a:r>
          </a:p>
          <a:p>
            <a:r>
              <a:rPr lang="zh-CN" altLang="en-US" b="1" dirty="0">
                <a:solidFill>
                  <a:srgbClr val="1387B7"/>
                </a:solidFill>
                <a:latin typeface="华文新魏" panose="02010800040101010101" pitchFamily="2" charset="-122"/>
              </a:rPr>
              <a:t>硬盘厂商</a:t>
            </a:r>
            <a:r>
              <a:rPr lang="zh-CN" altLang="en-US" dirty="0">
                <a:latin typeface="华文新魏" panose="02010800040101010101" pitchFamily="2" charset="-122"/>
              </a:rPr>
              <a:t>及</a:t>
            </a:r>
            <a:r>
              <a:rPr lang="zh-CN" altLang="en-US" b="1" dirty="0">
                <a:solidFill>
                  <a:srgbClr val="1387B7"/>
                </a:solidFill>
                <a:latin typeface="华文新魏" panose="02010800040101010101" pitchFamily="2" charset="-122"/>
              </a:rPr>
              <a:t>通讯行业</a:t>
            </a:r>
            <a:r>
              <a:rPr lang="zh-CN" altLang="en-US" dirty="0">
                <a:latin typeface="华文新魏" panose="02010800040101010101" pitchFamily="2" charset="-122"/>
              </a:rPr>
              <a:t>是</a:t>
            </a:r>
            <a:r>
              <a:rPr lang="zh-CN" altLang="en-US" dirty="0">
                <a:latin typeface="Segoe UI" panose="020B0502040204020203" pitchFamily="34" charset="0"/>
                <a:cs typeface="Segoe UI" panose="020B0502040204020203" pitchFamily="34" charset="0"/>
              </a:rPr>
              <a:t>计算机行业唯一使用</a:t>
            </a:r>
            <a:r>
              <a:rPr lang="en-US" altLang="zh-CN" dirty="0">
                <a:latin typeface="Segoe UI" panose="020B0502040204020203" pitchFamily="34" charset="0"/>
                <a:cs typeface="Segoe UI" panose="020B0502040204020203" pitchFamily="34" charset="0"/>
              </a:rPr>
              <a:t>SI</a:t>
            </a:r>
            <a:r>
              <a:rPr lang="zh-CN" altLang="en-US" dirty="0">
                <a:latin typeface="Segoe UI" panose="020B0502040204020203" pitchFamily="34" charset="0"/>
                <a:cs typeface="Segoe UI" panose="020B0502040204020203" pitchFamily="34" charset="0"/>
              </a:rPr>
              <a:t>因子的</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5" name="Picture 118"/>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1870171" y="3696101"/>
            <a:ext cx="8672495" cy="2790845"/>
          </a:xfrm>
          <a:prstGeom prst="rect">
            <a:avLst/>
          </a:prstGeom>
          <a:noFill/>
          <a:ln w="9525">
            <a:noFill/>
            <a:miter lim="800000"/>
            <a:headEnd/>
            <a:tailEnd/>
          </a:ln>
        </p:spPr>
      </p:pic>
    </p:spTree>
    <p:extLst>
      <p:ext uri="{BB962C8B-B14F-4D97-AF65-F5344CB8AC3E}">
        <p14:creationId xmlns:p14="http://schemas.microsoft.com/office/powerpoint/2010/main" val="56588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2.4 </a:t>
            </a:r>
            <a:r>
              <a:rPr lang="zh-CN" altLang="en-US" dirty="0"/>
              <a:t>数据信息的校验</a:t>
            </a:r>
          </a:p>
        </p:txBody>
      </p:sp>
      <p:sp>
        <p:nvSpPr>
          <p:cNvPr id="3" name="内容占位符 2"/>
          <p:cNvSpPr>
            <a:spLocks noGrp="1"/>
          </p:cNvSpPr>
          <p:nvPr>
            <p:ph idx="1"/>
          </p:nvPr>
        </p:nvSpPr>
        <p:spPr/>
        <p:txBody>
          <a:bodyPr/>
          <a:lstStyle/>
          <a:p>
            <a:pPr>
              <a:lnSpc>
                <a:spcPct val="150000"/>
              </a:lnSpc>
              <a:defRPr/>
            </a:pPr>
            <a:r>
              <a:rPr lang="en-US" altLang="zh-CN" b="1" dirty="0"/>
              <a:t>2.4.1 </a:t>
            </a:r>
            <a:r>
              <a:rPr lang="zh-CN" altLang="en-US" b="1" dirty="0"/>
              <a:t>码距和校验</a:t>
            </a:r>
            <a:endParaRPr lang="en-US" altLang="zh-CN" b="1" dirty="0"/>
          </a:p>
          <a:p>
            <a:pPr eaLnBrk="1" hangingPunct="1">
              <a:lnSpc>
                <a:spcPct val="150000"/>
              </a:lnSpc>
              <a:defRPr/>
            </a:pPr>
            <a:r>
              <a:rPr lang="en-US" altLang="zh-CN" b="1" dirty="0">
                <a:solidFill>
                  <a:srgbClr val="C00000"/>
                </a:solidFill>
              </a:rPr>
              <a:t>2.4.2 </a:t>
            </a:r>
            <a:r>
              <a:rPr lang="zh-CN" altLang="en-US" b="1" dirty="0">
                <a:solidFill>
                  <a:srgbClr val="C00000"/>
                </a:solidFill>
              </a:rPr>
              <a:t>奇偶校验</a:t>
            </a:r>
          </a:p>
          <a:p>
            <a:pPr eaLnBrk="1" hangingPunct="1">
              <a:lnSpc>
                <a:spcPct val="150000"/>
              </a:lnSpc>
              <a:defRPr/>
            </a:pPr>
            <a:r>
              <a:rPr lang="en-US" altLang="zh-CN" b="1" dirty="0"/>
              <a:t>2.4.3 </a:t>
            </a:r>
            <a:r>
              <a:rPr lang="zh-CN" altLang="en-US" b="1" dirty="0"/>
              <a:t>海明校验</a:t>
            </a:r>
            <a:endParaRPr lang="en-US" altLang="zh-CN" b="1" dirty="0"/>
          </a:p>
          <a:p>
            <a:pPr eaLnBrk="1" hangingPunct="1">
              <a:lnSpc>
                <a:spcPct val="150000"/>
              </a:lnSpc>
              <a:defRPr/>
            </a:pPr>
            <a:r>
              <a:rPr lang="en-US" altLang="zh-CN" b="1" dirty="0"/>
              <a:t>2.4.4 CRC</a:t>
            </a:r>
            <a:r>
              <a:rPr lang="zh-CN" altLang="en-US" b="1" dirty="0"/>
              <a:t>循环冗余校验</a:t>
            </a:r>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extLst>
              <p:ext uri="{D42A27DB-BD31-4B8C-83A1-F6EECF244321}">
                <p14:modId xmlns:p14="http://schemas.microsoft.com/office/powerpoint/2010/main" val="2122252372"/>
              </p:ext>
            </p:extLst>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58977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2.4.2 </a:t>
            </a:r>
            <a:r>
              <a:rPr lang="zh-CN" altLang="en-US" dirty="0"/>
              <a:t>奇偶校验</a:t>
            </a:r>
          </a:p>
        </p:txBody>
      </p:sp>
      <p:sp>
        <p:nvSpPr>
          <p:cNvPr id="3" name="内容占位符 2"/>
          <p:cNvSpPr>
            <a:spLocks noGrp="1"/>
          </p:cNvSpPr>
          <p:nvPr>
            <p:ph idx="1"/>
          </p:nvPr>
        </p:nvSpPr>
        <p:spPr>
          <a:xfrm>
            <a:off x="487822" y="942763"/>
            <a:ext cx="10515599" cy="2476449"/>
          </a:xfrm>
        </p:spPr>
        <p:txBody>
          <a:bodyPr>
            <a:normAutofit/>
          </a:bodyPr>
          <a:lstStyle/>
          <a:p>
            <a:pPr>
              <a:lnSpc>
                <a:spcPct val="150000"/>
              </a:lnSpc>
            </a:pPr>
            <a:r>
              <a:rPr lang="zh-CN" altLang="en-US" sz="2800" dirty="0"/>
              <a:t>奇校验</a:t>
            </a:r>
          </a:p>
          <a:p>
            <a:pPr lvl="1">
              <a:lnSpc>
                <a:spcPct val="150000"/>
              </a:lnSpc>
            </a:pPr>
            <a:r>
              <a:rPr lang="zh-CN" altLang="en-US" sz="2200" b="1" dirty="0"/>
              <a:t>冗余位：</a:t>
            </a:r>
            <a:r>
              <a:rPr lang="en-US" altLang="zh-CN" sz="2200" dirty="0"/>
              <a:t>1</a:t>
            </a:r>
            <a:r>
              <a:rPr lang="zh-CN" altLang="en-US" sz="2200" dirty="0"/>
              <a:t>位 校验位 </a:t>
            </a:r>
            <a:r>
              <a:rPr lang="en-US" altLang="zh-CN" sz="2200" dirty="0"/>
              <a:t>P   </a:t>
            </a:r>
          </a:p>
          <a:p>
            <a:pPr lvl="1">
              <a:lnSpc>
                <a:spcPct val="150000"/>
              </a:lnSpc>
            </a:pPr>
            <a:r>
              <a:rPr lang="zh-CN" altLang="en-US" sz="2200" b="1" dirty="0"/>
              <a:t>编码规则：</a:t>
            </a:r>
            <a:r>
              <a:rPr lang="zh-CN" altLang="en-US" sz="2200" dirty="0"/>
              <a:t>校验码（数据＋校验位）中</a:t>
            </a:r>
            <a:r>
              <a:rPr lang="en-US" altLang="zh-CN" sz="2200" dirty="0"/>
              <a:t>1</a:t>
            </a:r>
            <a:r>
              <a:rPr lang="zh-CN" altLang="en-US" sz="2200" dirty="0"/>
              <a:t>的个数为奇数    </a:t>
            </a:r>
            <a:r>
              <a:rPr lang="zh-CN" altLang="en-US" sz="2200" b="1" dirty="0"/>
              <a:t>最小码距</a:t>
            </a:r>
            <a:r>
              <a:rPr lang="zh-CN" altLang="en-US" sz="2200" dirty="0"/>
              <a:t>：</a:t>
            </a:r>
            <a:r>
              <a:rPr lang="en-US" altLang="zh-CN" sz="2200" dirty="0"/>
              <a:t>2</a:t>
            </a:r>
            <a:endParaRPr lang="zh-CN" altLang="en-US" sz="2200" dirty="0"/>
          </a:p>
          <a:p>
            <a:pPr lvl="1">
              <a:lnSpc>
                <a:spcPct val="150000"/>
              </a:lnSpc>
            </a:pPr>
            <a:r>
              <a:rPr lang="en-US" altLang="zh-CN" sz="2200" dirty="0"/>
              <a:t>0000 </a:t>
            </a:r>
            <a:r>
              <a:rPr lang="en-US" altLang="zh-CN" sz="2200" dirty="0">
                <a:sym typeface="Symbol" panose="05050102010706020507" pitchFamily="18" charset="2"/>
              </a:rPr>
              <a:t> 0000</a:t>
            </a:r>
            <a:r>
              <a:rPr lang="en-US" altLang="zh-CN" sz="2200" u="sng" dirty="0">
                <a:solidFill>
                  <a:srgbClr val="C00000"/>
                </a:solidFill>
                <a:sym typeface="Symbol" panose="05050102010706020507" pitchFamily="18" charset="2"/>
              </a:rPr>
              <a:t>1</a:t>
            </a:r>
            <a:r>
              <a:rPr lang="en-US" altLang="zh-CN" sz="2200" dirty="0">
                <a:sym typeface="Symbol" panose="05050102010706020507" pitchFamily="18" charset="2"/>
              </a:rPr>
              <a:t>   (</a:t>
            </a:r>
            <a:r>
              <a:rPr lang="zh-CN" altLang="en-US" sz="2200" dirty="0">
                <a:sym typeface="Symbol" panose="05050102010706020507" pitchFamily="18" charset="2"/>
              </a:rPr>
              <a:t>奇校验</a:t>
            </a:r>
            <a:r>
              <a:rPr lang="en-US" altLang="zh-CN" sz="2200" dirty="0">
                <a:sym typeface="Symbol" panose="05050102010706020507" pitchFamily="18" charset="2"/>
              </a:rPr>
              <a:t>)     0000  0000</a:t>
            </a:r>
            <a:r>
              <a:rPr lang="en-US" altLang="zh-CN" sz="2200" u="sng" dirty="0">
                <a:solidFill>
                  <a:srgbClr val="C00000"/>
                </a:solidFill>
                <a:sym typeface="Symbol" panose="05050102010706020507" pitchFamily="18" charset="2"/>
              </a:rPr>
              <a:t>0</a:t>
            </a:r>
            <a:r>
              <a:rPr lang="en-US" altLang="zh-CN" sz="2200" dirty="0">
                <a:sym typeface="Symbol" panose="05050102010706020507" pitchFamily="18" charset="2"/>
              </a:rPr>
              <a:t>   (</a:t>
            </a:r>
            <a:r>
              <a:rPr lang="zh-CN" altLang="en-US" sz="2200" dirty="0">
                <a:sym typeface="Symbol" panose="05050102010706020507" pitchFamily="18" charset="2"/>
              </a:rPr>
              <a:t>偶校验</a:t>
            </a:r>
            <a:r>
              <a:rPr lang="en-US" altLang="zh-CN" sz="2200" dirty="0">
                <a:sym typeface="Symbol" panose="05050102010706020507" pitchFamily="18" charset="2"/>
              </a:rPr>
              <a:t>)     </a:t>
            </a:r>
          </a:p>
          <a:p>
            <a:endParaRPr lang="zh-CN" altLang="en-US" dirty="0"/>
          </a:p>
        </p:txBody>
      </p:sp>
      <p:sp>
        <p:nvSpPr>
          <p:cNvPr id="4" name="Text Box 6"/>
          <p:cNvSpPr txBox="1">
            <a:spLocks noChangeArrowheads="1"/>
          </p:cNvSpPr>
          <p:nvPr/>
        </p:nvSpPr>
        <p:spPr bwMode="auto">
          <a:xfrm>
            <a:off x="1908705" y="3711312"/>
            <a:ext cx="1295400" cy="53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偶校验</a:t>
            </a:r>
            <a:r>
              <a:rPr lang="en-US" altLang="zh-CN" sz="2400" b="1" dirty="0">
                <a:latin typeface="微软雅黑" panose="020B0503020204020204" pitchFamily="34" charset="-122"/>
                <a:ea typeface="微软雅黑" panose="020B0503020204020204" pitchFamily="34" charset="-122"/>
              </a:rPr>
              <a:t>:</a:t>
            </a:r>
          </a:p>
        </p:txBody>
      </p:sp>
      <p:sp>
        <p:nvSpPr>
          <p:cNvPr id="5" name="Text Box 8"/>
          <p:cNvSpPr txBox="1">
            <a:spLocks noChangeArrowheads="1"/>
          </p:cNvSpPr>
          <p:nvPr/>
        </p:nvSpPr>
        <p:spPr bwMode="auto">
          <a:xfrm>
            <a:off x="1923826" y="4334108"/>
            <a:ext cx="1295400" cy="53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奇校验</a:t>
            </a:r>
            <a:r>
              <a:rPr lang="en-US" altLang="zh-CN" sz="2400" b="1" dirty="0">
                <a:latin typeface="微软雅黑" panose="020B0503020204020204" pitchFamily="34" charset="-122"/>
                <a:ea typeface="微软雅黑" panose="020B0503020204020204" pitchFamily="34" charset="-122"/>
              </a:rPr>
              <a:t>:</a:t>
            </a:r>
          </a:p>
        </p:txBody>
      </p:sp>
      <p:sp>
        <p:nvSpPr>
          <p:cNvPr id="6" name="Text Box 12"/>
          <p:cNvSpPr txBox="1">
            <a:spLocks noChangeArrowheads="1"/>
          </p:cNvSpPr>
          <p:nvPr/>
        </p:nvSpPr>
        <p:spPr bwMode="auto">
          <a:xfrm>
            <a:off x="1908705" y="4956904"/>
            <a:ext cx="1295400" cy="5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solidFill>
                  <a:srgbClr val="C00000"/>
                </a:solidFill>
                <a:latin typeface="微软雅黑" panose="020B0503020204020204" pitchFamily="34" charset="-122"/>
                <a:ea typeface="微软雅黑" panose="020B0503020204020204" pitchFamily="34" charset="-122"/>
              </a:rPr>
              <a:t>检错码</a:t>
            </a:r>
            <a:r>
              <a:rPr lang="en-US" altLang="zh-CN" sz="2400" b="1" dirty="0">
                <a:latin typeface="微软雅黑" panose="020B0503020204020204" pitchFamily="34" charset="-122"/>
                <a:ea typeface="微软雅黑" panose="020B0503020204020204" pitchFamily="34" charset="-122"/>
              </a:rPr>
              <a:t>:</a:t>
            </a:r>
          </a:p>
        </p:txBody>
      </p:sp>
      <p:sp>
        <p:nvSpPr>
          <p:cNvPr id="7" name="Text Box 13"/>
          <p:cNvSpPr txBox="1">
            <a:spLocks noChangeArrowheads="1"/>
          </p:cNvSpPr>
          <p:nvPr/>
        </p:nvSpPr>
        <p:spPr bwMode="auto">
          <a:xfrm>
            <a:off x="2571526" y="5832224"/>
            <a:ext cx="6924342" cy="51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50000"/>
              </a:spcBef>
              <a:buClr>
                <a:schemeClr val="accent2"/>
              </a:buClr>
            </a:pPr>
            <a:r>
              <a:rPr lang="en-US" altLang="zh-CN" sz="2500" dirty="0">
                <a:solidFill>
                  <a:srgbClr val="1387B7"/>
                </a:solidFill>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sz="2500" dirty="0">
                <a:solidFill>
                  <a:srgbClr val="1387B7"/>
                </a:solidFill>
                <a:latin typeface="微软雅黑" panose="020B0503020204020204" pitchFamily="34" charset="-122"/>
                <a:ea typeface="微软雅黑" panose="020B0503020204020204" pitchFamily="34" charset="-122"/>
              </a:rPr>
              <a:t>=1</a:t>
            </a:r>
            <a:r>
              <a:rPr lang="zh-CN" altLang="en-US" sz="2500" dirty="0">
                <a:solidFill>
                  <a:srgbClr val="1387B7"/>
                </a:solidFill>
                <a:latin typeface="微软雅黑" panose="020B0503020204020204" pitchFamily="34" charset="-122"/>
                <a:ea typeface="微软雅黑" panose="020B0503020204020204" pitchFamily="34" charset="-122"/>
              </a:rPr>
              <a:t>：</a:t>
            </a:r>
            <a:r>
              <a:rPr lang="en-US" altLang="zh-CN" sz="2500" dirty="0">
                <a:solidFill>
                  <a:srgbClr val="1387B7"/>
                </a:solidFill>
                <a:latin typeface="微软雅黑" panose="020B0503020204020204" pitchFamily="34" charset="-122"/>
                <a:ea typeface="微软雅黑" panose="020B0503020204020204" pitchFamily="34" charset="-122"/>
              </a:rPr>
              <a:t> </a:t>
            </a:r>
            <a:r>
              <a:rPr lang="zh-CN" altLang="en-US" sz="2500" dirty="0">
                <a:solidFill>
                  <a:srgbClr val="1387B7"/>
                </a:solidFill>
                <a:latin typeface="微软雅黑" panose="020B0503020204020204" pitchFamily="34" charset="-122"/>
                <a:ea typeface="微软雅黑" panose="020B0503020204020204" pitchFamily="34" charset="-122"/>
              </a:rPr>
              <a:t>数据一定出错，否则</a:t>
            </a:r>
            <a:r>
              <a:rPr lang="zh-CN" altLang="en-US" sz="2500" b="1" dirty="0">
                <a:solidFill>
                  <a:srgbClr val="1387B7"/>
                </a:solidFill>
                <a:latin typeface="微软雅黑" panose="020B0503020204020204" pitchFamily="34" charset="-122"/>
                <a:ea typeface="微软雅黑" panose="020B0503020204020204" pitchFamily="34" charset="-122"/>
              </a:rPr>
              <a:t>较大概率</a:t>
            </a:r>
            <a:r>
              <a:rPr lang="zh-CN" altLang="en-US" sz="2500" dirty="0">
                <a:solidFill>
                  <a:srgbClr val="1387B7"/>
                </a:solidFill>
                <a:latin typeface="微软雅黑" panose="020B0503020204020204" pitchFamily="34" charset="-122"/>
                <a:ea typeface="微软雅黑" panose="020B0503020204020204" pitchFamily="34" charset="-122"/>
              </a:rPr>
              <a:t>正常</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B645B42-88AB-4019-A21C-9E8C4E5DDAD1}"/>
                  </a:ext>
                </a:extLst>
              </p:cNvPr>
              <p:cNvSpPr txBox="1"/>
              <p:nvPr/>
            </p:nvSpPr>
            <p:spPr>
              <a:xfrm>
                <a:off x="3008428" y="4981405"/>
                <a:ext cx="740129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3000" i="1">
                          <a:solidFill>
                            <a:srgbClr val="C00000"/>
                          </a:solidFill>
                          <a:latin typeface="Cambria Math" panose="02040503050406030204" pitchFamily="18" charset="0"/>
                        </a:rPr>
                        <m:t>G</m:t>
                      </m:r>
                      <m:r>
                        <a:rPr lang="en-US" altLang="zh-CN" sz="3000" i="1" smtClean="0">
                          <a:solidFill>
                            <a:srgbClr val="C00000"/>
                          </a:solidFill>
                          <a:latin typeface="Cambria Math" panose="02040503050406030204" pitchFamily="18" charset="0"/>
                        </a:rPr>
                        <m:t>=</m:t>
                      </m:r>
                      <m:sSub>
                        <m:sSubPr>
                          <m:ctrlPr>
                            <a:rPr lang="en-US" altLang="zh-CN" sz="3000" i="1" smtClean="0">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P</m:t>
                          </m:r>
                          <m:r>
                            <m:rPr>
                              <m:nor/>
                            </m:rPr>
                            <a:rPr lang="en-US" altLang="zh-CN" sz="3000" dirty="0">
                              <a:solidFill>
                                <a:srgbClr val="C00000"/>
                              </a:solidFill>
                            </a:rPr>
                            <m:t>⊕</m:t>
                          </m:r>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1</m:t>
                          </m:r>
                        </m:sub>
                      </m:sSub>
                      <m:r>
                        <m:rPr>
                          <m:nor/>
                        </m:rPr>
                        <a:rPr lang="en-US" altLang="zh-CN" sz="3000" dirty="0">
                          <a:solidFill>
                            <a:srgbClr val="C00000"/>
                          </a:solidFill>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2</m:t>
                          </m:r>
                        </m:sub>
                      </m:sSub>
                      <m:r>
                        <m:rPr>
                          <m:nor/>
                        </m:rPr>
                        <a:rPr lang="en-US" altLang="zh-CN" sz="3000" dirty="0">
                          <a:solidFill>
                            <a:srgbClr val="C00000"/>
                          </a:solidFill>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3</m:t>
                          </m:r>
                        </m:sub>
                      </m:sSub>
                      <m:r>
                        <m:rPr>
                          <m:nor/>
                        </m:rPr>
                        <a:rPr lang="en-US" altLang="zh-CN" sz="3000" dirty="0">
                          <a:solidFill>
                            <a:srgbClr val="C00000"/>
                          </a:solidFill>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4</m:t>
                          </m:r>
                        </m:sub>
                      </m:sSub>
                      <m:r>
                        <m:rPr>
                          <m:nor/>
                        </m:rPr>
                        <a:rPr lang="en-US" altLang="zh-CN" sz="3000" dirty="0">
                          <a:solidFill>
                            <a:srgbClr val="C00000"/>
                          </a:solidFill>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5</m:t>
                          </m:r>
                        </m:sub>
                      </m:sSub>
                      <m:r>
                        <m:rPr>
                          <m:nor/>
                        </m:rPr>
                        <a:rPr lang="en-US" altLang="zh-CN" sz="3000" dirty="0">
                          <a:solidFill>
                            <a:srgbClr val="C00000"/>
                          </a:solidFill>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6</m:t>
                          </m:r>
                        </m:sub>
                      </m:sSub>
                      <m:r>
                        <m:rPr>
                          <m:nor/>
                        </m:rPr>
                        <a:rPr lang="en-US" altLang="zh-CN" sz="3000" dirty="0">
                          <a:solidFill>
                            <a:srgbClr val="C00000"/>
                          </a:solidFill>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7</m:t>
                          </m:r>
                        </m:sub>
                      </m:sSub>
                      <m:r>
                        <m:rPr>
                          <m:nor/>
                        </m:rPr>
                        <a:rPr lang="en-US" altLang="zh-CN" sz="3000" dirty="0">
                          <a:solidFill>
                            <a:srgbClr val="C00000"/>
                          </a:solidFill>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8</m:t>
                          </m:r>
                        </m:sub>
                      </m:sSub>
                    </m:oMath>
                  </m:oMathPara>
                </a14:m>
                <a:endParaRPr lang="zh-CN" altLang="en-US" sz="3000" dirty="0">
                  <a:solidFill>
                    <a:srgbClr val="C00000"/>
                  </a:solidFill>
                </a:endParaRPr>
              </a:p>
            </p:txBody>
          </p:sp>
        </mc:Choice>
        <mc:Fallback xmlns="">
          <p:sp>
            <p:nvSpPr>
              <p:cNvPr id="11" name="文本框 10">
                <a:extLst>
                  <a:ext uri="{FF2B5EF4-FFF2-40B4-BE49-F238E27FC236}">
                    <a16:creationId xmlns:a16="http://schemas.microsoft.com/office/drawing/2014/main" id="{0B645B42-88AB-4019-A21C-9E8C4E5DDAD1}"/>
                  </a:ext>
                </a:extLst>
              </p:cNvPr>
              <p:cNvSpPr txBox="1">
                <a:spLocks noRot="1" noChangeAspect="1" noMove="1" noResize="1" noEditPoints="1" noAdjustHandles="1" noChangeArrowheads="1" noChangeShapeType="1" noTextEdit="1"/>
              </p:cNvSpPr>
              <p:nvPr/>
            </p:nvSpPr>
            <p:spPr>
              <a:xfrm>
                <a:off x="3008428" y="4981405"/>
                <a:ext cx="7401294" cy="46166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F927B64-93DA-44C7-BD75-F26059ACA723}"/>
                  </a:ext>
                </a:extLst>
              </p:cNvPr>
              <p:cNvSpPr txBox="1"/>
              <p:nvPr/>
            </p:nvSpPr>
            <p:spPr>
              <a:xfrm>
                <a:off x="2721416" y="3738643"/>
                <a:ext cx="740129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3000" i="1" smtClean="0">
                          <a:latin typeface="Cambria Math" panose="02040503050406030204" pitchFamily="18" charset="0"/>
                        </a:rPr>
                        <m:t>P</m:t>
                      </m:r>
                      <m:r>
                        <a:rPr lang="en-US" altLang="zh-CN" sz="3000" i="1" smtClean="0">
                          <a:latin typeface="Cambria Math" panose="02040503050406030204" pitchFamily="18" charset="0"/>
                        </a:rPr>
                        <m:t>=</m:t>
                      </m:r>
                      <m:sSub>
                        <m:sSubPr>
                          <m:ctrlPr>
                            <a:rPr lang="en-US" altLang="zh-CN" sz="3000" i="1" smtClean="0">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1</m:t>
                          </m:r>
                        </m:sub>
                      </m:sSub>
                      <m:r>
                        <m:rPr>
                          <m:nor/>
                        </m:rPr>
                        <a:rPr lang="en-US" altLang="zh-CN" sz="3000" dirty="0"/>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2</m:t>
                          </m:r>
                        </m:sub>
                      </m:sSub>
                      <m:r>
                        <m:rPr>
                          <m:nor/>
                        </m:rPr>
                        <a:rPr lang="en-US" altLang="zh-CN" sz="3000" dirty="0"/>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3</m:t>
                          </m:r>
                        </m:sub>
                      </m:sSub>
                      <m:r>
                        <m:rPr>
                          <m:nor/>
                        </m:rPr>
                        <a:rPr lang="en-US" altLang="zh-CN" sz="3000" dirty="0"/>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4</m:t>
                          </m:r>
                        </m:sub>
                      </m:sSub>
                      <m:r>
                        <m:rPr>
                          <m:nor/>
                        </m:rPr>
                        <a:rPr lang="en-US" altLang="zh-CN" sz="3000" dirty="0"/>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5</m:t>
                          </m:r>
                        </m:sub>
                      </m:sSub>
                      <m:r>
                        <m:rPr>
                          <m:nor/>
                        </m:rPr>
                        <a:rPr lang="en-US" altLang="zh-CN" sz="3000" dirty="0"/>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6</m:t>
                          </m:r>
                        </m:sub>
                      </m:sSub>
                      <m:r>
                        <m:rPr>
                          <m:nor/>
                        </m:rPr>
                        <a:rPr lang="en-US" altLang="zh-CN" sz="3000" dirty="0"/>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7</m:t>
                          </m:r>
                        </m:sub>
                      </m:sSub>
                      <m:r>
                        <m:rPr>
                          <m:nor/>
                        </m:rPr>
                        <a:rPr lang="en-US" altLang="zh-CN" sz="3000" dirty="0"/>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8</m:t>
                          </m:r>
                        </m:sub>
                      </m:sSub>
                    </m:oMath>
                  </m:oMathPara>
                </a14:m>
                <a:endParaRPr lang="zh-CN" altLang="en-US" sz="3000" dirty="0"/>
              </a:p>
            </p:txBody>
          </p:sp>
        </mc:Choice>
        <mc:Fallback xmlns="">
          <p:sp>
            <p:nvSpPr>
              <p:cNvPr id="12" name="文本框 11">
                <a:extLst>
                  <a:ext uri="{FF2B5EF4-FFF2-40B4-BE49-F238E27FC236}">
                    <a16:creationId xmlns:a16="http://schemas.microsoft.com/office/drawing/2014/main" id="{0F927B64-93DA-44C7-BD75-F26059ACA723}"/>
                  </a:ext>
                </a:extLst>
              </p:cNvPr>
              <p:cNvSpPr txBox="1">
                <a:spLocks noRot="1" noChangeAspect="1" noMove="1" noResize="1" noEditPoints="1" noAdjustHandles="1" noChangeArrowheads="1" noChangeShapeType="1" noTextEdit="1"/>
              </p:cNvSpPr>
              <p:nvPr/>
            </p:nvSpPr>
            <p:spPr>
              <a:xfrm>
                <a:off x="2721416" y="3738643"/>
                <a:ext cx="7401294" cy="4616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358AFEC-8FBC-4151-B296-3BB888B6B922}"/>
                  </a:ext>
                </a:extLst>
              </p:cNvPr>
              <p:cNvSpPr txBox="1"/>
              <p:nvPr/>
            </p:nvSpPr>
            <p:spPr>
              <a:xfrm>
                <a:off x="2721416" y="4387007"/>
                <a:ext cx="740129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3000" i="1" smtClean="0">
                          <a:latin typeface="Cambria Math" panose="02040503050406030204" pitchFamily="18" charset="0"/>
                        </a:rPr>
                        <m:t>P</m:t>
                      </m:r>
                      <m:r>
                        <a:rPr lang="en-US" altLang="zh-CN" sz="3000" i="1" smtClean="0">
                          <a:latin typeface="Cambria Math" panose="02040503050406030204" pitchFamily="18" charset="0"/>
                        </a:rPr>
                        <m:t>=</m:t>
                      </m:r>
                      <m:acc>
                        <m:accPr>
                          <m:chr m:val="̅"/>
                          <m:ctrlPr>
                            <a:rPr lang="en-US" altLang="zh-CN" sz="3000" i="1" smtClean="0">
                              <a:latin typeface="Cambria Math" panose="02040503050406030204" pitchFamily="18" charset="0"/>
                            </a:rPr>
                          </m:ctrlPr>
                        </m:accPr>
                        <m:e>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1</m:t>
                              </m:r>
                            </m:sub>
                          </m:sSub>
                          <m:r>
                            <m:rPr>
                              <m:nor/>
                            </m:rPr>
                            <a:rPr lang="en-US" altLang="zh-CN" sz="3000" dirty="0"/>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2</m:t>
                              </m:r>
                            </m:sub>
                          </m:sSub>
                          <m:r>
                            <m:rPr>
                              <m:nor/>
                            </m:rPr>
                            <a:rPr lang="en-US" altLang="zh-CN" sz="3000" dirty="0"/>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3</m:t>
                              </m:r>
                            </m:sub>
                          </m:sSub>
                          <m:r>
                            <m:rPr>
                              <m:nor/>
                            </m:rPr>
                            <a:rPr lang="en-US" altLang="zh-CN" sz="3000" dirty="0"/>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4</m:t>
                              </m:r>
                            </m:sub>
                          </m:sSub>
                          <m:r>
                            <m:rPr>
                              <m:nor/>
                            </m:rPr>
                            <a:rPr lang="en-US" altLang="zh-CN" sz="3000" dirty="0"/>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5</m:t>
                              </m:r>
                            </m:sub>
                          </m:sSub>
                          <m:r>
                            <m:rPr>
                              <m:nor/>
                            </m:rPr>
                            <a:rPr lang="en-US" altLang="zh-CN" sz="3000" dirty="0"/>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6</m:t>
                              </m:r>
                            </m:sub>
                          </m:sSub>
                          <m:r>
                            <m:rPr>
                              <m:nor/>
                            </m:rPr>
                            <a:rPr lang="en-US" altLang="zh-CN" sz="3000" dirty="0"/>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7</m:t>
                              </m:r>
                            </m:sub>
                          </m:sSub>
                          <m:r>
                            <m:rPr>
                              <m:nor/>
                            </m:rPr>
                            <a:rPr lang="en-US" altLang="zh-CN" sz="3000" dirty="0"/>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8</m:t>
                              </m:r>
                            </m:sub>
                          </m:sSub>
                        </m:e>
                      </m:acc>
                    </m:oMath>
                  </m:oMathPara>
                </a14:m>
                <a:endParaRPr lang="zh-CN" altLang="en-US" sz="3000" dirty="0"/>
              </a:p>
            </p:txBody>
          </p:sp>
        </mc:Choice>
        <mc:Fallback xmlns="">
          <p:sp>
            <p:nvSpPr>
              <p:cNvPr id="13" name="文本框 12">
                <a:extLst>
                  <a:ext uri="{FF2B5EF4-FFF2-40B4-BE49-F238E27FC236}">
                    <a16:creationId xmlns:a16="http://schemas.microsoft.com/office/drawing/2014/main" id="{6358AFEC-8FBC-4151-B296-3BB888B6B922}"/>
                  </a:ext>
                </a:extLst>
              </p:cNvPr>
              <p:cNvSpPr txBox="1">
                <a:spLocks noRot="1" noChangeAspect="1" noMove="1" noResize="1" noEditPoints="1" noAdjustHandles="1" noChangeArrowheads="1" noChangeShapeType="1" noTextEdit="1"/>
              </p:cNvSpPr>
              <p:nvPr/>
            </p:nvSpPr>
            <p:spPr>
              <a:xfrm>
                <a:off x="2721416" y="4387007"/>
                <a:ext cx="7401294" cy="46166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493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p:bldP spid="11" grpId="0"/>
      <p:bldP spid="12" grpId="0"/>
      <p:bldP spid="13"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奇偶校验过程</a:t>
            </a:r>
          </a:p>
        </p:txBody>
      </p:sp>
      <p:sp>
        <p:nvSpPr>
          <p:cNvPr id="3" name="内容占位符 2"/>
          <p:cNvSpPr>
            <a:spLocks noGrp="1"/>
          </p:cNvSpPr>
          <p:nvPr>
            <p:ph idx="1"/>
          </p:nvPr>
        </p:nvSpPr>
        <p:spPr>
          <a:xfrm>
            <a:off x="487822" y="942764"/>
            <a:ext cx="10515599" cy="2619279"/>
          </a:xfrm>
        </p:spPr>
        <p:txBody>
          <a:bodyPr/>
          <a:lstStyle/>
          <a:p>
            <a:r>
              <a:rPr lang="zh-CN" altLang="en-US" dirty="0"/>
              <a:t>发送方生成 </a:t>
            </a:r>
            <a:r>
              <a:rPr lang="zh-CN" altLang="en-US" dirty="0">
                <a:solidFill>
                  <a:srgbClr val="0066FF"/>
                </a:solidFill>
              </a:rPr>
              <a:t> </a:t>
            </a:r>
            <a:r>
              <a:rPr lang="zh-CN" altLang="en-US" b="1" dirty="0">
                <a:solidFill>
                  <a:srgbClr val="0066FF"/>
                </a:solidFill>
              </a:rPr>
              <a:t>校验码</a:t>
            </a:r>
            <a:r>
              <a:rPr lang="zh-CN" altLang="en-US" dirty="0">
                <a:solidFill>
                  <a:srgbClr val="C00000"/>
                </a:solidFill>
              </a:rPr>
              <a:t> </a:t>
            </a:r>
            <a:r>
              <a:rPr lang="en-US" altLang="zh-CN" dirty="0"/>
              <a:t>=</a:t>
            </a:r>
            <a:r>
              <a:rPr lang="en-US" altLang="zh-CN" dirty="0">
                <a:solidFill>
                  <a:srgbClr val="C00000"/>
                </a:solidFill>
              </a:rPr>
              <a:t> </a:t>
            </a:r>
            <a:r>
              <a:rPr lang="zh-CN" altLang="en-US" b="1" dirty="0"/>
              <a:t>原始数据</a:t>
            </a:r>
            <a:r>
              <a:rPr lang="en-US" altLang="zh-CN" b="1" dirty="0"/>
              <a:t>D</a:t>
            </a:r>
            <a:r>
              <a:rPr lang="zh-CN" altLang="en-US" dirty="0"/>
              <a:t> </a:t>
            </a:r>
            <a:r>
              <a:rPr lang="en-US" altLang="zh-CN" dirty="0"/>
              <a:t>+</a:t>
            </a:r>
            <a:r>
              <a:rPr lang="en-US" altLang="zh-CN" dirty="0">
                <a:solidFill>
                  <a:srgbClr val="C00000"/>
                </a:solidFill>
              </a:rPr>
              <a:t> </a:t>
            </a:r>
            <a:r>
              <a:rPr lang="zh-CN" altLang="en-US" b="1" dirty="0">
                <a:solidFill>
                  <a:srgbClr val="C00000"/>
                </a:solidFill>
              </a:rPr>
              <a:t>校验位</a:t>
            </a:r>
            <a:r>
              <a:rPr lang="en-US" altLang="zh-CN" b="1" dirty="0">
                <a:solidFill>
                  <a:srgbClr val="C00000"/>
                </a:solidFill>
              </a:rPr>
              <a:t>P</a:t>
            </a:r>
          </a:p>
          <a:p>
            <a:r>
              <a:rPr lang="zh-CN" altLang="en-US" dirty="0"/>
              <a:t>接收方生成利用校验码生成 </a:t>
            </a:r>
            <a:r>
              <a:rPr lang="zh-CN" altLang="en-US" b="1" dirty="0">
                <a:solidFill>
                  <a:srgbClr val="7030A0"/>
                </a:solidFill>
              </a:rPr>
              <a:t>检错码</a:t>
            </a:r>
            <a:r>
              <a:rPr lang="en-US" altLang="zh-CN" b="1" dirty="0">
                <a:solidFill>
                  <a:srgbClr val="7030A0"/>
                </a:solidFill>
                <a:latin typeface="Times New Roman" panose="02020603050405020304" pitchFamily="18" charset="0"/>
                <a:cs typeface="Times New Roman" panose="02020603050405020304" pitchFamily="18" charset="0"/>
              </a:rPr>
              <a:t>G</a:t>
            </a:r>
          </a:p>
          <a:p>
            <a:r>
              <a:rPr lang="zh-CN" altLang="en-US" dirty="0"/>
              <a:t>检测码不为零表示错误发生！</a:t>
            </a:r>
          </a:p>
          <a:p>
            <a:r>
              <a:rPr lang="zh-CN" altLang="en-US" u="sng" dirty="0">
                <a:solidFill>
                  <a:srgbClr val="18978B"/>
                </a:solidFill>
              </a:rPr>
              <a:t>检测码为零时是否表示数据正确？   </a:t>
            </a:r>
            <a:r>
              <a:rPr lang="zh-CN" altLang="en-US" dirty="0"/>
              <a:t>能否纠错？</a:t>
            </a:r>
          </a:p>
          <a:p>
            <a:endParaRPr lang="zh-CN" altLang="en-US" dirty="0"/>
          </a:p>
          <a:p>
            <a:endParaRPr lang="zh-CN" altLang="en-US" dirty="0"/>
          </a:p>
        </p:txBody>
      </p:sp>
      <p:grpSp>
        <p:nvGrpSpPr>
          <p:cNvPr id="42" name="组合 41"/>
          <p:cNvGrpSpPr/>
          <p:nvPr/>
        </p:nvGrpSpPr>
        <p:grpSpPr>
          <a:xfrm>
            <a:off x="1666429" y="3368604"/>
            <a:ext cx="3400494" cy="2916449"/>
            <a:chOff x="2106592" y="3368604"/>
            <a:chExt cx="3400494" cy="2916449"/>
          </a:xfrm>
        </p:grpSpPr>
        <p:sp>
          <p:nvSpPr>
            <p:cNvPr id="38" name="圆角矩形 37"/>
            <p:cNvSpPr/>
            <p:nvPr/>
          </p:nvSpPr>
          <p:spPr>
            <a:xfrm>
              <a:off x="2106592" y="3773347"/>
              <a:ext cx="3400494" cy="2511706"/>
            </a:xfrm>
            <a:prstGeom prst="roundRect">
              <a:avLst>
                <a:gd name="adj" fmla="val 745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20"/>
            <p:cNvGrpSpPr>
              <a:grpSpLocks/>
            </p:cNvGrpSpPr>
            <p:nvPr/>
          </p:nvGrpSpPr>
          <p:grpSpPr bwMode="auto">
            <a:xfrm>
              <a:off x="2373728" y="3865910"/>
              <a:ext cx="2909455" cy="2352414"/>
              <a:chOff x="0" y="0"/>
              <a:chExt cx="1680" cy="1261"/>
            </a:xfrm>
          </p:grpSpPr>
          <p:sp>
            <p:nvSpPr>
              <p:cNvPr id="5" name="Text Box 21"/>
              <p:cNvSpPr txBox="1">
                <a:spLocks noChangeArrowheads="1"/>
              </p:cNvSpPr>
              <p:nvPr/>
            </p:nvSpPr>
            <p:spPr bwMode="auto">
              <a:xfrm>
                <a:off x="0" y="0"/>
                <a:ext cx="168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7</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6</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5</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4</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3</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2</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1</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0</a:t>
                </a:r>
                <a:endParaRPr lang="en-US" altLang="zh-CN" sz="2800" dirty="0">
                  <a:latin typeface="Consolas" panose="020B0609020204030204" pitchFamily="49" charset="0"/>
                  <a:ea typeface="宋体" panose="02010600030101010101" pitchFamily="2" charset="-122"/>
                </a:endParaRPr>
              </a:p>
            </p:txBody>
          </p:sp>
          <p:grpSp>
            <p:nvGrpSpPr>
              <p:cNvPr id="6" name="Group 22"/>
              <p:cNvGrpSpPr>
                <a:grpSpLocks/>
              </p:cNvGrpSpPr>
              <p:nvPr/>
            </p:nvGrpSpPr>
            <p:grpSpPr bwMode="auto">
              <a:xfrm>
                <a:off x="631" y="552"/>
                <a:ext cx="244" cy="311"/>
                <a:chOff x="7" y="24"/>
                <a:chExt cx="244" cy="311"/>
              </a:xfrm>
            </p:grpSpPr>
            <p:sp>
              <p:nvSpPr>
                <p:cNvPr id="18" name="Text Box 23"/>
                <p:cNvSpPr txBox="1">
                  <a:spLocks noChangeArrowheads="1"/>
                </p:cNvSpPr>
                <p:nvPr/>
              </p:nvSpPr>
              <p:spPr bwMode="auto">
                <a:xfrm>
                  <a:off x="7" y="24"/>
                  <a:ext cx="244"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3200" b="1" dirty="0">
                      <a:latin typeface="Arial" panose="020B0604020202020204" pitchFamily="34" charset="0"/>
                      <a:ea typeface="宋体" panose="02010600030101010101" pitchFamily="2" charset="-122"/>
                    </a:rPr>
                    <a:t>+</a:t>
                  </a:r>
                  <a:endParaRPr lang="en-US" altLang="zh-CN" sz="2400" b="1" dirty="0">
                    <a:latin typeface="Arial" panose="020B0604020202020204" pitchFamily="34" charset="0"/>
                    <a:ea typeface="宋体" panose="02010600030101010101" pitchFamily="2" charset="-122"/>
                  </a:endParaRPr>
                </a:p>
              </p:txBody>
            </p:sp>
            <p:sp>
              <p:nvSpPr>
                <p:cNvPr id="19" name="Oval 24"/>
                <p:cNvSpPr>
                  <a:spLocks noChangeArrowheads="1"/>
                </p:cNvSpPr>
                <p:nvPr/>
              </p:nvSpPr>
              <p:spPr bwMode="auto">
                <a:xfrm>
                  <a:off x="10" y="75"/>
                  <a:ext cx="240" cy="221"/>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7" name="Line 25"/>
              <p:cNvSpPr>
                <a:spLocks noChangeShapeType="1"/>
              </p:cNvSpPr>
              <p:nvPr/>
            </p:nvSpPr>
            <p:spPr bwMode="auto">
              <a:xfrm flipV="1">
                <a:off x="912" y="288"/>
                <a:ext cx="576" cy="43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26"/>
              <p:cNvSpPr>
                <a:spLocks noChangeShapeType="1"/>
              </p:cNvSpPr>
              <p:nvPr/>
            </p:nvSpPr>
            <p:spPr bwMode="auto">
              <a:xfrm flipH="1">
                <a:off x="960" y="288"/>
                <a:ext cx="336"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27"/>
              <p:cNvSpPr>
                <a:spLocks noChangeShapeType="1"/>
              </p:cNvSpPr>
              <p:nvPr/>
            </p:nvSpPr>
            <p:spPr bwMode="auto">
              <a:xfrm flipH="1">
                <a:off x="912" y="288"/>
                <a:ext cx="24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28"/>
              <p:cNvSpPr>
                <a:spLocks noChangeShapeType="1"/>
              </p:cNvSpPr>
              <p:nvPr/>
            </p:nvSpPr>
            <p:spPr bwMode="auto">
              <a:xfrm flipH="1">
                <a:off x="864" y="240"/>
                <a:ext cx="144"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29"/>
              <p:cNvSpPr>
                <a:spLocks noChangeShapeType="1"/>
              </p:cNvSpPr>
              <p:nvPr/>
            </p:nvSpPr>
            <p:spPr bwMode="auto">
              <a:xfrm flipH="1">
                <a:off x="816" y="28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0"/>
              <p:cNvSpPr>
                <a:spLocks noChangeShapeType="1"/>
              </p:cNvSpPr>
              <p:nvPr/>
            </p:nvSpPr>
            <p:spPr bwMode="auto">
              <a:xfrm>
                <a:off x="672" y="288"/>
                <a:ext cx="48"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1"/>
              <p:cNvSpPr>
                <a:spLocks noChangeShapeType="1"/>
              </p:cNvSpPr>
              <p:nvPr/>
            </p:nvSpPr>
            <p:spPr bwMode="auto">
              <a:xfrm>
                <a:off x="480" y="288"/>
                <a:ext cx="144"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32"/>
              <p:cNvSpPr>
                <a:spLocks noChangeShapeType="1"/>
              </p:cNvSpPr>
              <p:nvPr/>
            </p:nvSpPr>
            <p:spPr bwMode="auto">
              <a:xfrm>
                <a:off x="288" y="240"/>
                <a:ext cx="288"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33"/>
              <p:cNvSpPr>
                <a:spLocks noChangeShapeType="1"/>
              </p:cNvSpPr>
              <p:nvPr/>
            </p:nvSpPr>
            <p:spPr bwMode="auto">
              <a:xfrm>
                <a:off x="144" y="288"/>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34"/>
              <p:cNvSpPr>
                <a:spLocks noChangeShapeType="1"/>
              </p:cNvSpPr>
              <p:nvPr/>
            </p:nvSpPr>
            <p:spPr bwMode="auto">
              <a:xfrm>
                <a:off x="756" y="82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Text Box 35"/>
              <p:cNvSpPr txBox="1">
                <a:spLocks noChangeArrowheads="1"/>
              </p:cNvSpPr>
              <p:nvPr/>
            </p:nvSpPr>
            <p:spPr bwMode="auto">
              <a:xfrm>
                <a:off x="142" y="1014"/>
                <a:ext cx="730"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校验位</a:t>
                </a:r>
                <a:r>
                  <a:rPr lang="zh-CN" altLang="en-US" sz="2400" b="1" dirty="0">
                    <a:solidFill>
                      <a:srgbClr val="C00000"/>
                    </a:solidFill>
                    <a:latin typeface="微软雅黑" panose="020B0503020204020204" pitchFamily="34" charset="-122"/>
                    <a:ea typeface="微软雅黑" panose="020B0503020204020204" pitchFamily="34" charset="-122"/>
                  </a:rPr>
                  <a:t>  </a:t>
                </a:r>
                <a:r>
                  <a:rPr lang="en-US" altLang="zh-CN" sz="2400" b="1" dirty="0">
                    <a:solidFill>
                      <a:srgbClr val="C00000"/>
                    </a:solidFill>
                    <a:latin typeface="Arial" panose="020B0604020202020204" pitchFamily="34" charset="0"/>
                    <a:ea typeface="宋体" panose="02010600030101010101" pitchFamily="2" charset="-122"/>
                  </a:rPr>
                  <a:t>P</a:t>
                </a:r>
              </a:p>
            </p:txBody>
          </p:sp>
        </p:grpSp>
        <p:sp>
          <p:nvSpPr>
            <p:cNvPr id="36" name="矩形 35"/>
            <p:cNvSpPr/>
            <p:nvPr/>
          </p:nvSpPr>
          <p:spPr>
            <a:xfrm>
              <a:off x="3329692" y="3368604"/>
              <a:ext cx="87716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发送方</a:t>
              </a:r>
            </a:p>
          </p:txBody>
        </p:sp>
      </p:grpSp>
      <p:grpSp>
        <p:nvGrpSpPr>
          <p:cNvPr id="46" name="组合 45"/>
          <p:cNvGrpSpPr/>
          <p:nvPr/>
        </p:nvGrpSpPr>
        <p:grpSpPr>
          <a:xfrm>
            <a:off x="5023565" y="3349537"/>
            <a:ext cx="5624822" cy="2935516"/>
            <a:chOff x="4896565" y="3349537"/>
            <a:chExt cx="5624822" cy="2935516"/>
          </a:xfrm>
        </p:grpSpPr>
        <p:grpSp>
          <p:nvGrpSpPr>
            <p:cNvPr id="43" name="组合 42"/>
            <p:cNvGrpSpPr/>
            <p:nvPr/>
          </p:nvGrpSpPr>
          <p:grpSpPr>
            <a:xfrm>
              <a:off x="4952623" y="3349537"/>
              <a:ext cx="5568764" cy="2935516"/>
              <a:chOff x="4454909" y="3349537"/>
              <a:chExt cx="5568764" cy="2935516"/>
            </a:xfrm>
          </p:grpSpPr>
          <p:sp>
            <p:nvSpPr>
              <p:cNvPr id="39" name="圆角矩形 38"/>
              <p:cNvSpPr/>
              <p:nvPr/>
            </p:nvSpPr>
            <p:spPr>
              <a:xfrm>
                <a:off x="6630974" y="3773347"/>
                <a:ext cx="3392699" cy="2511706"/>
              </a:xfrm>
              <a:prstGeom prst="roundRect">
                <a:avLst>
                  <a:gd name="adj" fmla="val 745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Group 36"/>
              <p:cNvGrpSpPr>
                <a:grpSpLocks/>
              </p:cNvGrpSpPr>
              <p:nvPr/>
            </p:nvGrpSpPr>
            <p:grpSpPr bwMode="auto">
              <a:xfrm>
                <a:off x="6808867" y="3865910"/>
                <a:ext cx="3010968" cy="2277793"/>
                <a:chOff x="-69" y="0"/>
                <a:chExt cx="1808" cy="1221"/>
              </a:xfrm>
            </p:grpSpPr>
            <p:sp>
              <p:nvSpPr>
                <p:cNvPr id="21" name="Text Box 37"/>
                <p:cNvSpPr txBox="1">
                  <a:spLocks noChangeArrowheads="1"/>
                </p:cNvSpPr>
                <p:nvPr/>
              </p:nvSpPr>
              <p:spPr bwMode="auto">
                <a:xfrm>
                  <a:off x="-69" y="0"/>
                  <a:ext cx="180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7</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6</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5</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4</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3</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2</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1</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0</a:t>
                  </a:r>
                  <a:r>
                    <a:rPr lang="en-US" altLang="zh-CN" sz="2800" b="1" dirty="0">
                      <a:solidFill>
                        <a:srgbClr val="C00000"/>
                      </a:solidFill>
                      <a:latin typeface="Consolas" panose="020B0609020204030204" pitchFamily="49" charset="0"/>
                      <a:ea typeface="宋体" panose="02010600030101010101" pitchFamily="2" charset="-122"/>
                    </a:rPr>
                    <a:t>P</a:t>
                  </a:r>
                </a:p>
              </p:txBody>
            </p:sp>
            <p:grpSp>
              <p:nvGrpSpPr>
                <p:cNvPr id="22" name="Group 38"/>
                <p:cNvGrpSpPr>
                  <a:grpSpLocks/>
                </p:cNvGrpSpPr>
                <p:nvPr/>
              </p:nvGrpSpPr>
              <p:grpSpPr bwMode="auto">
                <a:xfrm>
                  <a:off x="624" y="552"/>
                  <a:ext cx="254" cy="311"/>
                  <a:chOff x="0" y="24"/>
                  <a:chExt cx="254" cy="311"/>
                </a:xfrm>
              </p:grpSpPr>
              <p:sp>
                <p:nvSpPr>
                  <p:cNvPr id="34" name="Text Box 39"/>
                  <p:cNvSpPr txBox="1">
                    <a:spLocks noChangeArrowheads="1"/>
                  </p:cNvSpPr>
                  <p:nvPr/>
                </p:nvSpPr>
                <p:spPr bwMode="auto">
                  <a:xfrm>
                    <a:off x="0" y="24"/>
                    <a:ext cx="254"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3200" b="1" dirty="0">
                        <a:latin typeface="Arial" panose="020B0604020202020204" pitchFamily="34" charset="0"/>
                        <a:ea typeface="宋体" panose="02010600030101010101" pitchFamily="2" charset="-122"/>
                      </a:rPr>
                      <a:t>+</a:t>
                    </a:r>
                    <a:endParaRPr lang="en-US" altLang="zh-CN" sz="2400" b="1" dirty="0">
                      <a:latin typeface="Arial" panose="020B0604020202020204" pitchFamily="34" charset="0"/>
                      <a:ea typeface="宋体" panose="02010600030101010101" pitchFamily="2" charset="-122"/>
                    </a:endParaRPr>
                  </a:p>
                </p:txBody>
              </p:sp>
              <p:sp>
                <p:nvSpPr>
                  <p:cNvPr id="35" name="Oval 40"/>
                  <p:cNvSpPr>
                    <a:spLocks noChangeArrowheads="1"/>
                  </p:cNvSpPr>
                  <p:nvPr/>
                </p:nvSpPr>
                <p:spPr bwMode="auto">
                  <a:xfrm>
                    <a:off x="10" y="66"/>
                    <a:ext cx="240" cy="23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23" name="Line 41"/>
                <p:cNvSpPr>
                  <a:spLocks noChangeShapeType="1"/>
                </p:cNvSpPr>
                <p:nvPr/>
              </p:nvSpPr>
              <p:spPr bwMode="auto">
                <a:xfrm flipV="1">
                  <a:off x="912" y="288"/>
                  <a:ext cx="576" cy="43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42"/>
                <p:cNvSpPr>
                  <a:spLocks noChangeShapeType="1"/>
                </p:cNvSpPr>
                <p:nvPr/>
              </p:nvSpPr>
              <p:spPr bwMode="auto">
                <a:xfrm flipH="1">
                  <a:off x="960" y="288"/>
                  <a:ext cx="336"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43"/>
                <p:cNvSpPr>
                  <a:spLocks noChangeShapeType="1"/>
                </p:cNvSpPr>
                <p:nvPr/>
              </p:nvSpPr>
              <p:spPr bwMode="auto">
                <a:xfrm flipH="1">
                  <a:off x="912" y="288"/>
                  <a:ext cx="24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44"/>
                <p:cNvSpPr>
                  <a:spLocks noChangeShapeType="1"/>
                </p:cNvSpPr>
                <p:nvPr/>
              </p:nvSpPr>
              <p:spPr bwMode="auto">
                <a:xfrm flipH="1">
                  <a:off x="864" y="240"/>
                  <a:ext cx="144"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45"/>
                <p:cNvSpPr>
                  <a:spLocks noChangeShapeType="1"/>
                </p:cNvSpPr>
                <p:nvPr/>
              </p:nvSpPr>
              <p:spPr bwMode="auto">
                <a:xfrm flipH="1">
                  <a:off x="816" y="28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46"/>
                <p:cNvSpPr>
                  <a:spLocks noChangeShapeType="1"/>
                </p:cNvSpPr>
                <p:nvPr/>
              </p:nvSpPr>
              <p:spPr bwMode="auto">
                <a:xfrm>
                  <a:off x="672" y="288"/>
                  <a:ext cx="48"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47"/>
                <p:cNvSpPr>
                  <a:spLocks noChangeShapeType="1"/>
                </p:cNvSpPr>
                <p:nvPr/>
              </p:nvSpPr>
              <p:spPr bwMode="auto">
                <a:xfrm>
                  <a:off x="480" y="288"/>
                  <a:ext cx="144"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48"/>
                <p:cNvSpPr>
                  <a:spLocks noChangeShapeType="1"/>
                </p:cNvSpPr>
                <p:nvPr/>
              </p:nvSpPr>
              <p:spPr bwMode="auto">
                <a:xfrm>
                  <a:off x="288" y="240"/>
                  <a:ext cx="288"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49"/>
                <p:cNvSpPr>
                  <a:spLocks noChangeShapeType="1"/>
                </p:cNvSpPr>
                <p:nvPr/>
              </p:nvSpPr>
              <p:spPr bwMode="auto">
                <a:xfrm>
                  <a:off x="144" y="288"/>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50"/>
                <p:cNvSpPr>
                  <a:spLocks noChangeShapeType="1"/>
                </p:cNvSpPr>
                <p:nvPr/>
              </p:nvSpPr>
              <p:spPr bwMode="auto">
                <a:xfrm>
                  <a:off x="756" y="82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Text Box 51"/>
                <p:cNvSpPr txBox="1">
                  <a:spLocks noChangeArrowheads="1"/>
                </p:cNvSpPr>
                <p:nvPr/>
              </p:nvSpPr>
              <p:spPr bwMode="auto">
                <a:xfrm>
                  <a:off x="144" y="974"/>
                  <a:ext cx="75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zh-CN" altLang="en-US" sz="1800" b="1" dirty="0">
                      <a:solidFill>
                        <a:srgbClr val="7030A0"/>
                      </a:solidFill>
                      <a:latin typeface="微软雅黑" panose="020B0503020204020204" pitchFamily="34" charset="-122"/>
                      <a:ea typeface="微软雅黑" panose="020B0503020204020204" pitchFamily="34" charset="-122"/>
                    </a:rPr>
                    <a:t>检错位  </a:t>
                  </a:r>
                  <a:r>
                    <a:rPr lang="en-US" altLang="zh-CN" sz="24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G</a:t>
                  </a:r>
                </a:p>
              </p:txBody>
            </p:sp>
          </p:grpSp>
          <p:sp>
            <p:nvSpPr>
              <p:cNvPr id="37" name="矩形 36"/>
              <p:cNvSpPr/>
              <p:nvPr/>
            </p:nvSpPr>
            <p:spPr>
              <a:xfrm>
                <a:off x="7962960" y="3349537"/>
                <a:ext cx="87716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接收方</a:t>
                </a:r>
              </a:p>
            </p:txBody>
          </p:sp>
          <p:cxnSp>
            <p:nvCxnSpPr>
              <p:cNvPr id="41" name="直接箭头连接符 40"/>
              <p:cNvCxnSpPr>
                <a:stCxn id="38" idx="3"/>
                <a:endCxn id="39" idx="1"/>
              </p:cNvCxnSpPr>
              <p:nvPr/>
            </p:nvCxnSpPr>
            <p:spPr>
              <a:xfrm>
                <a:off x="4454909" y="5029200"/>
                <a:ext cx="2176065" cy="0"/>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45" name="Text Box 21"/>
            <p:cNvSpPr txBox="1">
              <a:spLocks noChangeArrowheads="1"/>
            </p:cNvSpPr>
            <p:nvPr/>
          </p:nvSpPr>
          <p:spPr bwMode="auto">
            <a:xfrm>
              <a:off x="4896565" y="4521368"/>
              <a:ext cx="226611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7</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6</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5</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4</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3</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2</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1</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0</a:t>
              </a:r>
              <a:r>
                <a:rPr lang="en-US" altLang="zh-CN" sz="2000" dirty="0">
                  <a:solidFill>
                    <a:srgbClr val="C00000"/>
                  </a:solidFill>
                  <a:latin typeface="Consolas" panose="020B0609020204030204" pitchFamily="49" charset="0"/>
                  <a:ea typeface="宋体" panose="02010600030101010101" pitchFamily="2" charset="-122"/>
                </a:rPr>
                <a:t>P</a:t>
              </a:r>
            </a:p>
            <a:p>
              <a:pPr algn="ctr">
                <a:buFont typeface="Arial" panose="020B0604020202020204" pitchFamily="34" charset="0"/>
                <a:buNone/>
              </a:pPr>
              <a:r>
                <a:rPr lang="en-US" altLang="zh-CN" sz="2000" dirty="0">
                  <a:solidFill>
                    <a:srgbClr val="C00000"/>
                  </a:solidFill>
                  <a:latin typeface="Consolas" panose="020B0609020204030204" pitchFamily="49" charset="0"/>
                  <a:ea typeface="宋体" panose="02010600030101010101" pitchFamily="2" charset="-122"/>
                </a:rPr>
                <a:t> </a:t>
              </a:r>
            </a:p>
            <a:p>
              <a:pPr algn="ctr">
                <a:buFont typeface="Arial" panose="020B0604020202020204" pitchFamily="34" charset="0"/>
                <a:buNone/>
              </a:pPr>
              <a:r>
                <a:rPr lang="zh-CN" altLang="en-US" sz="2000" b="1" dirty="0">
                  <a:solidFill>
                    <a:srgbClr val="0066FF"/>
                  </a:solidFill>
                  <a:latin typeface="微软雅黑" panose="020B0503020204020204" pitchFamily="34" charset="-122"/>
                  <a:ea typeface="微软雅黑" panose="020B0503020204020204" pitchFamily="34" charset="-122"/>
                </a:rPr>
                <a:t>校验码</a:t>
              </a:r>
              <a:endParaRPr lang="en-US" altLang="zh-CN" sz="2000" b="1" dirty="0">
                <a:solidFill>
                  <a:srgbClr val="0066FF"/>
                </a:solidFill>
                <a:latin typeface="微软雅黑" panose="020B0503020204020204" pitchFamily="34" charset="-122"/>
                <a:ea typeface="微软雅黑" panose="020B0503020204020204" pitchFamily="34" charset="-122"/>
              </a:endParaRPr>
            </a:p>
          </p:txBody>
        </p:sp>
      </p:grpSp>
      <p:sp>
        <p:nvSpPr>
          <p:cNvPr id="47" name="闪电形 46"/>
          <p:cNvSpPr/>
          <p:nvPr/>
        </p:nvSpPr>
        <p:spPr>
          <a:xfrm>
            <a:off x="5878894" y="4234535"/>
            <a:ext cx="613038" cy="1322277"/>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985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300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up)">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wipe(left)">
                                      <p:cBhvr>
                                        <p:cTn id="3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奇偶校验性能</a:t>
            </a:r>
            <a:endParaRPr lang="zh-CN" altLang="en-US" dirty="0"/>
          </a:p>
        </p:txBody>
      </p:sp>
      <p:sp>
        <p:nvSpPr>
          <p:cNvPr id="4" name="Text Box 3"/>
          <p:cNvSpPr txBox="1">
            <a:spLocks noChangeArrowheads="1"/>
          </p:cNvSpPr>
          <p:nvPr/>
        </p:nvSpPr>
        <p:spPr bwMode="auto">
          <a:xfrm>
            <a:off x="3481871" y="1331751"/>
            <a:ext cx="1368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5" name="Text Box 4"/>
          <p:cNvSpPr txBox="1">
            <a:spLocks noChangeArrowheads="1"/>
          </p:cNvSpPr>
          <p:nvPr/>
        </p:nvSpPr>
        <p:spPr bwMode="auto">
          <a:xfrm>
            <a:off x="7310185" y="1331751"/>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6" name="Text Box 5"/>
          <p:cNvSpPr txBox="1">
            <a:spLocks noChangeArrowheads="1"/>
          </p:cNvSpPr>
          <p:nvPr/>
        </p:nvSpPr>
        <p:spPr bwMode="auto">
          <a:xfrm>
            <a:off x="9184956" y="1331751"/>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7" name="Text Box 6"/>
          <p:cNvSpPr txBox="1">
            <a:spLocks noChangeArrowheads="1"/>
          </p:cNvSpPr>
          <p:nvPr/>
        </p:nvSpPr>
        <p:spPr bwMode="auto">
          <a:xfrm>
            <a:off x="3470566" y="3789264"/>
            <a:ext cx="1368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a:t>
            </a:r>
            <a:r>
              <a:rPr lang="en-US" altLang="zh-CN" sz="3100" b="1" dirty="0">
                <a:solidFill>
                  <a:srgbClr val="FF0000"/>
                </a:solidFill>
                <a:latin typeface="Consolas" panose="020B0609020204030204" pitchFamily="49" charset="0"/>
                <a:ea typeface="宋体" panose="02010600030101010101" pitchFamily="2" charset="-122"/>
              </a:rPr>
              <a:t>0</a:t>
            </a:r>
          </a:p>
        </p:txBody>
      </p:sp>
      <p:sp>
        <p:nvSpPr>
          <p:cNvPr id="8" name="Text Box 7"/>
          <p:cNvSpPr txBox="1">
            <a:spLocks noChangeArrowheads="1"/>
          </p:cNvSpPr>
          <p:nvPr/>
        </p:nvSpPr>
        <p:spPr bwMode="auto">
          <a:xfrm>
            <a:off x="7334555" y="3789264"/>
            <a:ext cx="15128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a:t>
            </a:r>
            <a:r>
              <a:rPr lang="en-US" altLang="zh-CN" sz="3100" b="1" dirty="0">
                <a:solidFill>
                  <a:srgbClr val="FF0000"/>
                </a:solidFill>
                <a:latin typeface="Consolas" panose="020B0609020204030204" pitchFamily="49" charset="0"/>
                <a:ea typeface="宋体" panose="02010600030101010101" pitchFamily="2" charset="-122"/>
              </a:rPr>
              <a:t>110</a:t>
            </a:r>
            <a:r>
              <a:rPr lang="en-US" altLang="zh-CN" sz="3100" b="1" dirty="0">
                <a:latin typeface="Consolas" panose="020B0609020204030204" pitchFamily="49" charset="0"/>
                <a:ea typeface="宋体" panose="02010600030101010101" pitchFamily="2" charset="-122"/>
              </a:rPr>
              <a:t>1</a:t>
            </a:r>
          </a:p>
        </p:txBody>
      </p:sp>
      <p:sp>
        <p:nvSpPr>
          <p:cNvPr id="9" name="Text Box 8"/>
          <p:cNvSpPr txBox="1">
            <a:spLocks noChangeArrowheads="1"/>
          </p:cNvSpPr>
          <p:nvPr/>
        </p:nvSpPr>
        <p:spPr bwMode="auto">
          <a:xfrm>
            <a:off x="9193963" y="3789264"/>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solidFill>
                  <a:srgbClr val="FF0000"/>
                </a:solidFill>
                <a:latin typeface="Consolas" panose="020B0609020204030204" pitchFamily="49" charset="0"/>
                <a:ea typeface="宋体" panose="02010600030101010101" pitchFamily="2" charset="-122"/>
              </a:rPr>
              <a:t>1110</a:t>
            </a:r>
            <a:r>
              <a:rPr lang="en-US" altLang="zh-CN" sz="3100" b="1" dirty="0">
                <a:latin typeface="Consolas" panose="020B0609020204030204" pitchFamily="49" charset="0"/>
                <a:ea typeface="宋体" panose="02010600030101010101" pitchFamily="2" charset="-122"/>
              </a:rPr>
              <a:t>1</a:t>
            </a:r>
          </a:p>
        </p:txBody>
      </p:sp>
      <p:sp>
        <p:nvSpPr>
          <p:cNvPr id="10" name="Line 9"/>
          <p:cNvSpPr>
            <a:spLocks noChangeShapeType="1"/>
          </p:cNvSpPr>
          <p:nvPr/>
        </p:nvSpPr>
        <p:spPr bwMode="auto">
          <a:xfrm>
            <a:off x="3689448"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1" name="Line 10"/>
          <p:cNvSpPr>
            <a:spLocks noChangeShapeType="1"/>
          </p:cNvSpPr>
          <p:nvPr/>
        </p:nvSpPr>
        <p:spPr bwMode="auto">
          <a:xfrm>
            <a:off x="3906935"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2" name="Line 11"/>
          <p:cNvSpPr>
            <a:spLocks noChangeShapeType="1"/>
          </p:cNvSpPr>
          <p:nvPr/>
        </p:nvSpPr>
        <p:spPr bwMode="auto">
          <a:xfrm>
            <a:off x="4122835"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3" name="Line 12"/>
          <p:cNvSpPr>
            <a:spLocks noChangeShapeType="1"/>
          </p:cNvSpPr>
          <p:nvPr/>
        </p:nvSpPr>
        <p:spPr bwMode="auto">
          <a:xfrm>
            <a:off x="4338735"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4" name="Line 13"/>
          <p:cNvSpPr>
            <a:spLocks noChangeShapeType="1"/>
          </p:cNvSpPr>
          <p:nvPr/>
        </p:nvSpPr>
        <p:spPr bwMode="auto">
          <a:xfrm>
            <a:off x="4542860" y="1862039"/>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5" name="Line 14"/>
          <p:cNvSpPr>
            <a:spLocks noChangeShapeType="1"/>
          </p:cNvSpPr>
          <p:nvPr/>
        </p:nvSpPr>
        <p:spPr bwMode="auto">
          <a:xfrm>
            <a:off x="7511267"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6" name="Line 15"/>
          <p:cNvSpPr>
            <a:spLocks noChangeShapeType="1"/>
          </p:cNvSpPr>
          <p:nvPr/>
        </p:nvSpPr>
        <p:spPr bwMode="auto">
          <a:xfrm>
            <a:off x="7728754"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7" name="Line 16"/>
          <p:cNvSpPr>
            <a:spLocks noChangeShapeType="1"/>
          </p:cNvSpPr>
          <p:nvPr/>
        </p:nvSpPr>
        <p:spPr bwMode="auto">
          <a:xfrm>
            <a:off x="7944654"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8" name="Line 17"/>
          <p:cNvSpPr>
            <a:spLocks noChangeShapeType="1"/>
          </p:cNvSpPr>
          <p:nvPr/>
        </p:nvSpPr>
        <p:spPr bwMode="auto">
          <a:xfrm>
            <a:off x="8160554"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9" name="Line 18"/>
          <p:cNvSpPr>
            <a:spLocks noChangeShapeType="1"/>
          </p:cNvSpPr>
          <p:nvPr/>
        </p:nvSpPr>
        <p:spPr bwMode="auto">
          <a:xfrm>
            <a:off x="8376454"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0" name="Line 19"/>
          <p:cNvSpPr>
            <a:spLocks noChangeShapeType="1"/>
          </p:cNvSpPr>
          <p:nvPr/>
        </p:nvSpPr>
        <p:spPr bwMode="auto">
          <a:xfrm>
            <a:off x="9384517"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1" name="Line 20"/>
          <p:cNvSpPr>
            <a:spLocks noChangeShapeType="1"/>
          </p:cNvSpPr>
          <p:nvPr/>
        </p:nvSpPr>
        <p:spPr bwMode="auto">
          <a:xfrm>
            <a:off x="9602004"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2" name="Line 21"/>
          <p:cNvSpPr>
            <a:spLocks noChangeShapeType="1"/>
          </p:cNvSpPr>
          <p:nvPr/>
        </p:nvSpPr>
        <p:spPr bwMode="auto">
          <a:xfrm>
            <a:off x="9817904"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3" name="Line 22"/>
          <p:cNvSpPr>
            <a:spLocks noChangeShapeType="1"/>
          </p:cNvSpPr>
          <p:nvPr/>
        </p:nvSpPr>
        <p:spPr bwMode="auto">
          <a:xfrm>
            <a:off x="10033804"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4" name="Line 23"/>
          <p:cNvSpPr>
            <a:spLocks noChangeShapeType="1"/>
          </p:cNvSpPr>
          <p:nvPr/>
        </p:nvSpPr>
        <p:spPr bwMode="auto">
          <a:xfrm>
            <a:off x="10249704"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5" name="Text Box 24"/>
          <p:cNvSpPr txBox="1">
            <a:spLocks noChangeArrowheads="1"/>
          </p:cNvSpPr>
          <p:nvPr/>
        </p:nvSpPr>
        <p:spPr bwMode="auto">
          <a:xfrm>
            <a:off x="1629997" y="1343989"/>
            <a:ext cx="1441450" cy="56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grpSp>
        <p:nvGrpSpPr>
          <p:cNvPr id="26" name="Group 25"/>
          <p:cNvGrpSpPr>
            <a:grpSpLocks/>
          </p:cNvGrpSpPr>
          <p:nvPr/>
        </p:nvGrpSpPr>
        <p:grpSpPr bwMode="auto">
          <a:xfrm>
            <a:off x="1639971" y="1844576"/>
            <a:ext cx="1871662" cy="2528888"/>
            <a:chOff x="25" y="0"/>
            <a:chExt cx="1179" cy="1593"/>
          </a:xfrm>
        </p:grpSpPr>
        <p:sp>
          <p:nvSpPr>
            <p:cNvPr id="27" name="Text Box 26"/>
            <p:cNvSpPr txBox="1">
              <a:spLocks noChangeArrowheads="1"/>
            </p:cNvSpPr>
            <p:nvPr/>
          </p:nvSpPr>
          <p:spPr bwMode="auto">
            <a:xfrm>
              <a:off x="25" y="1225"/>
              <a:ext cx="117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28" name="Line 27"/>
            <p:cNvSpPr>
              <a:spLocks noChangeShapeType="1"/>
            </p:cNvSpPr>
            <p:nvPr/>
          </p:nvSpPr>
          <p:spPr bwMode="auto">
            <a:xfrm>
              <a:off x="136"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9" name="Line 28"/>
            <p:cNvSpPr>
              <a:spLocks noChangeShapeType="1"/>
            </p:cNvSpPr>
            <p:nvPr/>
          </p:nvSpPr>
          <p:spPr bwMode="auto">
            <a:xfrm>
              <a:off x="273"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0" name="Line 29"/>
            <p:cNvSpPr>
              <a:spLocks noChangeShapeType="1"/>
            </p:cNvSpPr>
            <p:nvPr/>
          </p:nvSpPr>
          <p:spPr bwMode="auto">
            <a:xfrm>
              <a:off x="409"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1" name="Line 30"/>
            <p:cNvSpPr>
              <a:spLocks noChangeShapeType="1"/>
            </p:cNvSpPr>
            <p:nvPr/>
          </p:nvSpPr>
          <p:spPr bwMode="auto">
            <a:xfrm>
              <a:off x="545"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2" name="Line 31"/>
            <p:cNvSpPr>
              <a:spLocks noChangeShapeType="1"/>
            </p:cNvSpPr>
            <p:nvPr/>
          </p:nvSpPr>
          <p:spPr bwMode="auto">
            <a:xfrm>
              <a:off x="681"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grpSp>
      <p:sp>
        <p:nvSpPr>
          <p:cNvPr id="33" name="AutoShape 37"/>
          <p:cNvSpPr>
            <a:spLocks noChangeAspect="1"/>
          </p:cNvSpPr>
          <p:nvPr/>
        </p:nvSpPr>
        <p:spPr bwMode="auto">
          <a:xfrm>
            <a:off x="4367310" y="2624038"/>
            <a:ext cx="381000" cy="381000"/>
          </a:xfrm>
          <a:custGeom>
            <a:avLst/>
            <a:gdLst>
              <a:gd name="T0" fmla="*/ 0 w 21600"/>
              <a:gd name="T1" fmla="*/ 1045462871 h 21600"/>
              <a:gd name="T2" fmla="*/ 1045462871 w 21600"/>
              <a:gd name="T3" fmla="*/ 0 h 21600"/>
              <a:gd name="T4" fmla="*/ 2090926042 w 21600"/>
              <a:gd name="T5" fmla="*/ 1045462871 h 21600"/>
              <a:gd name="T6" fmla="*/ 1045462871 w 21600"/>
              <a:gd name="T7" fmla="*/ 2090926042 h 21600"/>
              <a:gd name="T8" fmla="*/ 0 w 21600"/>
              <a:gd name="T9" fmla="*/ 1045462871 h 21600"/>
              <a:gd name="T10" fmla="*/ 1684452206 w 21600"/>
              <a:gd name="T11" fmla="*/ 1499753689 h 21600"/>
              <a:gd name="T12" fmla="*/ 1829560324 w 21600"/>
              <a:gd name="T13" fmla="*/ 1045462871 h 21600"/>
              <a:gd name="T14" fmla="*/ 1045462871 w 21600"/>
              <a:gd name="T15" fmla="*/ 261365718 h 21600"/>
              <a:gd name="T16" fmla="*/ 591073399 w 21600"/>
              <a:gd name="T17" fmla="*/ 406374882 h 21600"/>
              <a:gd name="T18" fmla="*/ 1684452206 w 21600"/>
              <a:gd name="T19" fmla="*/ 1499753689 h 21600"/>
              <a:gd name="T20" fmla="*/ 406374882 w 21600"/>
              <a:gd name="T21" fmla="*/ 591073399 h 21600"/>
              <a:gd name="T22" fmla="*/ 261365718 w 21600"/>
              <a:gd name="T23" fmla="*/ 1045364234 h 21600"/>
              <a:gd name="T24" fmla="*/ 1045462871 w 21600"/>
              <a:gd name="T25" fmla="*/ 1829560324 h 21600"/>
              <a:gd name="T26" fmla="*/ 1499753689 w 21600"/>
              <a:gd name="T27" fmla="*/ 1684452206 h 21600"/>
              <a:gd name="T28" fmla="*/ 406374882 w 21600"/>
              <a:gd name="T29" fmla="*/ 591073399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endParaRPr lang="zh-CN" altLang="en-US" sz="2000">
              <a:latin typeface="Consolas" panose="020B0609020204030204" pitchFamily="49" charset="0"/>
            </a:endParaRPr>
          </a:p>
        </p:txBody>
      </p:sp>
      <p:sp>
        <p:nvSpPr>
          <p:cNvPr id="34" name="AutoShape 38"/>
          <p:cNvSpPr>
            <a:spLocks noChangeAspect="1"/>
          </p:cNvSpPr>
          <p:nvPr/>
        </p:nvSpPr>
        <p:spPr bwMode="auto">
          <a:xfrm>
            <a:off x="7604929" y="2395438"/>
            <a:ext cx="685800" cy="685800"/>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endParaRPr lang="zh-CN" altLang="en-US" sz="2000">
              <a:latin typeface="Consolas" panose="020B0609020204030204" pitchFamily="49" charset="0"/>
            </a:endParaRPr>
          </a:p>
        </p:txBody>
      </p:sp>
      <p:sp>
        <p:nvSpPr>
          <p:cNvPr id="35" name="AutoShape 39"/>
          <p:cNvSpPr>
            <a:spLocks noChangeAspect="1"/>
          </p:cNvSpPr>
          <p:nvPr/>
        </p:nvSpPr>
        <p:spPr bwMode="auto">
          <a:xfrm>
            <a:off x="9205129" y="2319238"/>
            <a:ext cx="914400" cy="914400"/>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endParaRPr lang="zh-CN" altLang="en-US" sz="2000">
              <a:latin typeface="Consolas" panose="020B0609020204030204" pitchFamily="49" charset="0"/>
            </a:endParaRPr>
          </a:p>
        </p:txBody>
      </p:sp>
      <p:sp>
        <p:nvSpPr>
          <p:cNvPr id="36" name="Text Box 36"/>
          <p:cNvSpPr txBox="1">
            <a:spLocks noChangeArrowheads="1"/>
          </p:cNvSpPr>
          <p:nvPr/>
        </p:nvSpPr>
        <p:spPr bwMode="auto">
          <a:xfrm>
            <a:off x="1747777" y="5458390"/>
            <a:ext cx="8903852" cy="584200"/>
          </a:xfrm>
          <a:prstGeom prst="rect">
            <a:avLst/>
          </a:prstGeom>
          <a:solidFill>
            <a:schemeClr val="accent6">
              <a:lumMod val="40000"/>
              <a:lumOff val="60000"/>
            </a:schemeClr>
          </a:solidFill>
          <a:ln>
            <a:noFill/>
          </a:ln>
          <a:extLst/>
        </p:spPr>
        <p:txBody>
          <a:bodyPr wrap="square" lIns="90000" tIns="46800" rIns="90000" bIns="46800"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50000"/>
              </a:spcBef>
              <a:buClr>
                <a:schemeClr val="accent2"/>
              </a:buClr>
            </a:pPr>
            <a:r>
              <a:rPr lang="zh-CN" altLang="en-US" sz="2400" b="1" dirty="0">
                <a:latin typeface="微软雅黑" panose="020B0503020204020204" pitchFamily="34" charset="-122"/>
                <a:ea typeface="微软雅黑" panose="020B0503020204020204" pitchFamily="34" charset="-122"/>
              </a:rPr>
              <a:t>识别奇数错，不能纠错，不保证正确，实现简单，编码效率高</a:t>
            </a:r>
          </a:p>
        </p:txBody>
      </p:sp>
      <p:sp>
        <p:nvSpPr>
          <p:cNvPr id="37" name="文本框 36"/>
          <p:cNvSpPr txBox="1"/>
          <p:nvPr/>
        </p:nvSpPr>
        <p:spPr>
          <a:xfrm>
            <a:off x="1635819" y="4444859"/>
            <a:ext cx="1447203" cy="400110"/>
          </a:xfrm>
          <a:prstGeom prst="rect">
            <a:avLst/>
          </a:prstGeom>
          <a:noFill/>
        </p:spPr>
        <p:txBody>
          <a:bodyPr wrap="square" rtlCol="0">
            <a:spAutoFit/>
          </a:bodyPr>
          <a:lstStyle/>
          <a:p>
            <a:pPr algn="l"/>
            <a:r>
              <a:rPr lang="zh-CN" altLang="en-US" sz="2000" b="1" dirty="0">
                <a:solidFill>
                  <a:schemeClr val="accent6">
                    <a:lumMod val="75000"/>
                  </a:schemeClr>
                </a:solidFill>
                <a:latin typeface="微软雅黑" panose="020B0503020204020204" pitchFamily="34" charset="-122"/>
                <a:ea typeface="微软雅黑" panose="020B0503020204020204" pitchFamily="34" charset="-122"/>
              </a:rPr>
              <a:t>正确传输</a:t>
            </a:r>
          </a:p>
        </p:txBody>
      </p:sp>
      <p:sp>
        <p:nvSpPr>
          <p:cNvPr id="38" name="文本框 37"/>
          <p:cNvSpPr txBox="1"/>
          <p:nvPr/>
        </p:nvSpPr>
        <p:spPr>
          <a:xfrm>
            <a:off x="3508027" y="4444859"/>
            <a:ext cx="1447203" cy="400110"/>
          </a:xfrm>
          <a:prstGeom prst="rect">
            <a:avLst/>
          </a:prstGeom>
          <a:noFill/>
        </p:spPr>
        <p:txBody>
          <a:bodyPr wrap="square" rtlCol="0">
            <a:spAutoFit/>
          </a:bodyPr>
          <a:lstStyle/>
          <a:p>
            <a:pPr algn="l"/>
            <a:r>
              <a:rPr lang="zh-CN" altLang="en-US" sz="2000" b="1" dirty="0">
                <a:solidFill>
                  <a:srgbClr val="00B0F0"/>
                </a:solidFill>
                <a:latin typeface="微软雅黑" panose="020B0503020204020204" pitchFamily="34" charset="-122"/>
                <a:ea typeface="微软雅黑" panose="020B0503020204020204" pitchFamily="34" charset="-122"/>
              </a:rPr>
              <a:t>正常检错</a:t>
            </a:r>
          </a:p>
        </p:txBody>
      </p:sp>
      <p:sp>
        <p:nvSpPr>
          <p:cNvPr id="39" name="文本框 38"/>
          <p:cNvSpPr txBox="1"/>
          <p:nvPr/>
        </p:nvSpPr>
        <p:spPr>
          <a:xfrm>
            <a:off x="7331879" y="4422055"/>
            <a:ext cx="1447203" cy="400110"/>
          </a:xfrm>
          <a:prstGeom prst="rect">
            <a:avLst/>
          </a:prstGeom>
          <a:noFill/>
        </p:spPr>
        <p:txBody>
          <a:bodyPr wrap="square" rtlCol="0">
            <a:spAutoFit/>
          </a:bodyPr>
          <a:lstStyle/>
          <a:p>
            <a:pPr algn="l"/>
            <a:r>
              <a:rPr lang="zh-CN" altLang="en-US" sz="2000" b="1" dirty="0">
                <a:solidFill>
                  <a:srgbClr val="00B0F0"/>
                </a:solidFill>
                <a:latin typeface="微软雅黑" panose="020B0503020204020204" pitchFamily="34" charset="-122"/>
                <a:ea typeface="微软雅黑" panose="020B0503020204020204" pitchFamily="34" charset="-122"/>
              </a:rPr>
              <a:t>正确检错</a:t>
            </a:r>
          </a:p>
        </p:txBody>
      </p:sp>
      <p:sp>
        <p:nvSpPr>
          <p:cNvPr id="40" name="文本框 39"/>
          <p:cNvSpPr txBox="1"/>
          <p:nvPr/>
        </p:nvSpPr>
        <p:spPr>
          <a:xfrm>
            <a:off x="9205129" y="4416327"/>
            <a:ext cx="1447203" cy="400110"/>
          </a:xfrm>
          <a:prstGeom prst="rect">
            <a:avLst/>
          </a:prstGeom>
          <a:noFill/>
        </p:spPr>
        <p:txBody>
          <a:bodyPr wrap="square" rtlCol="0">
            <a:spAutoFit/>
          </a:bodyPr>
          <a:lstStyle/>
          <a:p>
            <a:pPr algn="l"/>
            <a:r>
              <a:rPr lang="zh-CN" altLang="en-US" sz="2000" b="1" dirty="0">
                <a:solidFill>
                  <a:srgbClr val="FF0000"/>
                </a:solidFill>
                <a:latin typeface="微软雅黑" panose="020B0503020204020204" pitchFamily="34" charset="-122"/>
                <a:ea typeface="微软雅黑" panose="020B0503020204020204" pitchFamily="34" charset="-122"/>
              </a:rPr>
              <a:t>不能检错</a:t>
            </a:r>
          </a:p>
        </p:txBody>
      </p:sp>
      <p:sp>
        <p:nvSpPr>
          <p:cNvPr id="57" name="Text Box 4">
            <a:extLst>
              <a:ext uri="{FF2B5EF4-FFF2-40B4-BE49-F238E27FC236}">
                <a16:creationId xmlns:a16="http://schemas.microsoft.com/office/drawing/2014/main" id="{4967B86D-161E-4B2C-A476-50E219BDEDCC}"/>
              </a:ext>
            </a:extLst>
          </p:cNvPr>
          <p:cNvSpPr txBox="1">
            <a:spLocks noChangeArrowheads="1"/>
          </p:cNvSpPr>
          <p:nvPr/>
        </p:nvSpPr>
        <p:spPr bwMode="auto">
          <a:xfrm>
            <a:off x="5355261" y="1328601"/>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58" name="Text Box 7">
            <a:extLst>
              <a:ext uri="{FF2B5EF4-FFF2-40B4-BE49-F238E27FC236}">
                <a16:creationId xmlns:a16="http://schemas.microsoft.com/office/drawing/2014/main" id="{54D0B871-58A8-4E17-8B58-DA0F75715F11}"/>
              </a:ext>
            </a:extLst>
          </p:cNvPr>
          <p:cNvSpPr txBox="1">
            <a:spLocks noChangeArrowheads="1"/>
          </p:cNvSpPr>
          <p:nvPr/>
        </p:nvSpPr>
        <p:spPr bwMode="auto">
          <a:xfrm>
            <a:off x="5379631" y="3786114"/>
            <a:ext cx="15128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a:t>
            </a:r>
            <a:r>
              <a:rPr lang="en-US" altLang="zh-CN" sz="3100" b="1" dirty="0">
                <a:solidFill>
                  <a:srgbClr val="FF0000"/>
                </a:solidFill>
                <a:latin typeface="Consolas" panose="020B0609020204030204" pitchFamily="49" charset="0"/>
                <a:ea typeface="宋体" panose="02010600030101010101" pitchFamily="2" charset="-122"/>
              </a:rPr>
              <a:t>10</a:t>
            </a:r>
            <a:r>
              <a:rPr lang="en-US" altLang="zh-CN" sz="3100" b="1" dirty="0">
                <a:latin typeface="Consolas" panose="020B0609020204030204" pitchFamily="49" charset="0"/>
                <a:ea typeface="宋体" panose="02010600030101010101" pitchFamily="2" charset="-122"/>
              </a:rPr>
              <a:t>1</a:t>
            </a:r>
          </a:p>
        </p:txBody>
      </p:sp>
      <p:sp>
        <p:nvSpPr>
          <p:cNvPr id="59" name="Line 14">
            <a:extLst>
              <a:ext uri="{FF2B5EF4-FFF2-40B4-BE49-F238E27FC236}">
                <a16:creationId xmlns:a16="http://schemas.microsoft.com/office/drawing/2014/main" id="{02D22904-3286-4193-8A1A-49686E7FB768}"/>
              </a:ext>
            </a:extLst>
          </p:cNvPr>
          <p:cNvSpPr>
            <a:spLocks noChangeShapeType="1"/>
          </p:cNvSpPr>
          <p:nvPr/>
        </p:nvSpPr>
        <p:spPr bwMode="auto">
          <a:xfrm>
            <a:off x="5556343" y="184142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60" name="Line 15">
            <a:extLst>
              <a:ext uri="{FF2B5EF4-FFF2-40B4-BE49-F238E27FC236}">
                <a16:creationId xmlns:a16="http://schemas.microsoft.com/office/drawing/2014/main" id="{1D7A0186-FBD8-47B1-B628-F415A72BAC33}"/>
              </a:ext>
            </a:extLst>
          </p:cNvPr>
          <p:cNvSpPr>
            <a:spLocks noChangeShapeType="1"/>
          </p:cNvSpPr>
          <p:nvPr/>
        </p:nvSpPr>
        <p:spPr bwMode="auto">
          <a:xfrm>
            <a:off x="5773830" y="184142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61" name="Line 16">
            <a:extLst>
              <a:ext uri="{FF2B5EF4-FFF2-40B4-BE49-F238E27FC236}">
                <a16:creationId xmlns:a16="http://schemas.microsoft.com/office/drawing/2014/main" id="{8AFF294C-D9FE-40D4-9E5D-8A6AACABA30F}"/>
              </a:ext>
            </a:extLst>
          </p:cNvPr>
          <p:cNvSpPr>
            <a:spLocks noChangeShapeType="1"/>
          </p:cNvSpPr>
          <p:nvPr/>
        </p:nvSpPr>
        <p:spPr bwMode="auto">
          <a:xfrm>
            <a:off x="5989730" y="184142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62" name="Line 17">
            <a:extLst>
              <a:ext uri="{FF2B5EF4-FFF2-40B4-BE49-F238E27FC236}">
                <a16:creationId xmlns:a16="http://schemas.microsoft.com/office/drawing/2014/main" id="{A493A49B-CC8B-4DB1-A248-1C60E27FCF47}"/>
              </a:ext>
            </a:extLst>
          </p:cNvPr>
          <p:cNvSpPr>
            <a:spLocks noChangeShapeType="1"/>
          </p:cNvSpPr>
          <p:nvPr/>
        </p:nvSpPr>
        <p:spPr bwMode="auto">
          <a:xfrm>
            <a:off x="6205630" y="184142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63" name="Line 18">
            <a:extLst>
              <a:ext uri="{FF2B5EF4-FFF2-40B4-BE49-F238E27FC236}">
                <a16:creationId xmlns:a16="http://schemas.microsoft.com/office/drawing/2014/main" id="{93BF63DC-8DBB-472B-A71E-364512D72C29}"/>
              </a:ext>
            </a:extLst>
          </p:cNvPr>
          <p:cNvSpPr>
            <a:spLocks noChangeShapeType="1"/>
          </p:cNvSpPr>
          <p:nvPr/>
        </p:nvSpPr>
        <p:spPr bwMode="auto">
          <a:xfrm>
            <a:off x="6421530" y="184142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67" name="AutoShape 38">
            <a:extLst>
              <a:ext uri="{FF2B5EF4-FFF2-40B4-BE49-F238E27FC236}">
                <a16:creationId xmlns:a16="http://schemas.microsoft.com/office/drawing/2014/main" id="{FB904DF5-F26B-4E10-BF21-5DFFC6CA61DC}"/>
              </a:ext>
            </a:extLst>
          </p:cNvPr>
          <p:cNvSpPr>
            <a:spLocks noChangeAspect="1"/>
          </p:cNvSpPr>
          <p:nvPr/>
        </p:nvSpPr>
        <p:spPr bwMode="auto">
          <a:xfrm>
            <a:off x="5881756" y="2570049"/>
            <a:ext cx="454050" cy="454050"/>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endParaRPr lang="zh-CN" altLang="en-US" sz="2000">
              <a:latin typeface="Consolas" panose="020B0609020204030204" pitchFamily="49" charset="0"/>
            </a:endParaRPr>
          </a:p>
        </p:txBody>
      </p:sp>
      <p:sp>
        <p:nvSpPr>
          <p:cNvPr id="68" name="文本框 67">
            <a:extLst>
              <a:ext uri="{FF2B5EF4-FFF2-40B4-BE49-F238E27FC236}">
                <a16:creationId xmlns:a16="http://schemas.microsoft.com/office/drawing/2014/main" id="{41A743D4-A191-4918-8E4E-EC53C4F43BFB}"/>
              </a:ext>
            </a:extLst>
          </p:cNvPr>
          <p:cNvSpPr txBox="1"/>
          <p:nvPr/>
        </p:nvSpPr>
        <p:spPr>
          <a:xfrm>
            <a:off x="5376955" y="4418905"/>
            <a:ext cx="1447203"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不能检错</a:t>
            </a:r>
          </a:p>
        </p:txBody>
      </p:sp>
    </p:spTree>
    <p:extLst>
      <p:ext uri="{BB962C8B-B14F-4D97-AF65-F5344CB8AC3E}">
        <p14:creationId xmlns:p14="http://schemas.microsoft.com/office/powerpoint/2010/main" val="281405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1" nodeType="clickEffect">
                                  <p:stCondLst>
                                    <p:cond delay="0"/>
                                  </p:stCondLst>
                                  <p:childTnLst>
                                    <p:anim calcmode="discrete" valueType="str">
                                      <p:cBhvr>
                                        <p:cTn id="41" dur="1000" fill="hold"/>
                                        <p:tgtEl>
                                          <p:spTgt spid="14"/>
                                        </p:tgtEl>
                                        <p:attrNameLst>
                                          <p:attrName>style.visibility</p:attrName>
                                        </p:attrNameLst>
                                      </p:cBhvr>
                                      <p:tavLst>
                                        <p:tav tm="0">
                                          <p:val>
                                            <p:strVal val="hidden"/>
                                          </p:val>
                                        </p:tav>
                                        <p:tav tm="50000">
                                          <p:val>
                                            <p:strVal val="visible"/>
                                          </p:val>
                                        </p:tav>
                                      </p:tavLst>
                                    </p:anim>
                                  </p:childTnLst>
                                </p:cTn>
                              </p:par>
                            </p:childTnLst>
                          </p:cTn>
                        </p:par>
                        <p:par>
                          <p:cTn id="42" fill="hold">
                            <p:stCondLst>
                              <p:cond delay="1000"/>
                            </p:stCondLst>
                            <p:childTnLst>
                              <p:par>
                                <p:cTn id="43" presetID="22" presetClass="entr" presetSubtype="4"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down)">
                                      <p:cBhvr>
                                        <p:cTn id="45" dur="500"/>
                                        <p:tgtEl>
                                          <p:spTgt spid="33"/>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left)">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wipe(up)">
                                      <p:cBhvr>
                                        <p:cTn id="54" dur="500"/>
                                        <p:tgtEl>
                                          <p:spTgt spid="57"/>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wipe(up)">
                                      <p:cBhvr>
                                        <p:cTn id="57" dur="500"/>
                                        <p:tgtEl>
                                          <p:spTgt spid="59"/>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up)">
                                      <p:cBhvr>
                                        <p:cTn id="60" dur="500"/>
                                        <p:tgtEl>
                                          <p:spTgt spid="60"/>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up)">
                                      <p:cBhvr>
                                        <p:cTn id="63" dur="500"/>
                                        <p:tgtEl>
                                          <p:spTgt spid="61"/>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wipe(up)">
                                      <p:cBhvr>
                                        <p:cTn id="66" dur="500"/>
                                        <p:tgtEl>
                                          <p:spTgt spid="62"/>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wipe(up)">
                                      <p:cBhvr>
                                        <p:cTn id="69" dur="500"/>
                                        <p:tgtEl>
                                          <p:spTgt spid="63"/>
                                        </p:tgtEl>
                                      </p:cBhvr>
                                    </p:animEffect>
                                  </p:childTnLst>
                                </p:cTn>
                              </p:par>
                            </p:childTnLst>
                          </p:cTn>
                        </p:par>
                        <p:par>
                          <p:cTn id="70" fill="hold">
                            <p:stCondLst>
                              <p:cond delay="500"/>
                            </p:stCondLst>
                            <p:childTnLst>
                              <p:par>
                                <p:cTn id="71" presetID="22" presetClass="entr" presetSubtype="1" fill="hold" grpId="0" nodeType="after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wipe(up)">
                                      <p:cBhvr>
                                        <p:cTn id="73" dur="500"/>
                                        <p:tgtEl>
                                          <p:spTgt spid="58"/>
                                        </p:tgtEl>
                                      </p:cBhvr>
                                    </p:animEffect>
                                  </p:childTnLst>
                                </p:cTn>
                              </p:par>
                            </p:childTnLst>
                          </p:cTn>
                        </p:par>
                      </p:childTnLst>
                    </p:cTn>
                  </p:par>
                  <p:par>
                    <p:cTn id="74" fill="hold">
                      <p:stCondLst>
                        <p:cond delay="indefinite"/>
                      </p:stCondLst>
                      <p:childTnLst>
                        <p:par>
                          <p:cTn id="75" fill="hold">
                            <p:stCondLst>
                              <p:cond delay="0"/>
                            </p:stCondLst>
                            <p:childTnLst>
                              <p:par>
                                <p:cTn id="76" presetID="35" presetClass="emph" presetSubtype="0" fill="hold" grpId="1" nodeType="clickEffect">
                                  <p:stCondLst>
                                    <p:cond delay="0"/>
                                  </p:stCondLst>
                                  <p:childTnLst>
                                    <p:anim calcmode="discrete" valueType="str">
                                      <p:cBhvr>
                                        <p:cTn id="77" dur="1000" fill="hold"/>
                                        <p:tgtEl>
                                          <p:spTgt spid="62"/>
                                        </p:tgtEl>
                                        <p:attrNameLst>
                                          <p:attrName>style.visibility</p:attrName>
                                        </p:attrNameLst>
                                      </p:cBhvr>
                                      <p:tavLst>
                                        <p:tav tm="0">
                                          <p:val>
                                            <p:strVal val="hidden"/>
                                          </p:val>
                                        </p:tav>
                                        <p:tav tm="50000">
                                          <p:val>
                                            <p:strVal val="visible"/>
                                          </p:val>
                                        </p:tav>
                                      </p:tavLst>
                                    </p:anim>
                                  </p:childTnLst>
                                </p:cTn>
                              </p:par>
                              <p:par>
                                <p:cTn id="78" presetID="35" presetClass="emph" presetSubtype="0" fill="hold" grpId="1" nodeType="withEffect">
                                  <p:stCondLst>
                                    <p:cond delay="0"/>
                                  </p:stCondLst>
                                  <p:childTnLst>
                                    <p:anim calcmode="discrete" valueType="str">
                                      <p:cBhvr>
                                        <p:cTn id="79" dur="1000" fill="hold"/>
                                        <p:tgtEl>
                                          <p:spTgt spid="61"/>
                                        </p:tgtEl>
                                        <p:attrNameLst>
                                          <p:attrName>style.visibility</p:attrName>
                                        </p:attrNameLst>
                                      </p:cBhvr>
                                      <p:tavLst>
                                        <p:tav tm="0">
                                          <p:val>
                                            <p:strVal val="hidden"/>
                                          </p:val>
                                        </p:tav>
                                        <p:tav tm="50000">
                                          <p:val>
                                            <p:strVal val="visible"/>
                                          </p:val>
                                        </p:tav>
                                      </p:tavLst>
                                    </p:anim>
                                  </p:childTnLst>
                                </p:cTn>
                              </p:par>
                            </p:childTnLst>
                          </p:cTn>
                        </p:par>
                        <p:par>
                          <p:cTn id="80" fill="hold">
                            <p:stCondLst>
                              <p:cond delay="1000"/>
                            </p:stCondLst>
                            <p:childTnLst>
                              <p:par>
                                <p:cTn id="81" presetID="22" presetClass="entr" presetSubtype="4" fill="hold" grpId="0"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down)">
                                      <p:cBhvr>
                                        <p:cTn id="83" dur="500"/>
                                        <p:tgtEl>
                                          <p:spTgt spid="67"/>
                                        </p:tgtEl>
                                      </p:cBhvr>
                                    </p:animEffect>
                                  </p:childTnLst>
                                </p:cTn>
                              </p:par>
                            </p:childTnLst>
                          </p:cTn>
                        </p:par>
                        <p:par>
                          <p:cTn id="84" fill="hold">
                            <p:stCondLst>
                              <p:cond delay="1500"/>
                            </p:stCondLst>
                            <p:childTnLst>
                              <p:par>
                                <p:cTn id="85" presetID="22" presetClass="entr" presetSubtype="8" fill="hold" grpId="0" nodeType="afterEffect">
                                  <p:stCondLst>
                                    <p:cond delay="0"/>
                                  </p:stCondLst>
                                  <p:childTnLst>
                                    <p:set>
                                      <p:cBhvr>
                                        <p:cTn id="86" dur="1" fill="hold">
                                          <p:stCondLst>
                                            <p:cond delay="0"/>
                                          </p:stCondLst>
                                        </p:cTn>
                                        <p:tgtEl>
                                          <p:spTgt spid="68"/>
                                        </p:tgtEl>
                                        <p:attrNameLst>
                                          <p:attrName>style.visibility</p:attrName>
                                        </p:attrNameLst>
                                      </p:cBhvr>
                                      <p:to>
                                        <p:strVal val="visible"/>
                                      </p:to>
                                    </p:set>
                                    <p:animEffect transition="in" filter="wipe(left)">
                                      <p:cBhvr>
                                        <p:cTn id="87" dur="500"/>
                                        <p:tgtEl>
                                          <p:spTgt spid="6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5"/>
                                        </p:tgtEl>
                                        <p:attrNameLst>
                                          <p:attrName>style.visibility</p:attrName>
                                        </p:attrNameLst>
                                      </p:cBhvr>
                                      <p:to>
                                        <p:strVal val="visible"/>
                                      </p:to>
                                    </p:set>
                                    <p:animEffect transition="in" filter="wipe(up)">
                                      <p:cBhvr>
                                        <p:cTn id="92" dur="500"/>
                                        <p:tgtEl>
                                          <p:spTgt spid="5"/>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wipe(up)">
                                      <p:cBhvr>
                                        <p:cTn id="95" dur="500"/>
                                        <p:tgtEl>
                                          <p:spTgt spid="15"/>
                                        </p:tgtEl>
                                      </p:cBhvr>
                                    </p:animEffect>
                                  </p:childTnLst>
                                </p:cTn>
                              </p:par>
                              <p:par>
                                <p:cTn id="96" presetID="22" presetClass="entr" presetSubtype="1" fill="hold" grpId="0" nodeType="with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wipe(up)">
                                      <p:cBhvr>
                                        <p:cTn id="98" dur="500"/>
                                        <p:tgtEl>
                                          <p:spTgt spid="16"/>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wipe(up)">
                                      <p:cBhvr>
                                        <p:cTn id="101" dur="500"/>
                                        <p:tgtEl>
                                          <p:spTgt spid="17"/>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wipe(up)">
                                      <p:cBhvr>
                                        <p:cTn id="104" dur="500"/>
                                        <p:tgtEl>
                                          <p:spTgt spid="18"/>
                                        </p:tgtEl>
                                      </p:cBhvr>
                                    </p:animEffect>
                                  </p:childTnLst>
                                </p:cTn>
                              </p:par>
                              <p:par>
                                <p:cTn id="105" presetID="22" presetClass="entr" presetSubtype="1" fill="hold" grpId="0"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up)">
                                      <p:cBhvr>
                                        <p:cTn id="107" dur="500"/>
                                        <p:tgtEl>
                                          <p:spTgt spid="19"/>
                                        </p:tgtEl>
                                      </p:cBhvr>
                                    </p:animEffect>
                                  </p:childTnLst>
                                </p:cTn>
                              </p:par>
                            </p:childTnLst>
                          </p:cTn>
                        </p:par>
                        <p:par>
                          <p:cTn id="108" fill="hold">
                            <p:stCondLst>
                              <p:cond delay="500"/>
                            </p:stCondLst>
                            <p:childTnLst>
                              <p:par>
                                <p:cTn id="109" presetID="22" presetClass="entr" presetSubtype="1" fill="hold" grpId="0" nodeType="afterEffect">
                                  <p:stCondLst>
                                    <p:cond delay="0"/>
                                  </p:stCondLst>
                                  <p:childTnLst>
                                    <p:set>
                                      <p:cBhvr>
                                        <p:cTn id="110" dur="1" fill="hold">
                                          <p:stCondLst>
                                            <p:cond delay="0"/>
                                          </p:stCondLst>
                                        </p:cTn>
                                        <p:tgtEl>
                                          <p:spTgt spid="8"/>
                                        </p:tgtEl>
                                        <p:attrNameLst>
                                          <p:attrName>style.visibility</p:attrName>
                                        </p:attrNameLst>
                                      </p:cBhvr>
                                      <p:to>
                                        <p:strVal val="visible"/>
                                      </p:to>
                                    </p:set>
                                    <p:animEffect transition="in" filter="wipe(up)">
                                      <p:cBhvr>
                                        <p:cTn id="111" dur="500"/>
                                        <p:tgtEl>
                                          <p:spTgt spid="8"/>
                                        </p:tgtEl>
                                      </p:cBhvr>
                                    </p:animEffect>
                                  </p:childTnLst>
                                </p:cTn>
                              </p:par>
                            </p:childTnLst>
                          </p:cTn>
                        </p:par>
                      </p:childTnLst>
                    </p:cTn>
                  </p:par>
                  <p:par>
                    <p:cTn id="112" fill="hold">
                      <p:stCondLst>
                        <p:cond delay="indefinite"/>
                      </p:stCondLst>
                      <p:childTnLst>
                        <p:par>
                          <p:cTn id="113" fill="hold">
                            <p:stCondLst>
                              <p:cond delay="0"/>
                            </p:stCondLst>
                            <p:childTnLst>
                              <p:par>
                                <p:cTn id="114" presetID="35" presetClass="emph" presetSubtype="0" fill="hold" grpId="1" nodeType="clickEffect">
                                  <p:stCondLst>
                                    <p:cond delay="0"/>
                                  </p:stCondLst>
                                  <p:childTnLst>
                                    <p:anim calcmode="discrete" valueType="str">
                                      <p:cBhvr>
                                        <p:cTn id="115" dur="1000" fill="hold"/>
                                        <p:tgtEl>
                                          <p:spTgt spid="18"/>
                                        </p:tgtEl>
                                        <p:attrNameLst>
                                          <p:attrName>style.visibility</p:attrName>
                                        </p:attrNameLst>
                                      </p:cBhvr>
                                      <p:tavLst>
                                        <p:tav tm="0">
                                          <p:val>
                                            <p:strVal val="hidden"/>
                                          </p:val>
                                        </p:tav>
                                        <p:tav tm="50000">
                                          <p:val>
                                            <p:strVal val="visible"/>
                                          </p:val>
                                        </p:tav>
                                      </p:tavLst>
                                    </p:anim>
                                  </p:childTnLst>
                                </p:cTn>
                              </p:par>
                              <p:par>
                                <p:cTn id="116" presetID="35" presetClass="emph" presetSubtype="0" fill="hold" grpId="1" nodeType="withEffect">
                                  <p:stCondLst>
                                    <p:cond delay="0"/>
                                  </p:stCondLst>
                                  <p:childTnLst>
                                    <p:anim calcmode="discrete" valueType="str">
                                      <p:cBhvr>
                                        <p:cTn id="117" dur="1000" fill="hold"/>
                                        <p:tgtEl>
                                          <p:spTgt spid="17"/>
                                        </p:tgtEl>
                                        <p:attrNameLst>
                                          <p:attrName>style.visibility</p:attrName>
                                        </p:attrNameLst>
                                      </p:cBhvr>
                                      <p:tavLst>
                                        <p:tav tm="0">
                                          <p:val>
                                            <p:strVal val="hidden"/>
                                          </p:val>
                                        </p:tav>
                                        <p:tav tm="50000">
                                          <p:val>
                                            <p:strVal val="visible"/>
                                          </p:val>
                                        </p:tav>
                                      </p:tavLst>
                                    </p:anim>
                                  </p:childTnLst>
                                </p:cTn>
                              </p:par>
                              <p:par>
                                <p:cTn id="118" presetID="35" presetClass="emph" presetSubtype="0" fill="hold" grpId="1" nodeType="withEffect">
                                  <p:stCondLst>
                                    <p:cond delay="0"/>
                                  </p:stCondLst>
                                  <p:childTnLst>
                                    <p:anim calcmode="discrete" valueType="str">
                                      <p:cBhvr>
                                        <p:cTn id="119" dur="1000" fill="hold"/>
                                        <p:tgtEl>
                                          <p:spTgt spid="16"/>
                                        </p:tgtEl>
                                        <p:attrNameLst>
                                          <p:attrName>style.visibility</p:attrName>
                                        </p:attrNameLst>
                                      </p:cBhvr>
                                      <p:tavLst>
                                        <p:tav tm="0">
                                          <p:val>
                                            <p:strVal val="hidden"/>
                                          </p:val>
                                        </p:tav>
                                        <p:tav tm="50000">
                                          <p:val>
                                            <p:strVal val="visible"/>
                                          </p:val>
                                        </p:tav>
                                      </p:tavLst>
                                    </p:anim>
                                  </p:childTnLst>
                                </p:cTn>
                              </p:par>
                            </p:childTnLst>
                          </p:cTn>
                        </p:par>
                        <p:par>
                          <p:cTn id="120" fill="hold">
                            <p:stCondLst>
                              <p:cond delay="1000"/>
                            </p:stCondLst>
                            <p:childTnLst>
                              <p:par>
                                <p:cTn id="121" presetID="22" presetClass="entr" presetSubtype="4" fill="hold" grpId="0" nodeType="afterEffect">
                                  <p:stCondLst>
                                    <p:cond delay="0"/>
                                  </p:stCondLst>
                                  <p:childTnLst>
                                    <p:set>
                                      <p:cBhvr>
                                        <p:cTn id="122" dur="1" fill="hold">
                                          <p:stCondLst>
                                            <p:cond delay="0"/>
                                          </p:stCondLst>
                                        </p:cTn>
                                        <p:tgtEl>
                                          <p:spTgt spid="34"/>
                                        </p:tgtEl>
                                        <p:attrNameLst>
                                          <p:attrName>style.visibility</p:attrName>
                                        </p:attrNameLst>
                                      </p:cBhvr>
                                      <p:to>
                                        <p:strVal val="visible"/>
                                      </p:to>
                                    </p:set>
                                    <p:animEffect transition="in" filter="wipe(down)">
                                      <p:cBhvr>
                                        <p:cTn id="123" dur="500"/>
                                        <p:tgtEl>
                                          <p:spTgt spid="34"/>
                                        </p:tgtEl>
                                      </p:cBhvr>
                                    </p:animEffect>
                                  </p:childTnLst>
                                </p:cTn>
                              </p:par>
                            </p:childTnLst>
                          </p:cTn>
                        </p:par>
                        <p:par>
                          <p:cTn id="124" fill="hold">
                            <p:stCondLst>
                              <p:cond delay="1500"/>
                            </p:stCondLst>
                            <p:childTnLst>
                              <p:par>
                                <p:cTn id="125" presetID="22" presetClass="entr" presetSubtype="8" fill="hold" grpId="0" nodeType="afterEffect">
                                  <p:stCondLst>
                                    <p:cond delay="0"/>
                                  </p:stCondLst>
                                  <p:childTnLst>
                                    <p:set>
                                      <p:cBhvr>
                                        <p:cTn id="126" dur="1" fill="hold">
                                          <p:stCondLst>
                                            <p:cond delay="0"/>
                                          </p:stCondLst>
                                        </p:cTn>
                                        <p:tgtEl>
                                          <p:spTgt spid="39"/>
                                        </p:tgtEl>
                                        <p:attrNameLst>
                                          <p:attrName>style.visibility</p:attrName>
                                        </p:attrNameLst>
                                      </p:cBhvr>
                                      <p:to>
                                        <p:strVal val="visible"/>
                                      </p:to>
                                    </p:set>
                                    <p:animEffect transition="in" filter="wipe(left)">
                                      <p:cBhvr>
                                        <p:cTn id="127" dur="500"/>
                                        <p:tgtEl>
                                          <p:spTgt spid="39"/>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grpId="0" nodeType="clickEffect">
                                  <p:stCondLst>
                                    <p:cond delay="0"/>
                                  </p:stCondLst>
                                  <p:childTnLst>
                                    <p:set>
                                      <p:cBhvr>
                                        <p:cTn id="131" dur="1" fill="hold">
                                          <p:stCondLst>
                                            <p:cond delay="0"/>
                                          </p:stCondLst>
                                        </p:cTn>
                                        <p:tgtEl>
                                          <p:spTgt spid="6"/>
                                        </p:tgtEl>
                                        <p:attrNameLst>
                                          <p:attrName>style.visibility</p:attrName>
                                        </p:attrNameLst>
                                      </p:cBhvr>
                                      <p:to>
                                        <p:strVal val="visible"/>
                                      </p:to>
                                    </p:set>
                                    <p:animEffect transition="in" filter="wipe(up)">
                                      <p:cBhvr>
                                        <p:cTn id="132" dur="500"/>
                                        <p:tgtEl>
                                          <p:spTgt spid="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9"/>
                                        </p:tgtEl>
                                        <p:attrNameLst>
                                          <p:attrName>style.visibility</p:attrName>
                                        </p:attrNameLst>
                                      </p:cBhvr>
                                      <p:to>
                                        <p:strVal val="visible"/>
                                      </p:to>
                                    </p:set>
                                    <p:animEffect transition="in" filter="wipe(up)">
                                      <p:cBhvr>
                                        <p:cTn id="137" dur="500"/>
                                        <p:tgtEl>
                                          <p:spTgt spid="9"/>
                                        </p:tgtEl>
                                      </p:cBhvr>
                                    </p:animEffect>
                                  </p:childTnLst>
                                </p:cTn>
                              </p:par>
                              <p:par>
                                <p:cTn id="138" presetID="22" presetClass="entr" presetSubtype="1" fill="hold" grpId="0" nodeType="withEffect">
                                  <p:stCondLst>
                                    <p:cond delay="0"/>
                                  </p:stCondLst>
                                  <p:childTnLst>
                                    <p:set>
                                      <p:cBhvr>
                                        <p:cTn id="139" dur="1" fill="hold">
                                          <p:stCondLst>
                                            <p:cond delay="0"/>
                                          </p:stCondLst>
                                        </p:cTn>
                                        <p:tgtEl>
                                          <p:spTgt spid="20"/>
                                        </p:tgtEl>
                                        <p:attrNameLst>
                                          <p:attrName>style.visibility</p:attrName>
                                        </p:attrNameLst>
                                      </p:cBhvr>
                                      <p:to>
                                        <p:strVal val="visible"/>
                                      </p:to>
                                    </p:set>
                                    <p:animEffect transition="in" filter="wipe(up)">
                                      <p:cBhvr>
                                        <p:cTn id="140" dur="500"/>
                                        <p:tgtEl>
                                          <p:spTgt spid="20"/>
                                        </p:tgtEl>
                                      </p:cBhvr>
                                    </p:animEffect>
                                  </p:childTnLst>
                                </p:cTn>
                              </p:par>
                              <p:par>
                                <p:cTn id="141" presetID="22" presetClass="entr" presetSubtype="1" fill="hold" grpId="0" nodeType="with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in" filter="wipe(up)">
                                      <p:cBhvr>
                                        <p:cTn id="143" dur="500"/>
                                        <p:tgtEl>
                                          <p:spTgt spid="21"/>
                                        </p:tgtEl>
                                      </p:cBhvr>
                                    </p:animEffect>
                                  </p:childTnLst>
                                </p:cTn>
                              </p:par>
                              <p:par>
                                <p:cTn id="144" presetID="22" presetClass="entr" presetSubtype="1" fill="hold" grpId="0" nodeType="with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wipe(up)">
                                      <p:cBhvr>
                                        <p:cTn id="146" dur="500"/>
                                        <p:tgtEl>
                                          <p:spTgt spid="22"/>
                                        </p:tgtEl>
                                      </p:cBhvr>
                                    </p:animEffect>
                                  </p:childTnLst>
                                </p:cTn>
                              </p:par>
                              <p:par>
                                <p:cTn id="147" presetID="22" presetClass="entr" presetSubtype="1" fill="hold" grpId="0" nodeType="withEffect">
                                  <p:stCondLst>
                                    <p:cond delay="0"/>
                                  </p:stCondLst>
                                  <p:childTnLst>
                                    <p:set>
                                      <p:cBhvr>
                                        <p:cTn id="148" dur="1" fill="hold">
                                          <p:stCondLst>
                                            <p:cond delay="0"/>
                                          </p:stCondLst>
                                        </p:cTn>
                                        <p:tgtEl>
                                          <p:spTgt spid="23"/>
                                        </p:tgtEl>
                                        <p:attrNameLst>
                                          <p:attrName>style.visibility</p:attrName>
                                        </p:attrNameLst>
                                      </p:cBhvr>
                                      <p:to>
                                        <p:strVal val="visible"/>
                                      </p:to>
                                    </p:set>
                                    <p:animEffect transition="in" filter="wipe(up)">
                                      <p:cBhvr>
                                        <p:cTn id="149" dur="500"/>
                                        <p:tgtEl>
                                          <p:spTgt spid="23"/>
                                        </p:tgtEl>
                                      </p:cBhvr>
                                    </p:animEffect>
                                  </p:childTnLst>
                                </p:cTn>
                              </p:par>
                              <p:par>
                                <p:cTn id="150" presetID="22" presetClass="entr" presetSubtype="1" fill="hold" grpId="0" nodeType="withEffect">
                                  <p:stCondLst>
                                    <p:cond delay="0"/>
                                  </p:stCondLst>
                                  <p:childTnLst>
                                    <p:set>
                                      <p:cBhvr>
                                        <p:cTn id="151" dur="1" fill="hold">
                                          <p:stCondLst>
                                            <p:cond delay="0"/>
                                          </p:stCondLst>
                                        </p:cTn>
                                        <p:tgtEl>
                                          <p:spTgt spid="24"/>
                                        </p:tgtEl>
                                        <p:attrNameLst>
                                          <p:attrName>style.visibility</p:attrName>
                                        </p:attrNameLst>
                                      </p:cBhvr>
                                      <p:to>
                                        <p:strVal val="visible"/>
                                      </p:to>
                                    </p:set>
                                    <p:animEffect transition="in" filter="wipe(up)">
                                      <p:cBhvr>
                                        <p:cTn id="152" dur="500"/>
                                        <p:tgtEl>
                                          <p:spTgt spid="24"/>
                                        </p:tgtEl>
                                      </p:cBhvr>
                                    </p:animEffect>
                                  </p:childTnLst>
                                </p:cTn>
                              </p:par>
                            </p:childTnLst>
                          </p:cTn>
                        </p:par>
                        <p:par>
                          <p:cTn id="153" fill="hold">
                            <p:stCondLst>
                              <p:cond delay="500"/>
                            </p:stCondLst>
                            <p:childTnLst>
                              <p:par>
                                <p:cTn id="154" presetID="22" presetClass="entr" presetSubtype="4" fill="hold" grpId="0" nodeType="afterEffect">
                                  <p:stCondLst>
                                    <p:cond delay="0"/>
                                  </p:stCondLst>
                                  <p:childTnLst>
                                    <p:set>
                                      <p:cBhvr>
                                        <p:cTn id="155" dur="1" fill="hold">
                                          <p:stCondLst>
                                            <p:cond delay="0"/>
                                          </p:stCondLst>
                                        </p:cTn>
                                        <p:tgtEl>
                                          <p:spTgt spid="35"/>
                                        </p:tgtEl>
                                        <p:attrNameLst>
                                          <p:attrName>style.visibility</p:attrName>
                                        </p:attrNameLst>
                                      </p:cBhvr>
                                      <p:to>
                                        <p:strVal val="visible"/>
                                      </p:to>
                                    </p:set>
                                    <p:animEffect transition="in" filter="wipe(down)">
                                      <p:cBhvr>
                                        <p:cTn id="156" dur="500"/>
                                        <p:tgtEl>
                                          <p:spTgt spid="35"/>
                                        </p:tgtEl>
                                      </p:cBhvr>
                                    </p:animEffect>
                                  </p:childTnLst>
                                </p:cTn>
                              </p:par>
                              <p:par>
                                <p:cTn id="157" presetID="35" presetClass="emph" presetSubtype="0" fill="hold" grpId="1" nodeType="withEffect">
                                  <p:stCondLst>
                                    <p:cond delay="0"/>
                                  </p:stCondLst>
                                  <p:childTnLst>
                                    <p:anim calcmode="discrete" valueType="str">
                                      <p:cBhvr>
                                        <p:cTn id="158" dur="1000" fill="hold"/>
                                        <p:tgtEl>
                                          <p:spTgt spid="23"/>
                                        </p:tgtEl>
                                        <p:attrNameLst>
                                          <p:attrName>style.visibility</p:attrName>
                                        </p:attrNameLst>
                                      </p:cBhvr>
                                      <p:tavLst>
                                        <p:tav tm="0">
                                          <p:val>
                                            <p:strVal val="hidden"/>
                                          </p:val>
                                        </p:tav>
                                        <p:tav tm="50000">
                                          <p:val>
                                            <p:strVal val="visible"/>
                                          </p:val>
                                        </p:tav>
                                      </p:tavLst>
                                    </p:anim>
                                  </p:childTnLst>
                                </p:cTn>
                              </p:par>
                              <p:par>
                                <p:cTn id="159" presetID="35" presetClass="emph" presetSubtype="0" fill="hold" grpId="1" nodeType="withEffect">
                                  <p:stCondLst>
                                    <p:cond delay="0"/>
                                  </p:stCondLst>
                                  <p:childTnLst>
                                    <p:anim calcmode="discrete" valueType="str">
                                      <p:cBhvr>
                                        <p:cTn id="160" dur="1000" fill="hold"/>
                                        <p:tgtEl>
                                          <p:spTgt spid="22"/>
                                        </p:tgtEl>
                                        <p:attrNameLst>
                                          <p:attrName>style.visibility</p:attrName>
                                        </p:attrNameLst>
                                      </p:cBhvr>
                                      <p:tavLst>
                                        <p:tav tm="0">
                                          <p:val>
                                            <p:strVal val="hidden"/>
                                          </p:val>
                                        </p:tav>
                                        <p:tav tm="50000">
                                          <p:val>
                                            <p:strVal val="visible"/>
                                          </p:val>
                                        </p:tav>
                                      </p:tavLst>
                                    </p:anim>
                                  </p:childTnLst>
                                </p:cTn>
                              </p:par>
                              <p:par>
                                <p:cTn id="161" presetID="35" presetClass="emph" presetSubtype="0" fill="hold" grpId="1" nodeType="withEffect">
                                  <p:stCondLst>
                                    <p:cond delay="0"/>
                                  </p:stCondLst>
                                  <p:childTnLst>
                                    <p:anim calcmode="discrete" valueType="str">
                                      <p:cBhvr>
                                        <p:cTn id="162" dur="1000" fill="hold"/>
                                        <p:tgtEl>
                                          <p:spTgt spid="21"/>
                                        </p:tgtEl>
                                        <p:attrNameLst>
                                          <p:attrName>style.visibility</p:attrName>
                                        </p:attrNameLst>
                                      </p:cBhvr>
                                      <p:tavLst>
                                        <p:tav tm="0">
                                          <p:val>
                                            <p:strVal val="hidden"/>
                                          </p:val>
                                        </p:tav>
                                        <p:tav tm="50000">
                                          <p:val>
                                            <p:strVal val="visible"/>
                                          </p:val>
                                        </p:tav>
                                      </p:tavLst>
                                    </p:anim>
                                  </p:childTnLst>
                                </p:cTn>
                              </p:par>
                              <p:par>
                                <p:cTn id="163" presetID="35" presetClass="emph" presetSubtype="0" fill="hold" grpId="1" nodeType="withEffect">
                                  <p:stCondLst>
                                    <p:cond delay="0"/>
                                  </p:stCondLst>
                                  <p:childTnLst>
                                    <p:anim calcmode="discrete" valueType="str">
                                      <p:cBhvr>
                                        <p:cTn id="164"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165" fill="hold">
                            <p:stCondLst>
                              <p:cond delay="1500"/>
                            </p:stCondLst>
                            <p:childTnLst>
                              <p:par>
                                <p:cTn id="166" presetID="22" presetClass="entr" presetSubtype="8" fill="hold" grpId="0" nodeType="afterEffect">
                                  <p:stCondLst>
                                    <p:cond delay="0"/>
                                  </p:stCondLst>
                                  <p:childTnLst>
                                    <p:set>
                                      <p:cBhvr>
                                        <p:cTn id="167" dur="1" fill="hold">
                                          <p:stCondLst>
                                            <p:cond delay="0"/>
                                          </p:stCondLst>
                                        </p:cTn>
                                        <p:tgtEl>
                                          <p:spTgt spid="40"/>
                                        </p:tgtEl>
                                        <p:attrNameLst>
                                          <p:attrName>style.visibility</p:attrName>
                                        </p:attrNameLst>
                                      </p:cBhvr>
                                      <p:to>
                                        <p:strVal val="visible"/>
                                      </p:to>
                                    </p:set>
                                    <p:animEffect transition="in" filter="wipe(left)">
                                      <p:cBhvr>
                                        <p:cTn id="168" dur="500"/>
                                        <p:tgtEl>
                                          <p:spTgt spid="40"/>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36"/>
                                        </p:tgtEl>
                                        <p:attrNameLst>
                                          <p:attrName>style.visibility</p:attrName>
                                        </p:attrNameLst>
                                      </p:cBhvr>
                                      <p:to>
                                        <p:strVal val="visible"/>
                                      </p:to>
                                    </p:set>
                                    <p:animEffect transition="in" filter="wipe(left)">
                                      <p:cBhvr>
                                        <p:cTn id="17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p:bldP spid="6" grpId="0" autoUpdateAnimBg="0"/>
      <p:bldP spid="7" grpId="0"/>
      <p:bldP spid="8" grpId="0" autoUpdateAnimBg="0"/>
      <p:bldP spid="9" grpId="0" autoUpdateAnimBg="0"/>
      <p:bldP spid="10" grpId="0" animBg="1"/>
      <p:bldP spid="11" grpId="0" animBg="1"/>
      <p:bldP spid="12" grpId="0" animBg="1"/>
      <p:bldP spid="13" grpId="0" animBg="1"/>
      <p:bldP spid="14" grpId="0" animBg="1"/>
      <p:bldP spid="14" grpId="1" animBg="1"/>
      <p:bldP spid="15" grpId="0" animBg="1"/>
      <p:bldP spid="16" grpId="0" animBg="1"/>
      <p:bldP spid="16" grpId="1" animBg="1"/>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P spid="22" grpId="1" animBg="1"/>
      <p:bldP spid="23" grpId="0" animBg="1"/>
      <p:bldP spid="23" grpId="1" animBg="1"/>
      <p:bldP spid="24" grpId="0" animBg="1"/>
      <p:bldP spid="33" grpId="0" animBg="1"/>
      <p:bldP spid="34" grpId="0" animBg="1"/>
      <p:bldP spid="35" grpId="0" animBg="1"/>
      <p:bldP spid="36" grpId="0" animBg="1" autoUpdateAnimBg="0"/>
      <p:bldP spid="37" grpId="0"/>
      <p:bldP spid="38" grpId="0"/>
      <p:bldP spid="39" grpId="0"/>
      <p:bldP spid="40" grpId="0"/>
      <p:bldP spid="57" grpId="0"/>
      <p:bldP spid="58" grpId="0" autoUpdateAnimBg="0"/>
      <p:bldP spid="59" grpId="0" animBg="1"/>
      <p:bldP spid="60" grpId="0" animBg="1"/>
      <p:bldP spid="61" grpId="0" animBg="1"/>
      <p:bldP spid="61" grpId="1" animBg="1"/>
      <p:bldP spid="62" grpId="0" animBg="1"/>
      <p:bldP spid="62" grpId="1" animBg="1"/>
      <p:bldP spid="63" grpId="0" animBg="1"/>
      <p:bldP spid="67" grpId="0" animBg="1"/>
      <p:bldP spid="6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奇偶校验应用场合</a:t>
            </a:r>
          </a:p>
        </p:txBody>
      </p:sp>
      <p:pic>
        <p:nvPicPr>
          <p:cNvPr id="9" name="图片 8"/>
          <p:cNvPicPr>
            <a:picLocks noChangeAspect="1"/>
          </p:cNvPicPr>
          <p:nvPr/>
        </p:nvPicPr>
        <p:blipFill>
          <a:blip r:embed="rId3">
            <a:clrChange>
              <a:clrFrom>
                <a:srgbClr val="FEFEFE"/>
              </a:clrFrom>
              <a:clrTo>
                <a:srgbClr val="FEFEFE">
                  <a:alpha val="0"/>
                </a:srgbClr>
              </a:clrTo>
            </a:clrChange>
          </a:blip>
          <a:stretch>
            <a:fillRect/>
          </a:stretch>
        </p:blipFill>
        <p:spPr>
          <a:xfrm>
            <a:off x="708478" y="1441222"/>
            <a:ext cx="3771900" cy="2219325"/>
          </a:xfrm>
          <a:prstGeom prst="rect">
            <a:avLst/>
          </a:prstGeom>
        </p:spPr>
      </p:pic>
      <p:grpSp>
        <p:nvGrpSpPr>
          <p:cNvPr id="4" name="组合 3"/>
          <p:cNvGrpSpPr/>
          <p:nvPr/>
        </p:nvGrpSpPr>
        <p:grpSpPr>
          <a:xfrm>
            <a:off x="5379887" y="1441222"/>
            <a:ext cx="5373163" cy="2087563"/>
            <a:chOff x="5908335" y="4097337"/>
            <a:chExt cx="5373163" cy="2087563"/>
          </a:xfrm>
        </p:grpSpPr>
        <p:pic>
          <p:nvPicPr>
            <p:cNvPr id="10" name="Picture 13"/>
            <p:cNvPicPr>
              <a:picLocks noChangeAspect="1" noChangeArrowheads="1"/>
            </p:cNvPicPr>
            <p:nvPr/>
          </p:nvPicPr>
          <p:blipFill>
            <a:blip r:embed="rId4" cstate="print"/>
            <a:srcRect/>
            <a:stretch>
              <a:fillRect/>
            </a:stretch>
          </p:blipFill>
          <p:spPr bwMode="auto">
            <a:xfrm>
              <a:off x="5908335" y="4198458"/>
              <a:ext cx="5373163" cy="1986442"/>
            </a:xfrm>
            <a:prstGeom prst="rect">
              <a:avLst/>
            </a:prstGeom>
            <a:noFill/>
            <a:ln w="9525">
              <a:noFill/>
              <a:miter lim="800000"/>
              <a:headEnd/>
              <a:tailEnd/>
            </a:ln>
          </p:spPr>
        </p:pic>
        <p:grpSp>
          <p:nvGrpSpPr>
            <p:cNvPr id="24" name="组合 23"/>
            <p:cNvGrpSpPr/>
            <p:nvPr/>
          </p:nvGrpSpPr>
          <p:grpSpPr>
            <a:xfrm>
              <a:off x="7631594" y="4097337"/>
              <a:ext cx="1926644" cy="502619"/>
              <a:chOff x="3069458" y="5287335"/>
              <a:chExt cx="1926644" cy="502619"/>
            </a:xfrm>
          </p:grpSpPr>
          <p:sp>
            <p:nvSpPr>
              <p:cNvPr id="25" name="矩形 24"/>
              <p:cNvSpPr/>
              <p:nvPr/>
            </p:nvSpPr>
            <p:spPr>
              <a:xfrm>
                <a:off x="3069458" y="5287335"/>
                <a:ext cx="192664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418209" y="5338589"/>
                <a:ext cx="1364476"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磁盘阵列</a:t>
                </a:r>
              </a:p>
            </p:txBody>
          </p:sp>
        </p:grpSp>
      </p:grpSp>
      <p:sp>
        <p:nvSpPr>
          <p:cNvPr id="27" name="矩形 26"/>
          <p:cNvSpPr/>
          <p:nvPr/>
        </p:nvSpPr>
        <p:spPr>
          <a:xfrm>
            <a:off x="9465636" y="2526025"/>
            <a:ext cx="1926644" cy="502619"/>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 能纠错？</a:t>
            </a:r>
          </a:p>
        </p:txBody>
      </p:sp>
      <p:pic>
        <p:nvPicPr>
          <p:cNvPr id="16" name="图片 15">
            <a:extLst>
              <a:ext uri="{FF2B5EF4-FFF2-40B4-BE49-F238E27FC236}">
                <a16:creationId xmlns:a16="http://schemas.microsoft.com/office/drawing/2014/main" id="{B8020BEE-4D16-4AA7-99A3-6AE4613EA75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5921" y="4111067"/>
            <a:ext cx="4511117" cy="1867602"/>
          </a:xfrm>
          <a:prstGeom prst="rect">
            <a:avLst/>
          </a:prstGeom>
        </p:spPr>
      </p:pic>
      <p:grpSp>
        <p:nvGrpSpPr>
          <p:cNvPr id="17" name="组合 16">
            <a:extLst>
              <a:ext uri="{FF2B5EF4-FFF2-40B4-BE49-F238E27FC236}">
                <a16:creationId xmlns:a16="http://schemas.microsoft.com/office/drawing/2014/main" id="{81237B05-4A82-4D95-82B4-9EE763BC0CCA}"/>
              </a:ext>
            </a:extLst>
          </p:cNvPr>
          <p:cNvGrpSpPr/>
          <p:nvPr/>
        </p:nvGrpSpPr>
        <p:grpSpPr>
          <a:xfrm>
            <a:off x="6047423" y="4389592"/>
            <a:ext cx="5255716" cy="1579925"/>
            <a:chOff x="5947389" y="1606802"/>
            <a:chExt cx="5255716" cy="1579925"/>
          </a:xfrm>
        </p:grpSpPr>
        <p:pic>
          <p:nvPicPr>
            <p:cNvPr id="20" name="图片 19">
              <a:extLst>
                <a:ext uri="{FF2B5EF4-FFF2-40B4-BE49-F238E27FC236}">
                  <a16:creationId xmlns:a16="http://schemas.microsoft.com/office/drawing/2014/main" id="{6E3504FD-0C23-4C95-A991-4E3712AC4ED7}"/>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5406" t="34375" r="14716" b="34375"/>
            <a:stretch/>
          </p:blipFill>
          <p:spPr>
            <a:xfrm rot="20367123">
              <a:off x="5947389" y="1606802"/>
              <a:ext cx="5255716" cy="1175191"/>
            </a:xfrm>
            <a:prstGeom prst="rect">
              <a:avLst/>
            </a:prstGeom>
          </p:spPr>
        </p:pic>
        <p:grpSp>
          <p:nvGrpSpPr>
            <p:cNvPr id="21" name="组合 20">
              <a:extLst>
                <a:ext uri="{FF2B5EF4-FFF2-40B4-BE49-F238E27FC236}">
                  <a16:creationId xmlns:a16="http://schemas.microsoft.com/office/drawing/2014/main" id="{91B570B0-CAA9-4FF1-ADC8-A94D67A31698}"/>
                </a:ext>
              </a:extLst>
            </p:cNvPr>
            <p:cNvGrpSpPr/>
            <p:nvPr/>
          </p:nvGrpSpPr>
          <p:grpSpPr>
            <a:xfrm>
              <a:off x="9076778" y="2684108"/>
              <a:ext cx="1926644" cy="502619"/>
              <a:chOff x="3069458" y="5287335"/>
              <a:chExt cx="1926644" cy="502619"/>
            </a:xfrm>
          </p:grpSpPr>
          <p:sp>
            <p:nvSpPr>
              <p:cNvPr id="22" name="矩形 21">
                <a:extLst>
                  <a:ext uri="{FF2B5EF4-FFF2-40B4-BE49-F238E27FC236}">
                    <a16:creationId xmlns:a16="http://schemas.microsoft.com/office/drawing/2014/main" id="{EF2DAF15-1000-4347-9D75-92FE349E5EC9}"/>
                  </a:ext>
                </a:extLst>
              </p:cNvPr>
              <p:cNvSpPr/>
              <p:nvPr/>
            </p:nvSpPr>
            <p:spPr>
              <a:xfrm>
                <a:off x="3069458" y="5287335"/>
                <a:ext cx="192664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9559D05-D82D-430A-8661-D9EC32BFBAA4}"/>
                  </a:ext>
                </a:extLst>
              </p:cNvPr>
              <p:cNvSpPr txBox="1"/>
              <p:nvPr/>
            </p:nvSpPr>
            <p:spPr>
              <a:xfrm>
                <a:off x="3102763" y="5338589"/>
                <a:ext cx="1893339" cy="400110"/>
              </a:xfrm>
              <a:prstGeom prst="rect">
                <a:avLst/>
              </a:prstGeom>
              <a:noFill/>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ECC DRAM</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sp>
        <p:nvSpPr>
          <p:cNvPr id="5" name="矩形 4">
            <a:extLst>
              <a:ext uri="{FF2B5EF4-FFF2-40B4-BE49-F238E27FC236}">
                <a16:creationId xmlns:a16="http://schemas.microsoft.com/office/drawing/2014/main" id="{ADE25431-A510-47DA-84D5-128C3F7D42D2}"/>
              </a:ext>
            </a:extLst>
          </p:cNvPr>
          <p:cNvSpPr/>
          <p:nvPr/>
        </p:nvSpPr>
        <p:spPr>
          <a:xfrm>
            <a:off x="7678761" y="6195237"/>
            <a:ext cx="4249881" cy="369332"/>
          </a:xfrm>
          <a:prstGeom prst="rect">
            <a:avLst/>
          </a:prstGeom>
        </p:spPr>
        <p:txBody>
          <a:bodyPr wrap="none">
            <a:spAutoFit/>
          </a:bodyPr>
          <a:lstStyle/>
          <a:p>
            <a:r>
              <a:rPr lang="en-US" altLang="zh-CN" dirty="0">
                <a:solidFill>
                  <a:srgbClr val="333333"/>
                </a:solidFill>
                <a:latin typeface="arial" panose="020B0604020202020204" pitchFamily="34" charset="0"/>
              </a:rPr>
              <a:t>ECC</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Error Checking and Correcting</a:t>
            </a:r>
            <a:r>
              <a:rPr lang="zh-CN" altLang="en-US" dirty="0">
                <a:solidFill>
                  <a:srgbClr val="333333"/>
                </a:solidFill>
                <a:latin typeface="arial" panose="020B0604020202020204" pitchFamily="34" charset="0"/>
              </a:rPr>
              <a:t>）</a:t>
            </a:r>
            <a:endParaRPr lang="zh-CN" altLang="en-US" dirty="0"/>
          </a:p>
        </p:txBody>
      </p:sp>
    </p:spTree>
    <p:extLst>
      <p:ext uri="{BB962C8B-B14F-4D97-AF65-F5344CB8AC3E}">
        <p14:creationId xmlns:p14="http://schemas.microsoft.com/office/powerpoint/2010/main" val="35201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二维奇偶校验</a:t>
            </a:r>
          </a:p>
        </p:txBody>
      </p:sp>
      <p:sp>
        <p:nvSpPr>
          <p:cNvPr id="3" name="内容占位符 2"/>
          <p:cNvSpPr>
            <a:spLocks noGrp="1"/>
          </p:cNvSpPr>
          <p:nvPr>
            <p:ph idx="1"/>
          </p:nvPr>
        </p:nvSpPr>
        <p:spPr>
          <a:xfrm>
            <a:off x="487822" y="942764"/>
            <a:ext cx="10515599" cy="1231703"/>
          </a:xfrm>
        </p:spPr>
        <p:txBody>
          <a:bodyPr/>
          <a:lstStyle/>
          <a:p>
            <a:pPr eaLnBrk="1" hangingPunct="1"/>
            <a:r>
              <a:rPr lang="zh-CN" altLang="zh-CN" dirty="0"/>
              <a:t>若干数据一个校验位</a:t>
            </a:r>
          </a:p>
          <a:p>
            <a:pPr eaLnBrk="1" hangingPunct="1"/>
            <a:r>
              <a:rPr lang="zh-CN" altLang="zh-CN" dirty="0"/>
              <a:t>整个数据包增加一个校验字节</a:t>
            </a:r>
          </a:p>
          <a:p>
            <a:endParaRPr lang="zh-CN" altLang="en-US" dirty="0"/>
          </a:p>
        </p:txBody>
      </p:sp>
      <p:grpSp>
        <p:nvGrpSpPr>
          <p:cNvPr id="4" name="组合 3"/>
          <p:cNvGrpSpPr/>
          <p:nvPr/>
        </p:nvGrpSpPr>
        <p:grpSpPr>
          <a:xfrm>
            <a:off x="5000613" y="2336513"/>
            <a:ext cx="2129394" cy="3418726"/>
            <a:chOff x="5074378" y="2694631"/>
            <a:chExt cx="1613711" cy="2590801"/>
          </a:xfrm>
        </p:grpSpPr>
        <p:sp>
          <p:nvSpPr>
            <p:cNvPr id="5" name="Text Box 4"/>
            <p:cNvSpPr txBox="1">
              <a:spLocks noChangeArrowheads="1"/>
            </p:cNvSpPr>
            <p:nvPr/>
          </p:nvSpPr>
          <p:spPr bwMode="auto">
            <a:xfrm>
              <a:off x="5086162" y="2694633"/>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6"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7"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8"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9"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0"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12"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0010110</a:t>
              </a:r>
            </a:p>
          </p:txBody>
        </p:sp>
        <p:sp>
          <p:nvSpPr>
            <p:cNvPr id="13"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p>
          </p:txBody>
        </p:sp>
        <p:sp>
          <p:nvSpPr>
            <p:cNvPr id="14"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15" name="Rectangle 14"/>
            <p:cNvSpPr>
              <a:spLocks noChangeArrowheads="1"/>
            </p:cNvSpPr>
            <p:nvPr/>
          </p:nvSpPr>
          <p:spPr bwMode="auto">
            <a:xfrm>
              <a:off x="6307089" y="2694631"/>
              <a:ext cx="381000" cy="304800"/>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16" name="Rectangle 15"/>
            <p:cNvSpPr>
              <a:spLocks noChangeArrowheads="1"/>
            </p:cNvSpPr>
            <p:nvPr/>
          </p:nvSpPr>
          <p:spPr bwMode="auto">
            <a:xfrm>
              <a:off x="6307088" y="31518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17" name="Rectangle 16"/>
            <p:cNvSpPr>
              <a:spLocks noChangeArrowheads="1"/>
            </p:cNvSpPr>
            <p:nvPr/>
          </p:nvSpPr>
          <p:spPr bwMode="auto">
            <a:xfrm>
              <a:off x="6307088" y="36090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18" name="Rectangle 17"/>
            <p:cNvSpPr>
              <a:spLocks noChangeArrowheads="1"/>
            </p:cNvSpPr>
            <p:nvPr/>
          </p:nvSpPr>
          <p:spPr bwMode="auto">
            <a:xfrm>
              <a:off x="6307088" y="40662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19" name="Rectangle 18"/>
            <p:cNvSpPr>
              <a:spLocks noChangeArrowheads="1"/>
            </p:cNvSpPr>
            <p:nvPr/>
          </p:nvSpPr>
          <p:spPr bwMode="auto">
            <a:xfrm>
              <a:off x="6307088" y="45234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20"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21"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22" name="组合 21"/>
          <p:cNvGrpSpPr/>
          <p:nvPr/>
        </p:nvGrpSpPr>
        <p:grpSpPr>
          <a:xfrm>
            <a:off x="6610631" y="5293969"/>
            <a:ext cx="2902909" cy="1184704"/>
            <a:chOff x="7629270" y="5261940"/>
            <a:chExt cx="2902909" cy="1184704"/>
          </a:xfrm>
        </p:grpSpPr>
        <p:grpSp>
          <p:nvGrpSpPr>
            <p:cNvPr id="23" name="组合 22"/>
            <p:cNvGrpSpPr/>
            <p:nvPr/>
          </p:nvGrpSpPr>
          <p:grpSpPr>
            <a:xfrm>
              <a:off x="7629270" y="5261940"/>
              <a:ext cx="781307" cy="743207"/>
              <a:chOff x="7629270" y="5261940"/>
              <a:chExt cx="781307" cy="743207"/>
            </a:xfrm>
          </p:grpSpPr>
          <p:sp>
            <p:nvSpPr>
              <p:cNvPr id="25" name="椭圆 24"/>
              <p:cNvSpPr/>
              <p:nvPr/>
            </p:nvSpPr>
            <p:spPr>
              <a:xfrm>
                <a:off x="7629270" y="5261940"/>
                <a:ext cx="517246" cy="5172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26" name="直接箭头连接符 25"/>
              <p:cNvCxnSpPr>
                <a:stCxn id="25" idx="5"/>
              </p:cNvCxnSpPr>
              <p:nvPr/>
            </p:nvCxnSpPr>
            <p:spPr>
              <a:xfrm>
                <a:off x="8070767" y="5703437"/>
                <a:ext cx="339810" cy="30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8039189" y="6077312"/>
              <a:ext cx="2492990"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行列是否均满足奇偶性</a:t>
              </a:r>
            </a:p>
          </p:txBody>
        </p:sp>
      </p:grpSp>
    </p:spTree>
    <p:extLst>
      <p:ext uri="{BB962C8B-B14F-4D97-AF65-F5344CB8AC3E}">
        <p14:creationId xmlns:p14="http://schemas.microsoft.com/office/powerpoint/2010/main" val="256327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校验性能？</a:t>
            </a:r>
          </a:p>
        </p:txBody>
      </p:sp>
      <p:sp>
        <p:nvSpPr>
          <p:cNvPr id="3" name="内容占位符 2"/>
          <p:cNvSpPr>
            <a:spLocks noGrp="1"/>
          </p:cNvSpPr>
          <p:nvPr>
            <p:ph idx="1"/>
          </p:nvPr>
        </p:nvSpPr>
        <p:spPr>
          <a:xfrm>
            <a:off x="487822" y="942764"/>
            <a:ext cx="10515599" cy="685587"/>
          </a:xfrm>
        </p:spPr>
        <p:txBody>
          <a:bodyPr/>
          <a:lstStyle/>
          <a:p>
            <a:r>
              <a:rPr lang="en-US" altLang="zh-CN" dirty="0">
                <a:ea typeface="宋体" panose="02010600030101010101" pitchFamily="2" charset="-122"/>
              </a:rPr>
              <a:t> All 1-bit errors</a:t>
            </a:r>
          </a:p>
          <a:p>
            <a:endParaRPr lang="zh-CN" altLang="en-US" dirty="0"/>
          </a:p>
        </p:txBody>
      </p:sp>
      <p:grpSp>
        <p:nvGrpSpPr>
          <p:cNvPr id="4" name="组合 3">
            <a:extLst>
              <a:ext uri="{FF2B5EF4-FFF2-40B4-BE49-F238E27FC236}">
                <a16:creationId xmlns:a16="http://schemas.microsoft.com/office/drawing/2014/main" id="{B3CF6D3A-7DF2-4B0E-BB99-DB26DF73D2D7}"/>
              </a:ext>
            </a:extLst>
          </p:cNvPr>
          <p:cNvGrpSpPr/>
          <p:nvPr/>
        </p:nvGrpSpPr>
        <p:grpSpPr>
          <a:xfrm>
            <a:off x="3447716" y="3416911"/>
            <a:ext cx="2025638" cy="389918"/>
            <a:chOff x="3447716" y="3416911"/>
            <a:chExt cx="2025638" cy="389918"/>
          </a:xfrm>
        </p:grpSpPr>
        <p:sp>
          <p:nvSpPr>
            <p:cNvPr id="22" name="Text Box 21"/>
            <p:cNvSpPr txBox="1">
              <a:spLocks noChangeArrowheads="1"/>
            </p:cNvSpPr>
            <p:nvPr/>
          </p:nvSpPr>
          <p:spPr bwMode="auto">
            <a:xfrm>
              <a:off x="3447716" y="344006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23" name="Freeform 22"/>
            <p:cNvSpPr>
              <a:spLocks/>
            </p:cNvSpPr>
            <p:nvPr/>
          </p:nvSpPr>
          <p:spPr bwMode="auto">
            <a:xfrm>
              <a:off x="4330354" y="341691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grpSp>
        <p:nvGrpSpPr>
          <p:cNvPr id="28" name="组合 27"/>
          <p:cNvGrpSpPr/>
          <p:nvPr/>
        </p:nvGrpSpPr>
        <p:grpSpPr>
          <a:xfrm>
            <a:off x="4939241" y="1907448"/>
            <a:ext cx="2129394" cy="3399872"/>
            <a:chOff x="5074378" y="2708919"/>
            <a:chExt cx="1613711" cy="2576513"/>
          </a:xfrm>
        </p:grpSpPr>
        <p:sp>
          <p:nvSpPr>
            <p:cNvPr id="29"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a:t>
              </a:r>
              <a:r>
                <a:rPr lang="en-US" altLang="zh-CN" sz="2000" b="1" spc="300" dirty="0">
                  <a:solidFill>
                    <a:srgbClr val="1387B7"/>
                  </a:solidFill>
                  <a:latin typeface="Consolas" panose="020B0609020204030204" pitchFamily="49" charset="0"/>
                  <a:ea typeface="宋体" panose="02010600030101010101" pitchFamily="2" charset="-122"/>
                </a:rPr>
                <a:t>1</a:t>
              </a:r>
              <a:r>
                <a:rPr lang="en-US" altLang="zh-CN" sz="2000" b="1" spc="300" dirty="0">
                  <a:latin typeface="Consolas" panose="020B0609020204030204" pitchFamily="49" charset="0"/>
                  <a:ea typeface="宋体" panose="02010600030101010101" pitchFamily="2" charset="-122"/>
                </a:rPr>
                <a:t>0100</a:t>
              </a:r>
            </a:p>
          </p:txBody>
        </p:sp>
        <p:sp>
          <p:nvSpPr>
            <p:cNvPr id="30"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1"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2"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3"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a:t>
              </a:r>
              <a:r>
                <a:rPr lang="en-US" altLang="zh-CN" sz="2000" b="1" spc="300" dirty="0">
                  <a:solidFill>
                    <a:srgbClr val="1387B7"/>
                  </a:solidFill>
                  <a:latin typeface="Consolas" panose="020B0609020204030204" pitchFamily="49" charset="0"/>
                  <a:ea typeface="宋体" panose="02010600030101010101" pitchFamily="2" charset="-122"/>
                </a:rPr>
                <a:t>1</a:t>
              </a:r>
              <a:r>
                <a:rPr lang="en-US" altLang="zh-CN" sz="2000" b="1" spc="300" dirty="0">
                  <a:latin typeface="Consolas" panose="020B0609020204030204" pitchFamily="49" charset="0"/>
                  <a:ea typeface="宋体" panose="02010600030101010101" pitchFamily="2" charset="-122"/>
                </a:rPr>
                <a:t>1010</a:t>
              </a:r>
            </a:p>
          </p:txBody>
        </p:sp>
        <p:sp>
          <p:nvSpPr>
            <p:cNvPr id="36"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a:t>
              </a:r>
              <a:r>
                <a:rPr lang="en-US" altLang="zh-CN" sz="2000" b="1" spc="300" dirty="0">
                  <a:solidFill>
                    <a:srgbClr val="7030A0"/>
                  </a:solidFill>
                  <a:latin typeface="Consolas" panose="020B0609020204030204" pitchFamily="49" charset="0"/>
                  <a:ea typeface="宋体" panose="02010600030101010101" pitchFamily="2" charset="-122"/>
                </a:rPr>
                <a:t>11</a:t>
              </a:r>
              <a:r>
                <a:rPr lang="en-US" altLang="zh-CN" sz="2000" b="1" spc="300" dirty="0">
                  <a:latin typeface="Consolas" panose="020B0609020204030204" pitchFamily="49" charset="0"/>
                  <a:ea typeface="宋体" panose="02010600030101010101" pitchFamily="2" charset="-122"/>
                </a:rPr>
                <a:t>0</a:t>
              </a:r>
            </a:p>
          </p:txBody>
        </p:sp>
        <p:sp>
          <p:nvSpPr>
            <p:cNvPr id="37"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1387B7"/>
                  </a:solidFill>
                  <a:latin typeface="Consolas" panose="020B0609020204030204" pitchFamily="49" charset="0"/>
                  <a:ea typeface="宋体" panose="02010600030101010101" pitchFamily="2" charset="-122"/>
                </a:rPr>
                <a:t>1</a:t>
              </a:r>
              <a:r>
                <a:rPr lang="en-US" altLang="zh-CN" sz="2000" b="1" spc="300" dirty="0">
                  <a:latin typeface="Consolas" panose="020B0609020204030204" pitchFamily="49" charset="0"/>
                  <a:ea typeface="宋体" panose="02010600030101010101" pitchFamily="2" charset="-122"/>
                </a:rPr>
                <a:t>0101</a:t>
              </a:r>
            </a:p>
          </p:txBody>
        </p:sp>
        <p:sp>
          <p:nvSpPr>
            <p:cNvPr id="38"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39"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0"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1"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2"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43"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4"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45"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5" name="组合 4">
            <a:extLst>
              <a:ext uri="{FF2B5EF4-FFF2-40B4-BE49-F238E27FC236}">
                <a16:creationId xmlns:a16="http://schemas.microsoft.com/office/drawing/2014/main" id="{FBEEB8F2-C1E1-476C-BE1D-16B1F9419123}"/>
              </a:ext>
            </a:extLst>
          </p:cNvPr>
          <p:cNvGrpSpPr/>
          <p:nvPr/>
        </p:nvGrpSpPr>
        <p:grpSpPr>
          <a:xfrm>
            <a:off x="7091784" y="2943083"/>
            <a:ext cx="2318445" cy="366767"/>
            <a:chOff x="7091784" y="2943083"/>
            <a:chExt cx="2318445" cy="366767"/>
          </a:xfrm>
        </p:grpSpPr>
        <p:sp>
          <p:nvSpPr>
            <p:cNvPr id="51" name="Text Box 21"/>
            <p:cNvSpPr txBox="1">
              <a:spLocks noChangeArrowheads="1"/>
            </p:cNvSpPr>
            <p:nvPr/>
          </p:nvSpPr>
          <p:spPr bwMode="auto">
            <a:xfrm>
              <a:off x="7164973" y="2943083"/>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可检错行，奇数个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52" name="直接箭头连接符 51"/>
            <p:cNvCxnSpPr/>
            <p:nvPr/>
          </p:nvCxnSpPr>
          <p:spPr>
            <a:xfrm flipH="1">
              <a:off x="7091784" y="3309850"/>
              <a:ext cx="2318445" cy="0"/>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BB12A1CD-553B-460F-A4B3-64B03385BBC9}"/>
              </a:ext>
            </a:extLst>
          </p:cNvPr>
          <p:cNvGrpSpPr/>
          <p:nvPr/>
        </p:nvGrpSpPr>
        <p:grpSpPr>
          <a:xfrm>
            <a:off x="5473354" y="5318895"/>
            <a:ext cx="2212246" cy="571069"/>
            <a:chOff x="5473354" y="5318895"/>
            <a:chExt cx="2212246" cy="571069"/>
          </a:xfrm>
        </p:grpSpPr>
        <p:sp>
          <p:nvSpPr>
            <p:cNvPr id="48" name="Text Box 21"/>
            <p:cNvSpPr txBox="1">
              <a:spLocks noChangeArrowheads="1"/>
            </p:cNvSpPr>
            <p:nvPr/>
          </p:nvSpPr>
          <p:spPr bwMode="auto">
            <a:xfrm>
              <a:off x="5493444" y="5523197"/>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50" name="直接箭头连接符 49"/>
            <p:cNvCxnSpPr/>
            <p:nvPr/>
          </p:nvCxnSpPr>
          <p:spPr>
            <a:xfrm flipV="1">
              <a:off x="5473354" y="5318895"/>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473354" y="5863642"/>
              <a:ext cx="22122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869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校验性能？</a:t>
            </a:r>
          </a:p>
        </p:txBody>
      </p:sp>
      <p:sp>
        <p:nvSpPr>
          <p:cNvPr id="3" name="内容占位符 2"/>
          <p:cNvSpPr>
            <a:spLocks noGrp="1"/>
          </p:cNvSpPr>
          <p:nvPr>
            <p:ph idx="1"/>
          </p:nvPr>
        </p:nvSpPr>
        <p:spPr>
          <a:xfrm>
            <a:off x="487822" y="942764"/>
            <a:ext cx="10515599" cy="671723"/>
          </a:xfrm>
        </p:spPr>
        <p:txBody>
          <a:bodyPr/>
          <a:lstStyle/>
          <a:p>
            <a:r>
              <a:rPr lang="en-US" altLang="zh-CN" dirty="0">
                <a:ea typeface="宋体" panose="02010600030101010101" pitchFamily="2" charset="-122"/>
              </a:rPr>
              <a:t> All 2-bit errors</a:t>
            </a:r>
          </a:p>
          <a:p>
            <a:endParaRPr lang="zh-CN" altLang="en-US" dirty="0"/>
          </a:p>
        </p:txBody>
      </p:sp>
      <p:grpSp>
        <p:nvGrpSpPr>
          <p:cNvPr id="4" name="组合 3">
            <a:extLst>
              <a:ext uri="{FF2B5EF4-FFF2-40B4-BE49-F238E27FC236}">
                <a16:creationId xmlns:a16="http://schemas.microsoft.com/office/drawing/2014/main" id="{528D1086-E6A0-4BD0-8011-1182798411F4}"/>
              </a:ext>
            </a:extLst>
          </p:cNvPr>
          <p:cNvGrpSpPr/>
          <p:nvPr/>
        </p:nvGrpSpPr>
        <p:grpSpPr>
          <a:xfrm>
            <a:off x="3436141" y="3416911"/>
            <a:ext cx="2730002" cy="389918"/>
            <a:chOff x="3436141" y="3416911"/>
            <a:chExt cx="2730002" cy="389918"/>
          </a:xfrm>
        </p:grpSpPr>
        <p:sp>
          <p:nvSpPr>
            <p:cNvPr id="25" name="Freeform 24"/>
            <p:cNvSpPr>
              <a:spLocks/>
            </p:cNvSpPr>
            <p:nvPr/>
          </p:nvSpPr>
          <p:spPr bwMode="auto">
            <a:xfrm>
              <a:off x="5023143" y="3430899"/>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28" name="Text Box 21"/>
            <p:cNvSpPr txBox="1">
              <a:spLocks noChangeArrowheads="1"/>
            </p:cNvSpPr>
            <p:nvPr/>
          </p:nvSpPr>
          <p:spPr bwMode="auto">
            <a:xfrm>
              <a:off x="3436141" y="344006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29" name="Freeform 22"/>
            <p:cNvSpPr>
              <a:spLocks/>
            </p:cNvSpPr>
            <p:nvPr/>
          </p:nvSpPr>
          <p:spPr bwMode="auto">
            <a:xfrm>
              <a:off x="4318779" y="341691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grpSp>
        <p:nvGrpSpPr>
          <p:cNvPr id="30" name="组合 29"/>
          <p:cNvGrpSpPr/>
          <p:nvPr/>
        </p:nvGrpSpPr>
        <p:grpSpPr>
          <a:xfrm>
            <a:off x="4927666" y="1907448"/>
            <a:ext cx="2129394" cy="3399872"/>
            <a:chOff x="5074378" y="2708919"/>
            <a:chExt cx="1613711" cy="2576513"/>
          </a:xfrm>
        </p:grpSpPr>
        <p:sp>
          <p:nvSpPr>
            <p:cNvPr id="31"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32"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3"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6"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7"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38" name="Text Box 11"/>
            <p:cNvSpPr txBox="1">
              <a:spLocks noChangeArrowheads="1"/>
            </p:cNvSpPr>
            <p:nvPr/>
          </p:nvSpPr>
          <p:spPr bwMode="auto">
            <a:xfrm>
              <a:off x="5081402"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p>
          </p:txBody>
        </p:sp>
        <p:sp>
          <p:nvSpPr>
            <p:cNvPr id="39"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p>
          </p:txBody>
        </p:sp>
        <p:sp>
          <p:nvSpPr>
            <p:cNvPr id="40"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41"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2"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3"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4"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45"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6"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47"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5" name="组合 4">
            <a:extLst>
              <a:ext uri="{FF2B5EF4-FFF2-40B4-BE49-F238E27FC236}">
                <a16:creationId xmlns:a16="http://schemas.microsoft.com/office/drawing/2014/main" id="{0D66B3DD-142C-432D-9412-DEC353FF4D15}"/>
              </a:ext>
            </a:extLst>
          </p:cNvPr>
          <p:cNvGrpSpPr/>
          <p:nvPr/>
        </p:nvGrpSpPr>
        <p:grpSpPr>
          <a:xfrm>
            <a:off x="4908141" y="5307320"/>
            <a:ext cx="2172069" cy="958525"/>
            <a:chOff x="4908141" y="5307320"/>
            <a:chExt cx="2172069" cy="958525"/>
          </a:xfrm>
        </p:grpSpPr>
        <p:sp>
          <p:nvSpPr>
            <p:cNvPr id="48" name="Text Box 21"/>
            <p:cNvSpPr txBox="1">
              <a:spLocks noChangeArrowheads="1"/>
            </p:cNvSpPr>
            <p:nvPr/>
          </p:nvSpPr>
          <p:spPr bwMode="auto">
            <a:xfrm>
              <a:off x="4908141" y="5899078"/>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49" name="直接箭头连接符 48"/>
            <p:cNvCxnSpPr/>
            <p:nvPr/>
          </p:nvCxnSpPr>
          <p:spPr>
            <a:xfrm flipV="1">
              <a:off x="5461779" y="5318895"/>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166590" y="5307320"/>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820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校验性能？</a:t>
            </a:r>
          </a:p>
        </p:txBody>
      </p:sp>
      <p:sp>
        <p:nvSpPr>
          <p:cNvPr id="3" name="内容占位符 2"/>
          <p:cNvSpPr>
            <a:spLocks noGrp="1"/>
          </p:cNvSpPr>
          <p:nvPr>
            <p:ph idx="1"/>
          </p:nvPr>
        </p:nvSpPr>
        <p:spPr>
          <a:xfrm>
            <a:off x="487822" y="942764"/>
            <a:ext cx="10515599" cy="595524"/>
          </a:xfrm>
        </p:spPr>
        <p:txBody>
          <a:bodyPr/>
          <a:lstStyle/>
          <a:p>
            <a:r>
              <a:rPr lang="en-US" altLang="zh-CN" dirty="0">
                <a:ea typeface="宋体" panose="02010600030101010101" pitchFamily="2" charset="-122"/>
              </a:rPr>
              <a:t> All 3-bit errors</a:t>
            </a:r>
          </a:p>
          <a:p>
            <a:pPr lvl="8"/>
            <a:endParaRPr lang="zh-CN" altLang="en-US" dirty="0"/>
          </a:p>
        </p:txBody>
      </p:sp>
      <p:grpSp>
        <p:nvGrpSpPr>
          <p:cNvPr id="31" name="组合 30"/>
          <p:cNvGrpSpPr/>
          <p:nvPr/>
        </p:nvGrpSpPr>
        <p:grpSpPr>
          <a:xfrm>
            <a:off x="4927666" y="1907448"/>
            <a:ext cx="2129394" cy="3399872"/>
            <a:chOff x="5074378" y="2708919"/>
            <a:chExt cx="1613711" cy="2576513"/>
          </a:xfrm>
        </p:grpSpPr>
        <p:sp>
          <p:nvSpPr>
            <p:cNvPr id="32"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33"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6"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7"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8"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39"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p>
          </p:txBody>
        </p:sp>
        <p:sp>
          <p:nvSpPr>
            <p:cNvPr id="40"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0101</a:t>
              </a:r>
            </a:p>
          </p:txBody>
        </p:sp>
        <p:sp>
          <p:nvSpPr>
            <p:cNvPr id="41"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42"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3"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4"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5"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46"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7"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48"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4" name="组合 3">
            <a:extLst>
              <a:ext uri="{FF2B5EF4-FFF2-40B4-BE49-F238E27FC236}">
                <a16:creationId xmlns:a16="http://schemas.microsoft.com/office/drawing/2014/main" id="{934A4711-57CA-42F1-8E84-CA8883A77A3B}"/>
              </a:ext>
            </a:extLst>
          </p:cNvPr>
          <p:cNvGrpSpPr/>
          <p:nvPr/>
        </p:nvGrpSpPr>
        <p:grpSpPr>
          <a:xfrm>
            <a:off x="3436141" y="3416911"/>
            <a:ext cx="2730002" cy="413068"/>
            <a:chOff x="3436141" y="3416911"/>
            <a:chExt cx="2730002" cy="413068"/>
          </a:xfrm>
        </p:grpSpPr>
        <p:sp>
          <p:nvSpPr>
            <p:cNvPr id="28" name="Freeform 24"/>
            <p:cNvSpPr>
              <a:spLocks/>
            </p:cNvSpPr>
            <p:nvPr/>
          </p:nvSpPr>
          <p:spPr bwMode="auto">
            <a:xfrm>
              <a:off x="5023143" y="3424549"/>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29" name="Text Box 21"/>
            <p:cNvSpPr txBox="1">
              <a:spLocks noChangeArrowheads="1"/>
            </p:cNvSpPr>
            <p:nvPr/>
          </p:nvSpPr>
          <p:spPr bwMode="auto">
            <a:xfrm>
              <a:off x="3436141" y="344006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30" name="Freeform 22"/>
            <p:cNvSpPr>
              <a:spLocks/>
            </p:cNvSpPr>
            <p:nvPr/>
          </p:nvSpPr>
          <p:spPr bwMode="auto">
            <a:xfrm>
              <a:off x="4318779" y="341691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52" name="Line 26"/>
            <p:cNvSpPr>
              <a:spLocks noChangeShapeType="1"/>
            </p:cNvSpPr>
            <p:nvPr/>
          </p:nvSpPr>
          <p:spPr bwMode="auto">
            <a:xfrm flipH="1">
              <a:off x="5461779" y="3586997"/>
              <a:ext cx="0" cy="242982"/>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grpSp>
        <p:nvGrpSpPr>
          <p:cNvPr id="5" name="组合 4">
            <a:extLst>
              <a:ext uri="{FF2B5EF4-FFF2-40B4-BE49-F238E27FC236}">
                <a16:creationId xmlns:a16="http://schemas.microsoft.com/office/drawing/2014/main" id="{F0924203-8C0F-46E6-B023-D66A69BC5D72}"/>
              </a:ext>
            </a:extLst>
          </p:cNvPr>
          <p:cNvGrpSpPr/>
          <p:nvPr/>
        </p:nvGrpSpPr>
        <p:grpSpPr>
          <a:xfrm>
            <a:off x="6156262" y="5330470"/>
            <a:ext cx="2212246" cy="567897"/>
            <a:chOff x="6156262" y="5330470"/>
            <a:chExt cx="2212246" cy="567897"/>
          </a:xfrm>
        </p:grpSpPr>
        <p:sp>
          <p:nvSpPr>
            <p:cNvPr id="49" name="Text Box 21"/>
            <p:cNvSpPr txBox="1">
              <a:spLocks noChangeArrowheads="1"/>
            </p:cNvSpPr>
            <p:nvPr/>
          </p:nvSpPr>
          <p:spPr bwMode="auto">
            <a:xfrm>
              <a:off x="6184865" y="5531600"/>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51" name="直接箭头连接符 50"/>
            <p:cNvCxnSpPr/>
            <p:nvPr/>
          </p:nvCxnSpPr>
          <p:spPr>
            <a:xfrm flipV="1">
              <a:off x="6166590" y="5330470"/>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156262" y="5898367"/>
              <a:ext cx="22122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410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校验性能？</a:t>
            </a:r>
          </a:p>
        </p:txBody>
      </p:sp>
      <p:sp>
        <p:nvSpPr>
          <p:cNvPr id="3" name="内容占位符 2"/>
          <p:cNvSpPr>
            <a:spLocks noGrp="1"/>
          </p:cNvSpPr>
          <p:nvPr>
            <p:ph idx="1"/>
          </p:nvPr>
        </p:nvSpPr>
        <p:spPr>
          <a:xfrm>
            <a:off x="487822" y="942764"/>
            <a:ext cx="10515599" cy="748167"/>
          </a:xfrm>
        </p:spPr>
        <p:txBody>
          <a:bodyPr/>
          <a:lstStyle/>
          <a:p>
            <a:r>
              <a:rPr lang="en-US" altLang="zh-CN" dirty="0">
                <a:ea typeface="宋体" panose="02010600030101010101" pitchFamily="2" charset="-122"/>
              </a:rPr>
              <a:t>Most 4-bit errors</a:t>
            </a:r>
          </a:p>
          <a:p>
            <a:endParaRPr lang="zh-CN" altLang="en-US" dirty="0"/>
          </a:p>
        </p:txBody>
      </p:sp>
      <p:grpSp>
        <p:nvGrpSpPr>
          <p:cNvPr id="53" name="组合 52"/>
          <p:cNvGrpSpPr/>
          <p:nvPr/>
        </p:nvGrpSpPr>
        <p:grpSpPr>
          <a:xfrm>
            <a:off x="2335618" y="2176015"/>
            <a:ext cx="2129394" cy="3399872"/>
            <a:chOff x="5074378" y="2708919"/>
            <a:chExt cx="1613711" cy="2576513"/>
          </a:xfrm>
        </p:grpSpPr>
        <p:sp>
          <p:nvSpPr>
            <p:cNvPr id="54"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55"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6"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7"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8"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9"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60"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61"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p>
          </p:txBody>
        </p:sp>
        <p:sp>
          <p:nvSpPr>
            <p:cNvPr id="62"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0101</a:t>
              </a:r>
            </a:p>
          </p:txBody>
        </p:sp>
        <p:sp>
          <p:nvSpPr>
            <p:cNvPr id="63"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a:t>
              </a:r>
              <a:r>
                <a:rPr lang="en-US" altLang="zh-CN" sz="2000" b="1" spc="300" dirty="0">
                  <a:solidFill>
                    <a:srgbClr val="FF0000"/>
                  </a:solidFill>
                  <a:latin typeface="Consolas" panose="020B0609020204030204" pitchFamily="49" charset="0"/>
                  <a:ea typeface="宋体" panose="02010600030101010101" pitchFamily="2" charset="-122"/>
                </a:rPr>
                <a:t>0</a:t>
              </a:r>
            </a:p>
          </p:txBody>
        </p:sp>
        <p:sp>
          <p:nvSpPr>
            <p:cNvPr id="64"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65"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66"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67"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68"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69"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70"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6" name="组合 5">
            <a:extLst>
              <a:ext uri="{FF2B5EF4-FFF2-40B4-BE49-F238E27FC236}">
                <a16:creationId xmlns:a16="http://schemas.microsoft.com/office/drawing/2014/main" id="{0473F52E-9E86-4E9F-A887-762A89039760}"/>
              </a:ext>
            </a:extLst>
          </p:cNvPr>
          <p:cNvGrpSpPr/>
          <p:nvPr/>
        </p:nvGrpSpPr>
        <p:grpSpPr>
          <a:xfrm>
            <a:off x="4476802" y="3838951"/>
            <a:ext cx="1114156" cy="366767"/>
            <a:chOff x="4476802" y="3838951"/>
            <a:chExt cx="1114156" cy="366767"/>
          </a:xfrm>
        </p:grpSpPr>
        <p:sp>
          <p:nvSpPr>
            <p:cNvPr id="75" name="Text Box 21"/>
            <p:cNvSpPr txBox="1">
              <a:spLocks noChangeArrowheads="1"/>
            </p:cNvSpPr>
            <p:nvPr/>
          </p:nvSpPr>
          <p:spPr bwMode="auto">
            <a:xfrm>
              <a:off x="4484885" y="3838951"/>
              <a:ext cx="110607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可检错行</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cxnSp>
          <p:nvCxnSpPr>
            <p:cNvPr id="76" name="直接箭头连接符 75"/>
            <p:cNvCxnSpPr/>
            <p:nvPr/>
          </p:nvCxnSpPr>
          <p:spPr>
            <a:xfrm flipH="1">
              <a:off x="4476802" y="4205718"/>
              <a:ext cx="1044281" cy="0"/>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F6AD8CEE-6DA7-41A9-8761-CDA20C7E2967}"/>
              </a:ext>
            </a:extLst>
          </p:cNvPr>
          <p:cNvGrpSpPr/>
          <p:nvPr/>
        </p:nvGrpSpPr>
        <p:grpSpPr>
          <a:xfrm>
            <a:off x="844093" y="3696364"/>
            <a:ext cx="2732836" cy="988486"/>
            <a:chOff x="844093" y="3696364"/>
            <a:chExt cx="2732836" cy="988486"/>
          </a:xfrm>
        </p:grpSpPr>
        <p:sp>
          <p:nvSpPr>
            <p:cNvPr id="50" name="Freeform 24"/>
            <p:cNvSpPr>
              <a:spLocks/>
            </p:cNvSpPr>
            <p:nvPr/>
          </p:nvSpPr>
          <p:spPr bwMode="auto">
            <a:xfrm>
              <a:off x="2430185" y="3710564"/>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51" name="Text Box 21"/>
            <p:cNvSpPr txBox="1">
              <a:spLocks noChangeArrowheads="1"/>
            </p:cNvSpPr>
            <p:nvPr/>
          </p:nvSpPr>
          <p:spPr bwMode="auto">
            <a:xfrm>
              <a:off x="844093" y="3708629"/>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52" name="Freeform 22"/>
            <p:cNvSpPr>
              <a:spLocks/>
            </p:cNvSpPr>
            <p:nvPr/>
          </p:nvSpPr>
          <p:spPr bwMode="auto">
            <a:xfrm>
              <a:off x="1726731" y="3696364"/>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73" name="Line 26"/>
            <p:cNvSpPr>
              <a:spLocks noChangeShapeType="1"/>
            </p:cNvSpPr>
            <p:nvPr/>
          </p:nvSpPr>
          <p:spPr bwMode="auto">
            <a:xfrm flipH="1">
              <a:off x="2869731" y="3855564"/>
              <a:ext cx="0" cy="242982"/>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7" name="Line 26"/>
            <p:cNvSpPr>
              <a:spLocks noChangeShapeType="1"/>
            </p:cNvSpPr>
            <p:nvPr/>
          </p:nvSpPr>
          <p:spPr bwMode="auto">
            <a:xfrm flipH="1">
              <a:off x="3576929" y="3846556"/>
              <a:ext cx="0" cy="838294"/>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grpSp>
        <p:nvGrpSpPr>
          <p:cNvPr id="4" name="组合 3">
            <a:extLst>
              <a:ext uri="{FF2B5EF4-FFF2-40B4-BE49-F238E27FC236}">
                <a16:creationId xmlns:a16="http://schemas.microsoft.com/office/drawing/2014/main" id="{8FBCED0C-42D0-4144-9232-887A0BD63DF6}"/>
              </a:ext>
            </a:extLst>
          </p:cNvPr>
          <p:cNvGrpSpPr/>
          <p:nvPr/>
        </p:nvGrpSpPr>
        <p:grpSpPr>
          <a:xfrm>
            <a:off x="6474897" y="2199165"/>
            <a:ext cx="3620919" cy="3993277"/>
            <a:chOff x="6224526" y="2199165"/>
            <a:chExt cx="3620919" cy="3993277"/>
          </a:xfrm>
        </p:grpSpPr>
        <p:sp>
          <p:nvSpPr>
            <p:cNvPr id="106" name="Freeform 24"/>
            <p:cNvSpPr>
              <a:spLocks/>
            </p:cNvSpPr>
            <p:nvPr/>
          </p:nvSpPr>
          <p:spPr bwMode="auto">
            <a:xfrm>
              <a:off x="7811528" y="3716266"/>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107" name="Text Box 21"/>
            <p:cNvSpPr txBox="1">
              <a:spLocks noChangeArrowheads="1"/>
            </p:cNvSpPr>
            <p:nvPr/>
          </p:nvSpPr>
          <p:spPr bwMode="auto">
            <a:xfrm>
              <a:off x="6224526" y="3731779"/>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108" name="Freeform 22"/>
            <p:cNvSpPr>
              <a:spLocks/>
            </p:cNvSpPr>
            <p:nvPr/>
          </p:nvSpPr>
          <p:spPr bwMode="auto">
            <a:xfrm>
              <a:off x="7107164" y="3708628"/>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nvGrpSpPr>
            <p:cNvPr id="109" name="组合 108"/>
            <p:cNvGrpSpPr/>
            <p:nvPr/>
          </p:nvGrpSpPr>
          <p:grpSpPr>
            <a:xfrm>
              <a:off x="7716051" y="2199165"/>
              <a:ext cx="2129394" cy="3399872"/>
              <a:chOff x="5074378" y="2708919"/>
              <a:chExt cx="1613711" cy="2576513"/>
            </a:xfrm>
          </p:grpSpPr>
          <p:sp>
            <p:nvSpPr>
              <p:cNvPr id="110"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111"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2"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3"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4"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5"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6"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117"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p>
            </p:txBody>
          </p:sp>
          <p:sp>
            <p:nvSpPr>
              <p:cNvPr id="118"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010</a:t>
                </a:r>
                <a:r>
                  <a:rPr lang="en-US" altLang="zh-CN" sz="2000" b="1" spc="300" dirty="0">
                    <a:solidFill>
                      <a:srgbClr val="FF0000"/>
                    </a:solidFill>
                    <a:latin typeface="Consolas" panose="020B0609020204030204" pitchFamily="49" charset="0"/>
                    <a:ea typeface="宋体" panose="02010600030101010101" pitchFamily="2" charset="-122"/>
                  </a:rPr>
                  <a:t>0</a:t>
                </a:r>
              </a:p>
            </p:txBody>
          </p:sp>
          <p:sp>
            <p:nvSpPr>
              <p:cNvPr id="119"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120"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121"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122"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123"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124"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125"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126"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sp>
          <p:nvSpPr>
            <p:cNvPr id="127" name="Text Box 21"/>
            <p:cNvSpPr txBox="1">
              <a:spLocks noChangeArrowheads="1"/>
            </p:cNvSpPr>
            <p:nvPr/>
          </p:nvSpPr>
          <p:spPr bwMode="auto">
            <a:xfrm>
              <a:off x="8098793" y="5825675"/>
              <a:ext cx="110607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无法检错</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sp>
          <p:nvSpPr>
            <p:cNvPr id="129" name="Line 26"/>
            <p:cNvSpPr>
              <a:spLocks noChangeShapeType="1"/>
            </p:cNvSpPr>
            <p:nvPr/>
          </p:nvSpPr>
          <p:spPr bwMode="auto">
            <a:xfrm flipH="1">
              <a:off x="8250164" y="3878714"/>
              <a:ext cx="0" cy="242982"/>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133" name="Line 26"/>
            <p:cNvSpPr>
              <a:spLocks noChangeShapeType="1"/>
            </p:cNvSpPr>
            <p:nvPr/>
          </p:nvSpPr>
          <p:spPr bwMode="auto">
            <a:xfrm flipH="1">
              <a:off x="8957362" y="3869706"/>
              <a:ext cx="0" cy="25199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spTree>
    <p:extLst>
      <p:ext uri="{BB962C8B-B14F-4D97-AF65-F5344CB8AC3E}">
        <p14:creationId xmlns:p14="http://schemas.microsoft.com/office/powerpoint/2010/main" val="329753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1999 New IEC Standard Prefixes</a:t>
            </a:r>
            <a:endParaRPr lang="zh-CN" altLang="en-US" sz="1600" dirty="0"/>
          </a:p>
        </p:txBody>
      </p:sp>
      <p:sp>
        <p:nvSpPr>
          <p:cNvPr id="3" name="内容占位符 2"/>
          <p:cNvSpPr>
            <a:spLocks noGrp="1"/>
          </p:cNvSpPr>
          <p:nvPr>
            <p:ph idx="1"/>
          </p:nvPr>
        </p:nvSpPr>
        <p:spPr/>
        <p:txBody>
          <a:bodyPr/>
          <a:lstStyle/>
          <a:p>
            <a:r>
              <a:rPr lang="en-US" altLang="zh-CN" dirty="0"/>
              <a:t>SI (International System of Units ) </a:t>
            </a:r>
            <a:r>
              <a:rPr lang="zh-CN" altLang="en-US" dirty="0"/>
              <a:t>仅指</a:t>
            </a:r>
            <a:r>
              <a:rPr lang="en-US" altLang="zh-CN" dirty="0"/>
              <a:t>10</a:t>
            </a:r>
            <a:r>
              <a:rPr lang="zh-CN" altLang="en-US" dirty="0"/>
              <a:t>进制</a:t>
            </a:r>
          </a:p>
          <a:p>
            <a:r>
              <a:rPr lang="en-US" altLang="zh-CN" dirty="0"/>
              <a:t>2</a:t>
            </a:r>
            <a:r>
              <a:rPr lang="en-US" altLang="zh-CN" baseline="70000" dirty="0"/>
              <a:t>34 </a:t>
            </a:r>
            <a:r>
              <a:rPr lang="zh-CN" altLang="en-US" dirty="0"/>
              <a:t>可以访问多少存储单元</a:t>
            </a:r>
            <a:r>
              <a:rPr lang="en-US" altLang="zh-CN" dirty="0"/>
              <a:t>?</a:t>
            </a:r>
          </a:p>
          <a:p>
            <a:r>
              <a:rPr lang="en-US" altLang="zh-CN" dirty="0"/>
              <a:t>2.5 </a:t>
            </a:r>
            <a:r>
              <a:rPr lang="en-US" altLang="zh-CN" dirty="0" err="1"/>
              <a:t>TiB</a:t>
            </a:r>
            <a:r>
              <a:rPr lang="zh-CN" altLang="en-US" dirty="0"/>
              <a:t>存储空间需要多少地址线进行译码？</a:t>
            </a:r>
          </a:p>
          <a:p>
            <a:endParaRPr lang="zh-CN" altLang="en-US" dirty="0"/>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32" y="2993457"/>
            <a:ext cx="6144510" cy="3330341"/>
          </a:xfrm>
          <a:prstGeom prst="rect">
            <a:avLst/>
          </a:prstGeom>
          <a:noFill/>
          <a:ln w="9525">
            <a:noFill/>
            <a:miter lim="800000"/>
            <a:headEnd/>
            <a:tailEnd/>
          </a:ln>
        </p:spPr>
      </p:pic>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161" y="4581514"/>
            <a:ext cx="3877375" cy="1742284"/>
          </a:xfrm>
          <a:prstGeom prst="rect">
            <a:avLst/>
          </a:prstGeom>
        </p:spPr>
      </p:pic>
    </p:spTree>
    <p:extLst>
      <p:ext uri="{BB962C8B-B14F-4D97-AF65-F5344CB8AC3E}">
        <p14:creationId xmlns:p14="http://schemas.microsoft.com/office/powerpoint/2010/main" val="153858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left)">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二维奇偶校验的启示</a:t>
            </a:r>
            <a:endParaRPr lang="zh-CN" altLang="en-US" dirty="0"/>
          </a:p>
        </p:txBody>
      </p:sp>
      <p:sp>
        <p:nvSpPr>
          <p:cNvPr id="3" name="内容占位符 2"/>
          <p:cNvSpPr>
            <a:spLocks noGrp="1"/>
          </p:cNvSpPr>
          <p:nvPr>
            <p:ph idx="1"/>
          </p:nvPr>
        </p:nvSpPr>
        <p:spPr>
          <a:xfrm>
            <a:off x="487822" y="942764"/>
            <a:ext cx="6687529" cy="2563828"/>
          </a:xfrm>
        </p:spPr>
        <p:txBody>
          <a:bodyPr>
            <a:normAutofit fontScale="77500" lnSpcReduction="20000"/>
          </a:bodyPr>
          <a:lstStyle/>
          <a:p>
            <a:pPr eaLnBrk="1" hangingPunct="1">
              <a:lnSpc>
                <a:spcPct val="150000"/>
              </a:lnSpc>
            </a:pPr>
            <a:r>
              <a:rPr lang="zh-CN" altLang="en-US" sz="3400" dirty="0"/>
              <a:t>多个奇偶校验组</a:t>
            </a:r>
            <a:endParaRPr lang="en-US" altLang="zh-CN" sz="3400" dirty="0"/>
          </a:p>
          <a:p>
            <a:pPr lvl="1" eaLnBrk="1" hangingPunct="1">
              <a:lnSpc>
                <a:spcPct val="150000"/>
              </a:lnSpc>
            </a:pPr>
            <a:r>
              <a:rPr lang="zh-CN" altLang="en-US" sz="2800" dirty="0"/>
              <a:t>一个数据位参加多个校验组</a:t>
            </a:r>
          </a:p>
          <a:p>
            <a:pPr lvl="1" eaLnBrk="1" hangingPunct="1">
              <a:lnSpc>
                <a:spcPct val="150000"/>
              </a:lnSpc>
            </a:pPr>
            <a:r>
              <a:rPr lang="zh-CN" altLang="en-US" sz="2800" dirty="0"/>
              <a:t>一个数据位发生错误可在多个检测码中反应</a:t>
            </a:r>
          </a:p>
          <a:p>
            <a:pPr lvl="1" eaLnBrk="1" hangingPunct="1">
              <a:lnSpc>
                <a:spcPct val="150000"/>
              </a:lnSpc>
            </a:pPr>
            <a:r>
              <a:rPr lang="zh-CN" altLang="en-US" sz="2800" dirty="0"/>
              <a:t>可有效提高检错能力</a:t>
            </a:r>
          </a:p>
          <a:p>
            <a:endParaRPr lang="zh-CN" altLang="en-US" dirty="0"/>
          </a:p>
        </p:txBody>
      </p:sp>
      <p:sp>
        <p:nvSpPr>
          <p:cNvPr id="28" name="Text Box 21"/>
          <p:cNvSpPr txBox="1">
            <a:spLocks noChangeArrowheads="1"/>
          </p:cNvSpPr>
          <p:nvPr/>
        </p:nvSpPr>
        <p:spPr bwMode="auto">
          <a:xfrm>
            <a:off x="5492416" y="362040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29" name="Freeform 22"/>
          <p:cNvSpPr>
            <a:spLocks/>
          </p:cNvSpPr>
          <p:nvPr/>
        </p:nvSpPr>
        <p:spPr bwMode="auto">
          <a:xfrm>
            <a:off x="6375054" y="359725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nvGrpSpPr>
          <p:cNvPr id="30" name="组合 29"/>
          <p:cNvGrpSpPr/>
          <p:nvPr/>
        </p:nvGrpSpPr>
        <p:grpSpPr>
          <a:xfrm>
            <a:off x="6983941" y="2087788"/>
            <a:ext cx="2129394" cy="3399872"/>
            <a:chOff x="5074378" y="2708919"/>
            <a:chExt cx="1613711" cy="2576513"/>
          </a:xfrm>
        </p:grpSpPr>
        <p:sp>
          <p:nvSpPr>
            <p:cNvPr id="31"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32"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3"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6"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7"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38"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0110</a:t>
              </a:r>
            </a:p>
          </p:txBody>
        </p:sp>
        <p:sp>
          <p:nvSpPr>
            <p:cNvPr id="39"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p>
          </p:txBody>
        </p:sp>
        <p:sp>
          <p:nvSpPr>
            <p:cNvPr id="40"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41"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2"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3"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4"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45"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6"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47"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sp>
        <p:nvSpPr>
          <p:cNvPr id="48" name="Text Box 21"/>
          <p:cNvSpPr txBox="1">
            <a:spLocks noChangeArrowheads="1"/>
          </p:cNvSpPr>
          <p:nvPr/>
        </p:nvSpPr>
        <p:spPr bwMode="auto">
          <a:xfrm>
            <a:off x="7538144" y="5703537"/>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49" name="直接箭头连接符 48"/>
          <p:cNvCxnSpPr/>
          <p:nvPr/>
        </p:nvCxnSpPr>
        <p:spPr>
          <a:xfrm flipV="1">
            <a:off x="7518054" y="5499235"/>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Text Box 21"/>
          <p:cNvSpPr txBox="1">
            <a:spLocks noChangeArrowheads="1"/>
          </p:cNvSpPr>
          <p:nvPr/>
        </p:nvSpPr>
        <p:spPr bwMode="auto">
          <a:xfrm>
            <a:off x="9209673" y="3123423"/>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可检错行，奇数个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51" name="直接箭头连接符 50"/>
          <p:cNvCxnSpPr/>
          <p:nvPr/>
        </p:nvCxnSpPr>
        <p:spPr>
          <a:xfrm flipH="1">
            <a:off x="9136484" y="3490190"/>
            <a:ext cx="2318445" cy="0"/>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7518054" y="6043982"/>
            <a:ext cx="22122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1559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2.4 </a:t>
            </a:r>
            <a:r>
              <a:rPr lang="zh-CN" altLang="en-US" dirty="0"/>
              <a:t>数据信息的校验</a:t>
            </a:r>
          </a:p>
        </p:txBody>
      </p:sp>
      <p:sp>
        <p:nvSpPr>
          <p:cNvPr id="3" name="内容占位符 2"/>
          <p:cNvSpPr>
            <a:spLocks noGrp="1"/>
          </p:cNvSpPr>
          <p:nvPr>
            <p:ph idx="1"/>
          </p:nvPr>
        </p:nvSpPr>
        <p:spPr/>
        <p:txBody>
          <a:bodyPr/>
          <a:lstStyle/>
          <a:p>
            <a:pPr>
              <a:lnSpc>
                <a:spcPct val="150000"/>
              </a:lnSpc>
              <a:defRPr/>
            </a:pPr>
            <a:r>
              <a:rPr lang="en-US" altLang="zh-CN" b="1" dirty="0"/>
              <a:t>2.4.1 </a:t>
            </a:r>
            <a:r>
              <a:rPr lang="zh-CN" altLang="en-US" b="1" dirty="0"/>
              <a:t>码距与校验</a:t>
            </a:r>
            <a:endParaRPr lang="en-US" altLang="zh-CN" b="1" dirty="0"/>
          </a:p>
          <a:p>
            <a:pPr eaLnBrk="1" hangingPunct="1">
              <a:lnSpc>
                <a:spcPct val="150000"/>
              </a:lnSpc>
              <a:defRPr/>
            </a:pPr>
            <a:r>
              <a:rPr lang="en-US" altLang="zh-CN" b="1" dirty="0"/>
              <a:t>2.4.2 </a:t>
            </a:r>
            <a:r>
              <a:rPr lang="zh-CN" altLang="en-US" b="1" dirty="0"/>
              <a:t>奇偶校验</a:t>
            </a:r>
          </a:p>
          <a:p>
            <a:pPr eaLnBrk="1" hangingPunct="1">
              <a:lnSpc>
                <a:spcPct val="150000"/>
              </a:lnSpc>
              <a:defRPr/>
            </a:pPr>
            <a:r>
              <a:rPr lang="en-US" altLang="zh-CN" b="1" dirty="0">
                <a:solidFill>
                  <a:srgbClr val="C00000"/>
                </a:solidFill>
              </a:rPr>
              <a:t>2.4.3 </a:t>
            </a:r>
            <a:r>
              <a:rPr lang="zh-CN" altLang="en-US" b="1" dirty="0">
                <a:solidFill>
                  <a:srgbClr val="C00000"/>
                </a:solidFill>
              </a:rPr>
              <a:t>海明校验</a:t>
            </a:r>
            <a:endParaRPr lang="en-US" altLang="zh-CN" b="1" dirty="0">
              <a:solidFill>
                <a:srgbClr val="C00000"/>
              </a:solidFill>
            </a:endParaRPr>
          </a:p>
          <a:p>
            <a:pPr eaLnBrk="1" hangingPunct="1">
              <a:lnSpc>
                <a:spcPct val="150000"/>
              </a:lnSpc>
              <a:defRPr/>
            </a:pPr>
            <a:r>
              <a:rPr lang="en-US" altLang="zh-CN" b="1" dirty="0"/>
              <a:t>2.4.4 </a:t>
            </a:r>
            <a:r>
              <a:rPr lang="zh-CN" altLang="en-US" b="1" dirty="0"/>
              <a:t>循环冗余校验</a:t>
            </a:r>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extLst>
              <p:ext uri="{D42A27DB-BD31-4B8C-83A1-F6EECF244321}">
                <p14:modId xmlns:p14="http://schemas.microsoft.com/office/powerpoint/2010/main" val="1324778486"/>
              </p:ext>
            </p:extLst>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61583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2.3.2 </a:t>
            </a:r>
            <a:r>
              <a:rPr lang="zh-CN" altLang="en-US" dirty="0"/>
              <a:t>海明校验  </a:t>
            </a:r>
            <a:r>
              <a:rPr lang="en-US" altLang="zh-CN" dirty="0"/>
              <a:t>Hamming Codes</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奇偶校验</a:t>
            </a:r>
          </a:p>
          <a:p>
            <a:pPr lvl="1" eaLnBrk="1" hangingPunct="1">
              <a:lnSpc>
                <a:spcPct val="150000"/>
              </a:lnSpc>
            </a:pPr>
            <a:r>
              <a:rPr lang="zh-CN" altLang="en-US" dirty="0"/>
              <a:t>一个校验位</a:t>
            </a:r>
          </a:p>
          <a:p>
            <a:pPr lvl="1" eaLnBrk="1" hangingPunct="1">
              <a:lnSpc>
                <a:spcPct val="150000"/>
              </a:lnSpc>
            </a:pPr>
            <a:r>
              <a:rPr lang="zh-CN" altLang="en-US" dirty="0"/>
              <a:t>只能检错，无法纠错</a:t>
            </a:r>
          </a:p>
          <a:p>
            <a:pPr eaLnBrk="1" hangingPunct="1">
              <a:lnSpc>
                <a:spcPct val="150000"/>
              </a:lnSpc>
            </a:pPr>
            <a:r>
              <a:rPr lang="zh-CN" altLang="en-US" b="1" dirty="0"/>
              <a:t>海明码</a:t>
            </a:r>
          </a:p>
          <a:p>
            <a:pPr lvl="1" eaLnBrk="1" hangingPunct="1">
              <a:lnSpc>
                <a:spcPct val="150000"/>
              </a:lnSpc>
            </a:pPr>
            <a:r>
              <a:rPr lang="zh-CN" altLang="en-US" dirty="0"/>
              <a:t>多个奇偶校验组</a:t>
            </a:r>
          </a:p>
          <a:p>
            <a:pPr lvl="1" eaLnBrk="1" hangingPunct="1">
              <a:lnSpc>
                <a:spcPct val="150000"/>
              </a:lnSpc>
            </a:pPr>
            <a:r>
              <a:rPr lang="zh-CN" altLang="en-US" dirty="0"/>
              <a:t>既能检错，也能纠错</a:t>
            </a:r>
            <a:endParaRPr lang="en-US" altLang="zh-CN" dirty="0"/>
          </a:p>
          <a:p>
            <a:pPr lvl="1" eaLnBrk="1" hangingPunct="1">
              <a:lnSpc>
                <a:spcPct val="150000"/>
              </a:lnSpc>
            </a:pPr>
            <a:r>
              <a:rPr lang="zh-CN" altLang="en-US" dirty="0"/>
              <a:t>最小码距为</a:t>
            </a:r>
            <a:r>
              <a:rPr lang="en-US" altLang="zh-CN" dirty="0"/>
              <a:t>3</a:t>
            </a:r>
            <a:endParaRPr lang="zh-CN" altLang="en-US" dirty="0"/>
          </a:p>
          <a:p>
            <a:endParaRPr lang="zh-CN" altLang="en-US" dirty="0"/>
          </a:p>
        </p:txBody>
      </p:sp>
      <p:sp>
        <p:nvSpPr>
          <p:cNvPr id="8" name="矩形 7"/>
          <p:cNvSpPr/>
          <p:nvPr/>
        </p:nvSpPr>
        <p:spPr>
          <a:xfrm>
            <a:off x="7000174" y="5924559"/>
            <a:ext cx="2283526" cy="646331"/>
          </a:xfrm>
          <a:prstGeom prst="rect">
            <a:avLst/>
          </a:prstGeom>
        </p:spPr>
        <p:txBody>
          <a:bodyPr wrap="square">
            <a:spAutoFit/>
          </a:bodyPr>
          <a:lstStyle/>
          <a:p>
            <a:r>
              <a:rPr lang="en-US" altLang="zh-CN" b="1" dirty="0">
                <a:latin typeface="Agency FB" panose="020B0503020202020204" pitchFamily="34" charset="0"/>
              </a:rPr>
              <a:t>Richard Wesley Hamming</a:t>
            </a:r>
          </a:p>
          <a:p>
            <a:pPr algn="ctr"/>
            <a:r>
              <a:rPr lang="en-US" altLang="zh-CN" b="1" dirty="0">
                <a:latin typeface="Agency FB" panose="020B0503020202020204" pitchFamily="34" charset="0"/>
              </a:rPr>
              <a:t>1950</a:t>
            </a:r>
            <a:endParaRPr lang="zh-CN" altLang="en-US" b="1" dirty="0">
              <a:latin typeface="Agency FB" panose="020B0503020202020204" pitchFamily="34" charset="0"/>
            </a:endParaRPr>
          </a:p>
        </p:txBody>
      </p:sp>
      <p:pic>
        <p:nvPicPr>
          <p:cNvPr id="11" name="图片 1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59956" y="4980516"/>
            <a:ext cx="1710974" cy="1160975"/>
          </a:xfrm>
          <a:prstGeom prst="rect">
            <a:avLst/>
          </a:prstGeom>
        </p:spPr>
      </p:pic>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l="11888" r="4366" b="17909"/>
          <a:stretch/>
        </p:blipFill>
        <p:spPr>
          <a:xfrm>
            <a:off x="7104609" y="3242924"/>
            <a:ext cx="1800200" cy="2595059"/>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27465" y="3361606"/>
            <a:ext cx="1175956" cy="1178847"/>
          </a:xfrm>
          <a:prstGeom prst="rect">
            <a:avLst/>
          </a:prstGeom>
        </p:spPr>
      </p:pic>
    </p:spTree>
    <p:extLst>
      <p:ext uri="{BB962C8B-B14F-4D97-AF65-F5344CB8AC3E}">
        <p14:creationId xmlns:p14="http://schemas.microsoft.com/office/powerpoint/2010/main" val="123758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可检一位错海明码</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编码规则：</a:t>
            </a:r>
            <a:r>
              <a:rPr lang="zh-CN" altLang="en-US" dirty="0"/>
              <a:t>分组交叉奇偶校验法</a:t>
            </a:r>
          </a:p>
          <a:p>
            <a:pPr lvl="1">
              <a:lnSpc>
                <a:spcPct val="150000"/>
              </a:lnSpc>
            </a:pPr>
            <a:r>
              <a:rPr lang="zh-CN" altLang="en-US" sz="2200" dirty="0"/>
              <a:t>待编码数据分成 </a:t>
            </a:r>
            <a:r>
              <a:rPr lang="en-US" altLang="zh-CN" sz="2200" dirty="0"/>
              <a:t>r </a:t>
            </a:r>
            <a:r>
              <a:rPr lang="zh-CN" altLang="en-US" sz="2200" dirty="0"/>
              <a:t>个奇偶校验组，</a:t>
            </a:r>
            <a:r>
              <a:rPr lang="en-US" altLang="zh-CN" sz="2200" dirty="0"/>
              <a:t>r&gt;1</a:t>
            </a:r>
          </a:p>
          <a:p>
            <a:pPr lvl="1">
              <a:lnSpc>
                <a:spcPct val="150000"/>
              </a:lnSpc>
            </a:pPr>
            <a:r>
              <a:rPr lang="en-US" altLang="zh-CN" sz="2200" dirty="0"/>
              <a:t>r </a:t>
            </a:r>
            <a:r>
              <a:rPr lang="zh-CN" altLang="en-US" sz="2200" dirty="0"/>
              <a:t>位校验位</a:t>
            </a:r>
            <a:r>
              <a:rPr lang="zh-CN" altLang="en-US" sz="2200" b="1" dirty="0"/>
              <a:t>（冗余）</a:t>
            </a:r>
            <a:r>
              <a:rPr lang="zh-CN" altLang="en-US" sz="2200" dirty="0"/>
              <a:t>，生成</a:t>
            </a:r>
            <a:r>
              <a:rPr lang="en-US" altLang="zh-CN" sz="2200" dirty="0"/>
              <a:t>r</a:t>
            </a:r>
            <a:r>
              <a:rPr lang="zh-CN" altLang="en-US" sz="2200" dirty="0"/>
              <a:t>位检错码</a:t>
            </a:r>
            <a:endParaRPr lang="en-US" altLang="zh-CN" sz="2200" dirty="0"/>
          </a:p>
          <a:p>
            <a:pPr lvl="1">
              <a:lnSpc>
                <a:spcPct val="150000"/>
              </a:lnSpc>
            </a:pPr>
            <a:r>
              <a:rPr lang="zh-CN" altLang="en-US" sz="2200" dirty="0"/>
              <a:t>各数据位至少参加</a:t>
            </a:r>
            <a:r>
              <a:rPr lang="en-US" altLang="zh-CN" sz="2200" dirty="0"/>
              <a:t>2</a:t>
            </a:r>
            <a:r>
              <a:rPr lang="zh-CN" altLang="en-US" sz="2200" dirty="0"/>
              <a:t>个校验组</a:t>
            </a:r>
            <a:endParaRPr lang="en-US" altLang="zh-CN" sz="2200" dirty="0"/>
          </a:p>
          <a:p>
            <a:pPr lvl="1" eaLnBrk="1" hangingPunct="1">
              <a:lnSpc>
                <a:spcPct val="150000"/>
              </a:lnSpc>
            </a:pPr>
            <a:r>
              <a:rPr lang="zh-CN" altLang="en-US" sz="2200" dirty="0"/>
              <a:t>一个数据位出错，可导致多个检错码为</a:t>
            </a:r>
            <a:r>
              <a:rPr lang="en-US" altLang="zh-CN" sz="2200" dirty="0"/>
              <a:t>1</a:t>
            </a:r>
          </a:p>
          <a:p>
            <a:pPr eaLnBrk="1" hangingPunct="1">
              <a:lnSpc>
                <a:spcPct val="150000"/>
              </a:lnSpc>
            </a:pPr>
            <a:r>
              <a:rPr lang="zh-CN" altLang="en-US" b="1" dirty="0"/>
              <a:t>检错纠错：</a:t>
            </a:r>
            <a:r>
              <a:rPr lang="zh-CN" altLang="en-US" dirty="0"/>
              <a:t>检错码值表示出错位置   </a:t>
            </a:r>
            <a:r>
              <a:rPr lang="zh-CN" altLang="en-US" dirty="0">
                <a:solidFill>
                  <a:schemeClr val="bg2">
                    <a:lumMod val="50000"/>
                  </a:schemeClr>
                </a:solidFill>
              </a:rPr>
              <a:t>（假设</a:t>
            </a:r>
            <a:r>
              <a:rPr lang="en-US" altLang="zh-CN" dirty="0">
                <a:solidFill>
                  <a:schemeClr val="bg2">
                    <a:lumMod val="50000"/>
                  </a:schemeClr>
                </a:solidFill>
              </a:rPr>
              <a:t>1</a:t>
            </a:r>
            <a:r>
              <a:rPr lang="zh-CN" altLang="en-US" dirty="0">
                <a:solidFill>
                  <a:schemeClr val="bg2">
                    <a:lumMod val="50000"/>
                  </a:schemeClr>
                </a:solidFill>
              </a:rPr>
              <a:t>位错）</a:t>
            </a:r>
            <a:endParaRPr lang="en-US" altLang="zh-CN" dirty="0">
              <a:solidFill>
                <a:schemeClr val="bg2">
                  <a:lumMod val="50000"/>
                </a:schemeClr>
              </a:solidFill>
            </a:endParaRPr>
          </a:p>
          <a:p>
            <a:pPr lvl="1" eaLnBrk="1" hangingPunct="1">
              <a:lnSpc>
                <a:spcPct val="150000"/>
              </a:lnSpc>
            </a:pPr>
            <a:r>
              <a:rPr lang="zh-CN" altLang="en-US" sz="2200" dirty="0"/>
              <a:t>检错码全零，</a:t>
            </a:r>
            <a:r>
              <a:rPr lang="en-US" altLang="zh-CN" sz="1800" dirty="0"/>
              <a:t> </a:t>
            </a:r>
            <a:r>
              <a:rPr lang="zh-CN" altLang="en-US" sz="2200" dirty="0"/>
              <a:t>数据</a:t>
            </a:r>
            <a:r>
              <a:rPr lang="zh-CN" altLang="en-US" sz="2200" b="1" dirty="0"/>
              <a:t>大概率正常，</a:t>
            </a:r>
            <a:r>
              <a:rPr lang="zh-CN" altLang="en-US" sz="2200" dirty="0"/>
              <a:t>最低位是</a:t>
            </a:r>
            <a:r>
              <a:rPr lang="en-US" altLang="zh-CN" sz="2200" dirty="0"/>
              <a:t>1</a:t>
            </a:r>
            <a:r>
              <a:rPr lang="zh-CN" altLang="en-US" sz="2200" dirty="0"/>
              <a:t>开始</a:t>
            </a:r>
          </a:p>
          <a:p>
            <a:pPr lvl="1" eaLnBrk="1" hangingPunct="1">
              <a:lnSpc>
                <a:spcPct val="150000"/>
              </a:lnSpc>
            </a:pPr>
            <a:r>
              <a:rPr lang="zh-CN" altLang="en-US" sz="2200" dirty="0"/>
              <a:t>可检错，也可</a:t>
            </a:r>
            <a:r>
              <a:rPr lang="zh-CN" altLang="en-US" sz="2200" b="1" dirty="0"/>
              <a:t>纠错</a:t>
            </a:r>
            <a:r>
              <a:rPr lang="zh-CN" altLang="en-US" sz="2200" dirty="0"/>
              <a:t>，将出错位取反即可</a:t>
            </a:r>
            <a:endParaRPr lang="en-US" altLang="zh-CN" sz="2200" dirty="0"/>
          </a:p>
          <a:p>
            <a:pPr lvl="1" eaLnBrk="1" hangingPunct="1">
              <a:lnSpc>
                <a:spcPct val="130000"/>
              </a:lnSpc>
            </a:pPr>
            <a:endParaRPr lang="zh-CN" altLang="en-US" sz="2200" dirty="0"/>
          </a:p>
          <a:p>
            <a:endParaRPr lang="zh-CN" altLang="en-US" dirty="0"/>
          </a:p>
        </p:txBody>
      </p:sp>
    </p:spTree>
    <p:extLst>
      <p:ext uri="{BB962C8B-B14F-4D97-AF65-F5344CB8AC3E}">
        <p14:creationId xmlns:p14="http://schemas.microsoft.com/office/powerpoint/2010/main" val="27423343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可检一位错海明码</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dirty="0"/>
              <a:t>（</a:t>
            </a:r>
            <a:r>
              <a:rPr lang="en-US" altLang="zh-CN" dirty="0" err="1"/>
              <a:t>n,k</a:t>
            </a:r>
            <a:r>
              <a:rPr lang="zh-CN" altLang="en-US" dirty="0"/>
              <a:t>）海明码共 </a:t>
            </a:r>
            <a:r>
              <a:rPr lang="en-US" altLang="zh-CN" dirty="0"/>
              <a:t>n </a:t>
            </a:r>
            <a:r>
              <a:rPr lang="zh-CN" altLang="en-US" dirty="0"/>
              <a:t>位，其中数据位 </a:t>
            </a:r>
            <a:r>
              <a:rPr lang="en-US" altLang="zh-CN" dirty="0"/>
              <a:t>k </a:t>
            </a:r>
            <a:r>
              <a:rPr lang="zh-CN" altLang="en-US" dirty="0"/>
              <a:t>位，校验位 </a:t>
            </a:r>
            <a:r>
              <a:rPr lang="en-US" altLang="zh-CN" dirty="0"/>
              <a:t>r </a:t>
            </a:r>
            <a:r>
              <a:rPr lang="zh-CN" altLang="en-US" dirty="0"/>
              <a:t>位  </a:t>
            </a:r>
            <a:r>
              <a:rPr lang="zh-CN" altLang="en-US" b="1" dirty="0"/>
              <a:t>（冗余位）</a:t>
            </a:r>
            <a:endParaRPr lang="en-US" altLang="zh-CN" b="1" dirty="0"/>
          </a:p>
          <a:p>
            <a:pPr marL="0" indent="0">
              <a:lnSpc>
                <a:spcPct val="150000"/>
              </a:lnSpc>
              <a:spcBef>
                <a:spcPts val="500"/>
              </a:spcBef>
              <a:buNone/>
            </a:pPr>
            <a:r>
              <a:rPr lang="en-US" altLang="zh-CN" dirty="0"/>
              <a:t>          </a:t>
            </a:r>
            <a:r>
              <a:rPr lang="en-US" altLang="zh-CN" sz="32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n = k + r ≤ 2</a:t>
            </a:r>
            <a:r>
              <a:rPr lang="en-US" altLang="zh-CN" sz="3200" b="1" i="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a:t>
            </a:r>
            <a:r>
              <a:rPr lang="zh-CN" altLang="en-US" sz="3200" b="1" i="1" dirty="0">
                <a:solidFill>
                  <a:srgbClr val="C00000"/>
                </a:solidFill>
                <a:latin typeface="Segoe UI Black" panose="020B0A02040204020203" pitchFamily="34" charset="0"/>
                <a:cs typeface="Segoe UI Black" panose="020B0A02040204020203" pitchFamily="34" charset="0"/>
              </a:rPr>
              <a:t> − </a:t>
            </a:r>
            <a:r>
              <a:rPr lang="en-US" altLang="zh-CN" sz="32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      </a:t>
            </a:r>
            <a:r>
              <a:rPr lang="zh-CN" altLang="en-US" dirty="0">
                <a:solidFill>
                  <a:schemeClr val="bg2">
                    <a:lumMod val="75000"/>
                  </a:schemeClr>
                </a:solidFill>
              </a:rPr>
              <a:t>（</a:t>
            </a:r>
            <a:r>
              <a:rPr lang="en-US" altLang="zh-CN" dirty="0">
                <a:solidFill>
                  <a:schemeClr val="bg2">
                    <a:lumMod val="75000"/>
                  </a:schemeClr>
                </a:solidFill>
              </a:rPr>
              <a:t>r</a:t>
            </a:r>
            <a:r>
              <a:rPr lang="zh-CN" altLang="en-US" dirty="0">
                <a:solidFill>
                  <a:schemeClr val="bg2">
                    <a:lumMod val="75000"/>
                  </a:schemeClr>
                </a:solidFill>
              </a:rPr>
              <a:t>位可以表示</a:t>
            </a:r>
            <a:r>
              <a:rPr lang="en-US" altLang="zh-CN" dirty="0">
                <a:solidFill>
                  <a:schemeClr val="bg2">
                    <a:lumMod val="75000"/>
                  </a:schemeClr>
                </a:solidFill>
              </a:rPr>
              <a:t>2</a:t>
            </a:r>
            <a:r>
              <a:rPr lang="en-US" altLang="zh-CN" baseline="70000" dirty="0">
                <a:solidFill>
                  <a:schemeClr val="bg2">
                    <a:lumMod val="75000"/>
                  </a:schemeClr>
                </a:solidFill>
              </a:rPr>
              <a:t>r</a:t>
            </a:r>
            <a:r>
              <a:rPr lang="zh-CN" altLang="en-US" dirty="0">
                <a:solidFill>
                  <a:schemeClr val="bg2">
                    <a:lumMod val="75000"/>
                  </a:schemeClr>
                </a:solidFill>
              </a:rPr>
              <a:t>状态，</a:t>
            </a:r>
            <a:r>
              <a:rPr lang="en-US" altLang="zh-CN" dirty="0">
                <a:solidFill>
                  <a:schemeClr val="bg2">
                    <a:lumMod val="75000"/>
                  </a:schemeClr>
                </a:solidFill>
              </a:rPr>
              <a:t>0</a:t>
            </a:r>
            <a:r>
              <a:rPr lang="zh-CN" altLang="en-US" dirty="0">
                <a:solidFill>
                  <a:schemeClr val="bg2">
                    <a:lumMod val="75000"/>
                  </a:schemeClr>
                </a:solidFill>
              </a:rPr>
              <a:t>值去掉）</a:t>
            </a:r>
            <a:endParaRPr lang="en-US" altLang="zh-CN" dirty="0">
              <a:solidFill>
                <a:schemeClr val="bg2">
                  <a:lumMod val="75000"/>
                </a:schemeClr>
              </a:solidFill>
            </a:endParaRPr>
          </a:p>
          <a:p>
            <a:pPr marL="0" indent="0">
              <a:lnSpc>
                <a:spcPct val="150000"/>
              </a:lnSpc>
              <a:buNone/>
            </a:pPr>
            <a:endParaRPr lang="en-US" altLang="zh-CN" baseline="50000" dirty="0">
              <a:solidFill>
                <a:schemeClr val="bg2">
                  <a:lumMod val="75000"/>
                </a:schemeClr>
              </a:solidFill>
            </a:endParaRPr>
          </a:p>
          <a:p>
            <a:pPr marL="0" indent="0">
              <a:lnSpc>
                <a:spcPct val="150000"/>
              </a:lnSpc>
              <a:buNone/>
            </a:pPr>
            <a:endParaRPr lang="en-US" altLang="zh-CN" baseline="50000" dirty="0">
              <a:solidFill>
                <a:schemeClr val="bg2">
                  <a:lumMod val="75000"/>
                </a:schemeClr>
              </a:solidFill>
            </a:endParaRPr>
          </a:p>
          <a:p>
            <a:pPr eaLnBrk="1" hangingPunct="1">
              <a:lnSpc>
                <a:spcPct val="150000"/>
              </a:lnSpc>
            </a:pPr>
            <a:r>
              <a:rPr lang="zh-CN" altLang="en-US" dirty="0"/>
              <a:t>例：</a:t>
            </a:r>
            <a:r>
              <a:rPr lang="en-US" altLang="zh-CN" dirty="0"/>
              <a:t>4</a:t>
            </a:r>
            <a:r>
              <a:rPr lang="zh-CN" altLang="en-US" dirty="0"/>
              <a:t>位数据位，</a:t>
            </a:r>
            <a:r>
              <a:rPr lang="en-US" altLang="zh-CN" dirty="0"/>
              <a:t>r=</a:t>
            </a:r>
            <a:r>
              <a:rPr lang="zh-CN" altLang="en-US" dirty="0"/>
              <a:t>？</a:t>
            </a:r>
            <a:endParaRPr lang="en-US" altLang="zh-CN" dirty="0"/>
          </a:p>
          <a:p>
            <a:pPr lvl="1">
              <a:lnSpc>
                <a:spcPct val="150000"/>
              </a:lnSpc>
            </a:pPr>
            <a:r>
              <a:rPr lang="en-US" altLang="zh-CN" sz="2200" dirty="0"/>
              <a:t>(7,4)</a:t>
            </a:r>
            <a:r>
              <a:rPr lang="zh-CN" altLang="en-US" sz="2200" dirty="0"/>
              <a:t>海明码    </a:t>
            </a:r>
            <a:r>
              <a:rPr lang="en-US" altLang="zh-CN" sz="2200" dirty="0"/>
              <a:t>D</a:t>
            </a:r>
            <a:r>
              <a:rPr lang="en-US" altLang="zh-CN" sz="2200" baseline="-25000" dirty="0"/>
              <a:t>4</a:t>
            </a:r>
            <a:r>
              <a:rPr lang="en-US" altLang="zh-CN" sz="2200" dirty="0"/>
              <a:t>D</a:t>
            </a:r>
            <a:r>
              <a:rPr lang="en-US" altLang="zh-CN" sz="2200" baseline="-25000" dirty="0"/>
              <a:t>3</a:t>
            </a:r>
            <a:r>
              <a:rPr lang="en-US" altLang="zh-CN" sz="2200" dirty="0"/>
              <a:t>D</a:t>
            </a:r>
            <a:r>
              <a:rPr lang="en-US" altLang="zh-CN" sz="2200" baseline="-25000" dirty="0"/>
              <a:t>2</a:t>
            </a:r>
            <a:r>
              <a:rPr lang="en-US" altLang="zh-CN" sz="2200" dirty="0"/>
              <a:t>D</a:t>
            </a:r>
            <a:r>
              <a:rPr lang="en-US" altLang="zh-CN" sz="2200" baseline="-25000" dirty="0"/>
              <a:t>1</a:t>
            </a:r>
            <a:r>
              <a:rPr lang="en-US" altLang="zh-CN" sz="2200" dirty="0">
                <a:solidFill>
                  <a:srgbClr val="0000FF"/>
                </a:solidFill>
              </a:rPr>
              <a:t>P</a:t>
            </a:r>
            <a:r>
              <a:rPr lang="en-US" altLang="zh-CN" sz="2200" baseline="-25000" dirty="0">
                <a:solidFill>
                  <a:srgbClr val="0000FF"/>
                </a:solidFill>
              </a:rPr>
              <a:t>3</a:t>
            </a:r>
            <a:r>
              <a:rPr lang="en-US" altLang="zh-CN" sz="2200" dirty="0">
                <a:solidFill>
                  <a:srgbClr val="0000FF"/>
                </a:solidFill>
              </a:rPr>
              <a:t>P</a:t>
            </a:r>
            <a:r>
              <a:rPr lang="en-US" altLang="zh-CN" sz="2200" baseline="-25000" dirty="0">
                <a:solidFill>
                  <a:srgbClr val="0000FF"/>
                </a:solidFill>
              </a:rPr>
              <a:t>2</a:t>
            </a:r>
            <a:r>
              <a:rPr lang="en-US" altLang="zh-CN" sz="2200" dirty="0">
                <a:solidFill>
                  <a:srgbClr val="0000FF"/>
                </a:solidFill>
              </a:rPr>
              <a:t>P</a:t>
            </a:r>
            <a:r>
              <a:rPr lang="en-US" altLang="zh-CN" sz="2200" baseline="-25000" dirty="0">
                <a:solidFill>
                  <a:srgbClr val="0000FF"/>
                </a:solidFill>
              </a:rPr>
              <a:t>1</a:t>
            </a:r>
          </a:p>
          <a:p>
            <a:pPr lvl="1">
              <a:lnSpc>
                <a:spcPct val="150000"/>
              </a:lnSpc>
            </a:pPr>
            <a:r>
              <a:rPr lang="en-US" altLang="zh-CN" sz="2200" dirty="0"/>
              <a:t>3</a:t>
            </a:r>
            <a:r>
              <a:rPr lang="zh-CN" altLang="en-US" sz="2200" dirty="0"/>
              <a:t>个校验组     </a:t>
            </a:r>
            <a:r>
              <a:rPr lang="en-US" altLang="zh-CN" sz="2200" dirty="0"/>
              <a:t>G</a:t>
            </a:r>
            <a:r>
              <a:rPr lang="en-US" altLang="zh-CN" sz="2200" baseline="-25000" dirty="0"/>
              <a:t>3</a:t>
            </a:r>
            <a:r>
              <a:rPr lang="en-US" altLang="zh-CN" sz="2200" dirty="0"/>
              <a:t>G</a:t>
            </a:r>
            <a:r>
              <a:rPr lang="en-US" altLang="zh-CN" sz="2200" baseline="-25000" dirty="0"/>
              <a:t>2</a:t>
            </a:r>
            <a:r>
              <a:rPr lang="en-US" altLang="zh-CN" sz="2200" dirty="0"/>
              <a:t>G</a:t>
            </a:r>
            <a:r>
              <a:rPr lang="en-US" altLang="zh-CN" sz="2200" baseline="-25000" dirty="0"/>
              <a:t>1</a:t>
            </a:r>
            <a:r>
              <a:rPr lang="zh-CN" altLang="en-US" sz="2200" dirty="0"/>
              <a:t>，  </a:t>
            </a:r>
            <a:r>
              <a:rPr lang="en-US" altLang="zh-CN" sz="2200" dirty="0">
                <a:solidFill>
                  <a:srgbClr val="0000FF"/>
                </a:solidFill>
              </a:rPr>
              <a:t>P</a:t>
            </a:r>
            <a:r>
              <a:rPr lang="en-US" altLang="zh-CN" sz="2200" baseline="-25000" dirty="0">
                <a:solidFill>
                  <a:srgbClr val="0000FF"/>
                </a:solidFill>
              </a:rPr>
              <a:t>3</a:t>
            </a:r>
            <a:r>
              <a:rPr lang="en-US" altLang="zh-CN" sz="2200" dirty="0">
                <a:solidFill>
                  <a:srgbClr val="0000FF"/>
                </a:solidFill>
              </a:rPr>
              <a:t>P</a:t>
            </a:r>
            <a:r>
              <a:rPr lang="en-US" altLang="zh-CN" sz="2200" baseline="-25000" dirty="0">
                <a:solidFill>
                  <a:srgbClr val="0000FF"/>
                </a:solidFill>
              </a:rPr>
              <a:t>2</a:t>
            </a:r>
            <a:r>
              <a:rPr lang="en-US" altLang="zh-CN" sz="2200" dirty="0">
                <a:solidFill>
                  <a:srgbClr val="0000FF"/>
                </a:solidFill>
              </a:rPr>
              <a:t>P</a:t>
            </a:r>
            <a:r>
              <a:rPr lang="en-US" altLang="zh-CN" sz="2200" baseline="-25000" dirty="0">
                <a:solidFill>
                  <a:srgbClr val="0000FF"/>
                </a:solidFill>
              </a:rPr>
              <a:t>1 </a:t>
            </a:r>
            <a:r>
              <a:rPr lang="zh-CN" altLang="en-US" sz="2200" dirty="0"/>
              <a:t>分属其中一组</a:t>
            </a:r>
          </a:p>
          <a:p>
            <a:pPr lvl="1">
              <a:lnSpc>
                <a:spcPct val="150000"/>
              </a:lnSpc>
            </a:pPr>
            <a:r>
              <a:rPr lang="en-US" altLang="zh-CN" sz="2200" dirty="0"/>
              <a:t>H</a:t>
            </a:r>
            <a:r>
              <a:rPr lang="en-US" altLang="zh-CN" sz="2200" baseline="-25000" dirty="0"/>
              <a:t>7</a:t>
            </a:r>
            <a:r>
              <a:rPr lang="en-US" altLang="zh-CN" sz="2200" dirty="0"/>
              <a:t>H</a:t>
            </a:r>
            <a:r>
              <a:rPr lang="en-US" altLang="zh-CN" sz="2200" baseline="-25000" dirty="0"/>
              <a:t>6</a:t>
            </a:r>
            <a:r>
              <a:rPr lang="en-US" altLang="zh-CN" sz="2200" dirty="0"/>
              <a:t>H</a:t>
            </a:r>
            <a:r>
              <a:rPr lang="en-US" altLang="zh-CN" sz="2200" baseline="-25000" dirty="0"/>
              <a:t>5</a:t>
            </a:r>
            <a:r>
              <a:rPr lang="en-US" altLang="zh-CN" sz="2200" dirty="0"/>
              <a:t>H</a:t>
            </a:r>
            <a:r>
              <a:rPr lang="en-US" altLang="zh-CN" sz="2200" baseline="-25000" dirty="0"/>
              <a:t>4</a:t>
            </a:r>
            <a:r>
              <a:rPr lang="en-US" altLang="zh-CN" sz="2200" dirty="0"/>
              <a:t>H</a:t>
            </a:r>
            <a:r>
              <a:rPr lang="en-US" altLang="zh-CN" sz="2200" baseline="-25000" dirty="0"/>
              <a:t>3</a:t>
            </a:r>
            <a:r>
              <a:rPr lang="en-US" altLang="zh-CN" sz="2200" dirty="0"/>
              <a:t>H</a:t>
            </a:r>
            <a:r>
              <a:rPr lang="en-US" altLang="zh-CN" sz="2200" baseline="-25000" dirty="0"/>
              <a:t>2</a:t>
            </a:r>
            <a:r>
              <a:rPr lang="en-US" altLang="zh-CN" sz="2200" dirty="0"/>
              <a:t>H</a:t>
            </a:r>
            <a:r>
              <a:rPr lang="en-US" altLang="zh-CN" sz="2200" baseline="-25000" dirty="0"/>
              <a:t>1       </a:t>
            </a:r>
            <a:r>
              <a:rPr lang="zh-CN" altLang="en-US" sz="2200" dirty="0"/>
              <a:t>最低位</a:t>
            </a:r>
            <a:r>
              <a:rPr lang="zh-CN" altLang="en-US" sz="2200" b="1" dirty="0">
                <a:solidFill>
                  <a:srgbClr val="1387B7"/>
                </a:solidFill>
              </a:rPr>
              <a:t>为什么从</a:t>
            </a:r>
            <a:r>
              <a:rPr lang="en-US" altLang="zh-CN" sz="2200" b="1" dirty="0">
                <a:solidFill>
                  <a:srgbClr val="1387B7"/>
                </a:solidFill>
              </a:rPr>
              <a:t>1</a:t>
            </a:r>
            <a:r>
              <a:rPr lang="zh-CN" altLang="en-US" sz="2200" b="1" dirty="0">
                <a:solidFill>
                  <a:srgbClr val="1387B7"/>
                </a:solidFill>
              </a:rPr>
              <a:t>开始？</a:t>
            </a:r>
            <a:endParaRPr lang="en-US" altLang="zh-CN" sz="2200" b="1" dirty="0">
              <a:solidFill>
                <a:srgbClr val="1387B7"/>
              </a:solidFill>
            </a:endParaRPr>
          </a:p>
          <a:p>
            <a:pPr lvl="1">
              <a:lnSpc>
                <a:spcPct val="150000"/>
              </a:lnSpc>
            </a:pPr>
            <a:r>
              <a:rPr lang="zh-CN" altLang="en-US" sz="2200" dirty="0"/>
              <a:t>校验组如何分组，</a:t>
            </a:r>
            <a:r>
              <a:rPr lang="en-US" altLang="zh-CN" sz="2200" dirty="0">
                <a:sym typeface="Wingdings" panose="05000000000000000000" pitchFamily="2" charset="2"/>
              </a:rPr>
              <a:t>  D</a:t>
            </a:r>
            <a:r>
              <a:rPr lang="en-US" altLang="zh-CN" sz="2200" baseline="-25000" dirty="0">
                <a:sym typeface="Wingdings" panose="05000000000000000000" pitchFamily="2" charset="2"/>
              </a:rPr>
              <a:t>i </a:t>
            </a:r>
            <a:r>
              <a:rPr lang="en-US" altLang="zh-CN" sz="2200" dirty="0">
                <a:sym typeface="Wingdings" panose="05000000000000000000" pitchFamily="2" charset="2"/>
              </a:rPr>
              <a:t>, </a:t>
            </a:r>
            <a:r>
              <a:rPr lang="en-US" altLang="zh-CN" sz="2200" dirty="0" err="1">
                <a:sym typeface="Wingdings" panose="05000000000000000000" pitchFamily="2" charset="2"/>
              </a:rPr>
              <a:t>P</a:t>
            </a:r>
            <a:r>
              <a:rPr lang="en-US" altLang="zh-CN" sz="2200" baseline="-25000" dirty="0" err="1">
                <a:sym typeface="Wingdings" panose="05000000000000000000" pitchFamily="2" charset="2"/>
              </a:rPr>
              <a:t>j</a:t>
            </a:r>
            <a:r>
              <a:rPr lang="en-US" altLang="zh-CN" sz="2200" dirty="0">
                <a:sym typeface="Wingdings" panose="05000000000000000000" pitchFamily="2" charset="2"/>
              </a:rPr>
              <a:t>  </a:t>
            </a:r>
            <a:r>
              <a:rPr lang="en-US" altLang="zh-CN" sz="2200" dirty="0" err="1"/>
              <a:t>H</a:t>
            </a:r>
            <a:r>
              <a:rPr lang="en-US" altLang="zh-CN" sz="2200" baseline="-25000" dirty="0" err="1"/>
              <a:t>k</a:t>
            </a:r>
            <a:r>
              <a:rPr lang="en-US" altLang="zh-CN" sz="2200" dirty="0"/>
              <a:t>  </a:t>
            </a:r>
            <a:r>
              <a:rPr lang="zh-CN" altLang="en-US" sz="2200" dirty="0">
                <a:sym typeface="Wingdings" panose="05000000000000000000" pitchFamily="2" charset="2"/>
              </a:rPr>
              <a:t>如何映射</a:t>
            </a:r>
            <a:endParaRPr lang="en-US" altLang="zh-CN" sz="2200" dirty="0"/>
          </a:p>
          <a:p>
            <a:endParaRPr lang="zh-CN" altLang="en-US" dirty="0"/>
          </a:p>
        </p:txBody>
      </p:sp>
      <p:grpSp>
        <p:nvGrpSpPr>
          <p:cNvPr id="35" name="组合 34">
            <a:extLst>
              <a:ext uri="{FF2B5EF4-FFF2-40B4-BE49-F238E27FC236}">
                <a16:creationId xmlns:a16="http://schemas.microsoft.com/office/drawing/2014/main" id="{97AC42A6-0E5D-4B44-B025-658EE1B28A05}"/>
              </a:ext>
            </a:extLst>
          </p:cNvPr>
          <p:cNvGrpSpPr/>
          <p:nvPr/>
        </p:nvGrpSpPr>
        <p:grpSpPr>
          <a:xfrm>
            <a:off x="7736770" y="3882238"/>
            <a:ext cx="3516682" cy="2385390"/>
            <a:chOff x="7736770" y="3609358"/>
            <a:chExt cx="3516682" cy="2385390"/>
          </a:xfrm>
        </p:grpSpPr>
        <p:sp>
          <p:nvSpPr>
            <p:cNvPr id="4" name="Rectangle 19">
              <a:extLst>
                <a:ext uri="{FF2B5EF4-FFF2-40B4-BE49-F238E27FC236}">
                  <a16:creationId xmlns:a16="http://schemas.microsoft.com/office/drawing/2014/main" id="{E84EE8EF-E0B8-4F88-80F2-8808DE283DDA}"/>
                </a:ext>
              </a:extLst>
            </p:cNvPr>
            <p:cNvSpPr>
              <a:spLocks noChangeArrowheads="1"/>
            </p:cNvSpPr>
            <p:nvPr/>
          </p:nvSpPr>
          <p:spPr bwMode="auto">
            <a:xfrm>
              <a:off x="10753390" y="5537548"/>
              <a:ext cx="500062" cy="457200"/>
            </a:xfrm>
            <a:prstGeom prst="rect">
              <a:avLst/>
            </a:prstGeom>
            <a:solidFill>
              <a:schemeClr val="accent4">
                <a:lumMod val="60000"/>
                <a:lumOff val="40000"/>
              </a:schemeClr>
            </a:solidFill>
            <a:ln>
              <a:noFill/>
            </a:ln>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1</a:t>
              </a:r>
            </a:p>
          </p:txBody>
        </p:sp>
        <p:sp>
          <p:nvSpPr>
            <p:cNvPr id="5" name="Rectangle 18">
              <a:extLst>
                <a:ext uri="{FF2B5EF4-FFF2-40B4-BE49-F238E27FC236}">
                  <a16:creationId xmlns:a16="http://schemas.microsoft.com/office/drawing/2014/main" id="{DC508146-6026-490E-BB47-2AC8DEAD1732}"/>
                </a:ext>
              </a:extLst>
            </p:cNvPr>
            <p:cNvSpPr>
              <a:spLocks noChangeArrowheads="1"/>
            </p:cNvSpPr>
            <p:nvPr/>
          </p:nvSpPr>
          <p:spPr bwMode="auto">
            <a:xfrm>
              <a:off x="10251740" y="5537548"/>
              <a:ext cx="501650" cy="457200"/>
            </a:xfrm>
            <a:prstGeom prst="rect">
              <a:avLst/>
            </a:prstGeom>
            <a:solidFill>
              <a:schemeClr val="accent4">
                <a:lumMod val="60000"/>
                <a:lumOff val="40000"/>
              </a:schemeClr>
            </a:solidFill>
            <a:ln>
              <a:noFill/>
            </a:ln>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2</a:t>
              </a:r>
            </a:p>
          </p:txBody>
        </p:sp>
        <p:sp>
          <p:nvSpPr>
            <p:cNvPr id="6" name="Rectangle 17">
              <a:extLst>
                <a:ext uri="{FF2B5EF4-FFF2-40B4-BE49-F238E27FC236}">
                  <a16:creationId xmlns:a16="http://schemas.microsoft.com/office/drawing/2014/main" id="{0064418E-E329-4890-AA46-1A6C9A00E342}"/>
                </a:ext>
              </a:extLst>
            </p:cNvPr>
            <p:cNvSpPr>
              <a:spLocks noChangeArrowheads="1"/>
            </p:cNvSpPr>
            <p:nvPr/>
          </p:nvSpPr>
          <p:spPr bwMode="auto">
            <a:xfrm>
              <a:off x="9246298" y="5537548"/>
              <a:ext cx="500063"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D</a:t>
              </a:r>
              <a:r>
                <a:rPr lang="en-US" altLang="zh-CN" sz="2000" baseline="-25000" dirty="0">
                  <a:solidFill>
                    <a:schemeClr val="bg1"/>
                  </a:solidFill>
                </a:rPr>
                <a:t>1</a:t>
              </a:r>
            </a:p>
          </p:txBody>
        </p:sp>
        <p:sp>
          <p:nvSpPr>
            <p:cNvPr id="7" name="Rectangle 16">
              <a:extLst>
                <a:ext uri="{FF2B5EF4-FFF2-40B4-BE49-F238E27FC236}">
                  <a16:creationId xmlns:a16="http://schemas.microsoft.com/office/drawing/2014/main" id="{787C07CD-28F7-4831-B127-4E3F318840B9}"/>
                </a:ext>
              </a:extLst>
            </p:cNvPr>
            <p:cNvSpPr>
              <a:spLocks noChangeArrowheads="1"/>
            </p:cNvSpPr>
            <p:nvPr/>
          </p:nvSpPr>
          <p:spPr bwMode="auto">
            <a:xfrm>
              <a:off x="9757544" y="5537547"/>
              <a:ext cx="501650" cy="457200"/>
            </a:xfrm>
            <a:prstGeom prst="rect">
              <a:avLst/>
            </a:prstGeom>
            <a:solidFill>
              <a:schemeClr val="accent4">
                <a:lumMod val="60000"/>
                <a:lumOff val="40000"/>
              </a:schemeClr>
            </a:solidFill>
            <a:ln>
              <a:noFill/>
            </a:ln>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3</a:t>
              </a:r>
            </a:p>
          </p:txBody>
        </p:sp>
        <p:sp>
          <p:nvSpPr>
            <p:cNvPr id="8" name="Rectangle 15">
              <a:extLst>
                <a:ext uri="{FF2B5EF4-FFF2-40B4-BE49-F238E27FC236}">
                  <a16:creationId xmlns:a16="http://schemas.microsoft.com/office/drawing/2014/main" id="{7CDE620E-5B3F-4470-A7B9-7A9E72602DE6}"/>
                </a:ext>
              </a:extLst>
            </p:cNvPr>
            <p:cNvSpPr>
              <a:spLocks noChangeArrowheads="1"/>
            </p:cNvSpPr>
            <p:nvPr/>
          </p:nvSpPr>
          <p:spPr bwMode="auto">
            <a:xfrm>
              <a:off x="8749965" y="5537548"/>
              <a:ext cx="500062"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2</a:t>
              </a:r>
            </a:p>
          </p:txBody>
        </p:sp>
        <p:sp>
          <p:nvSpPr>
            <p:cNvPr id="9" name="Rectangle 14">
              <a:extLst>
                <a:ext uri="{FF2B5EF4-FFF2-40B4-BE49-F238E27FC236}">
                  <a16:creationId xmlns:a16="http://schemas.microsoft.com/office/drawing/2014/main" id="{4DE4B781-B5F4-4A31-91AA-4B35B195840B}"/>
                </a:ext>
              </a:extLst>
            </p:cNvPr>
            <p:cNvSpPr>
              <a:spLocks noChangeArrowheads="1"/>
            </p:cNvSpPr>
            <p:nvPr/>
          </p:nvSpPr>
          <p:spPr bwMode="auto">
            <a:xfrm>
              <a:off x="8229265" y="5537548"/>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3</a:t>
              </a:r>
            </a:p>
          </p:txBody>
        </p:sp>
        <p:sp>
          <p:nvSpPr>
            <p:cNvPr id="10" name="Rectangle 13">
              <a:extLst>
                <a:ext uri="{FF2B5EF4-FFF2-40B4-BE49-F238E27FC236}">
                  <a16:creationId xmlns:a16="http://schemas.microsoft.com/office/drawing/2014/main" id="{8E7195CE-3326-436D-8C8D-EA5FF752170A}"/>
                </a:ext>
              </a:extLst>
            </p:cNvPr>
            <p:cNvSpPr>
              <a:spLocks noChangeArrowheads="1"/>
            </p:cNvSpPr>
            <p:nvPr/>
          </p:nvSpPr>
          <p:spPr bwMode="auto">
            <a:xfrm>
              <a:off x="7748252" y="5537548"/>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D</a:t>
              </a:r>
              <a:r>
                <a:rPr lang="en-US" altLang="zh-CN" sz="2000" baseline="-25000" dirty="0">
                  <a:solidFill>
                    <a:schemeClr val="bg1"/>
                  </a:solidFill>
                </a:rPr>
                <a:t>4</a:t>
              </a:r>
            </a:p>
          </p:txBody>
        </p:sp>
        <p:grpSp>
          <p:nvGrpSpPr>
            <p:cNvPr id="11" name="Group 249">
              <a:extLst>
                <a:ext uri="{FF2B5EF4-FFF2-40B4-BE49-F238E27FC236}">
                  <a16:creationId xmlns:a16="http://schemas.microsoft.com/office/drawing/2014/main" id="{024764D3-FBA7-4D31-9BB6-B2337E27B676}"/>
                </a:ext>
              </a:extLst>
            </p:cNvPr>
            <p:cNvGrpSpPr>
              <a:grpSpLocks/>
            </p:cNvGrpSpPr>
            <p:nvPr/>
          </p:nvGrpSpPr>
          <p:grpSpPr bwMode="auto">
            <a:xfrm>
              <a:off x="7736770" y="3609358"/>
              <a:ext cx="3505200" cy="914400"/>
              <a:chOff x="0" y="0"/>
              <a:chExt cx="2208" cy="576"/>
            </a:xfrm>
          </p:grpSpPr>
          <p:grpSp>
            <p:nvGrpSpPr>
              <p:cNvPr id="12" name="Group 248">
                <a:extLst>
                  <a:ext uri="{FF2B5EF4-FFF2-40B4-BE49-F238E27FC236}">
                    <a16:creationId xmlns:a16="http://schemas.microsoft.com/office/drawing/2014/main" id="{3DD5EF90-6852-40BF-A067-4CB8AEB8DFE6}"/>
                  </a:ext>
                </a:extLst>
              </p:cNvPr>
              <p:cNvGrpSpPr>
                <a:grpSpLocks/>
              </p:cNvGrpSpPr>
              <p:nvPr/>
            </p:nvGrpSpPr>
            <p:grpSpPr bwMode="auto">
              <a:xfrm>
                <a:off x="0" y="0"/>
                <a:ext cx="2208" cy="288"/>
                <a:chOff x="0" y="0"/>
                <a:chExt cx="2208" cy="288"/>
              </a:xfrm>
            </p:grpSpPr>
            <p:sp>
              <p:nvSpPr>
                <p:cNvPr id="22" name="Rectangle 12">
                  <a:extLst>
                    <a:ext uri="{FF2B5EF4-FFF2-40B4-BE49-F238E27FC236}">
                      <a16:creationId xmlns:a16="http://schemas.microsoft.com/office/drawing/2014/main" id="{C5919302-7C9F-4A3E-95B4-17A38A7CE524}"/>
                    </a:ext>
                  </a:extLst>
                </p:cNvPr>
                <p:cNvSpPr>
                  <a:spLocks noChangeArrowheads="1"/>
                </p:cNvSpPr>
                <p:nvPr/>
              </p:nvSpPr>
              <p:spPr bwMode="auto">
                <a:xfrm>
                  <a:off x="1893"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1</a:t>
                  </a:r>
                </a:p>
              </p:txBody>
            </p:sp>
            <p:sp>
              <p:nvSpPr>
                <p:cNvPr id="23" name="Rectangle 11">
                  <a:extLst>
                    <a:ext uri="{FF2B5EF4-FFF2-40B4-BE49-F238E27FC236}">
                      <a16:creationId xmlns:a16="http://schemas.microsoft.com/office/drawing/2014/main" id="{62202F02-2B53-441A-BFA8-2E9FC8B63F6D}"/>
                    </a:ext>
                  </a:extLst>
                </p:cNvPr>
                <p:cNvSpPr>
                  <a:spLocks noChangeArrowheads="1"/>
                </p:cNvSpPr>
                <p:nvPr/>
              </p:nvSpPr>
              <p:spPr bwMode="auto">
                <a:xfrm>
                  <a:off x="1577"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2</a:t>
                  </a:r>
                </a:p>
              </p:txBody>
            </p:sp>
            <p:sp>
              <p:nvSpPr>
                <p:cNvPr id="24" name="Rectangle 10">
                  <a:extLst>
                    <a:ext uri="{FF2B5EF4-FFF2-40B4-BE49-F238E27FC236}">
                      <a16:creationId xmlns:a16="http://schemas.microsoft.com/office/drawing/2014/main" id="{ABA872A5-973B-48CA-9B80-A6A6DBFD80F9}"/>
                    </a:ext>
                  </a:extLst>
                </p:cNvPr>
                <p:cNvSpPr>
                  <a:spLocks noChangeArrowheads="1"/>
                </p:cNvSpPr>
                <p:nvPr/>
              </p:nvSpPr>
              <p:spPr bwMode="auto">
                <a:xfrm>
                  <a:off x="1262"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3</a:t>
                  </a:r>
                </a:p>
              </p:txBody>
            </p:sp>
            <p:sp>
              <p:nvSpPr>
                <p:cNvPr id="25" name="Rectangle 9">
                  <a:extLst>
                    <a:ext uri="{FF2B5EF4-FFF2-40B4-BE49-F238E27FC236}">
                      <a16:creationId xmlns:a16="http://schemas.microsoft.com/office/drawing/2014/main" id="{2A13B6FF-AD54-4547-9881-030D20A5B6EF}"/>
                    </a:ext>
                  </a:extLst>
                </p:cNvPr>
                <p:cNvSpPr>
                  <a:spLocks noChangeArrowheads="1"/>
                </p:cNvSpPr>
                <p:nvPr/>
              </p:nvSpPr>
              <p:spPr bwMode="auto">
                <a:xfrm>
                  <a:off x="946"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4</a:t>
                  </a:r>
                </a:p>
              </p:txBody>
            </p:sp>
            <p:sp>
              <p:nvSpPr>
                <p:cNvPr id="26" name="Rectangle 8">
                  <a:extLst>
                    <a:ext uri="{FF2B5EF4-FFF2-40B4-BE49-F238E27FC236}">
                      <a16:creationId xmlns:a16="http://schemas.microsoft.com/office/drawing/2014/main" id="{8883C458-E49B-4DE5-8188-2EFA8457544E}"/>
                    </a:ext>
                  </a:extLst>
                </p:cNvPr>
                <p:cNvSpPr>
                  <a:spLocks noChangeArrowheads="1"/>
                </p:cNvSpPr>
                <p:nvPr/>
              </p:nvSpPr>
              <p:spPr bwMode="auto">
                <a:xfrm>
                  <a:off x="631"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5</a:t>
                  </a:r>
                </a:p>
              </p:txBody>
            </p:sp>
            <p:sp>
              <p:nvSpPr>
                <p:cNvPr id="27" name="Rectangle 7">
                  <a:extLst>
                    <a:ext uri="{FF2B5EF4-FFF2-40B4-BE49-F238E27FC236}">
                      <a16:creationId xmlns:a16="http://schemas.microsoft.com/office/drawing/2014/main" id="{11D7C6A9-2BB6-4602-A90C-C4DA171718DC}"/>
                    </a:ext>
                  </a:extLst>
                </p:cNvPr>
                <p:cNvSpPr>
                  <a:spLocks noChangeArrowheads="1"/>
                </p:cNvSpPr>
                <p:nvPr/>
              </p:nvSpPr>
              <p:spPr bwMode="auto">
                <a:xfrm>
                  <a:off x="303" y="0"/>
                  <a:ext cx="328"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6</a:t>
                  </a:r>
                </a:p>
              </p:txBody>
            </p:sp>
            <p:sp>
              <p:nvSpPr>
                <p:cNvPr id="28" name="Rectangle 6">
                  <a:extLst>
                    <a:ext uri="{FF2B5EF4-FFF2-40B4-BE49-F238E27FC236}">
                      <a16:creationId xmlns:a16="http://schemas.microsoft.com/office/drawing/2014/main" id="{8EE0F77A-110C-44B2-8A25-DE3DF257C3ED}"/>
                    </a:ext>
                  </a:extLst>
                </p:cNvPr>
                <p:cNvSpPr>
                  <a:spLocks noChangeArrowheads="1"/>
                </p:cNvSpPr>
                <p:nvPr/>
              </p:nvSpPr>
              <p:spPr bwMode="auto">
                <a:xfrm>
                  <a:off x="0" y="0"/>
                  <a:ext cx="303"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7</a:t>
                  </a:r>
                </a:p>
              </p:txBody>
            </p:sp>
            <p:sp>
              <p:nvSpPr>
                <p:cNvPr id="29" name="Line 20">
                  <a:extLst>
                    <a:ext uri="{FF2B5EF4-FFF2-40B4-BE49-F238E27FC236}">
                      <a16:creationId xmlns:a16="http://schemas.microsoft.com/office/drawing/2014/main" id="{79ACA4C3-6E3C-4E37-BB4B-9CD3946F952F}"/>
                    </a:ext>
                  </a:extLst>
                </p:cNvPr>
                <p:cNvSpPr>
                  <a:spLocks noChangeShapeType="1"/>
                </p:cNvSpPr>
                <p:nvPr/>
              </p:nvSpPr>
              <p:spPr bwMode="auto">
                <a:xfrm>
                  <a:off x="0" y="0"/>
                  <a:ext cx="220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0" name="Line 21">
                  <a:extLst>
                    <a:ext uri="{FF2B5EF4-FFF2-40B4-BE49-F238E27FC236}">
                      <a16:creationId xmlns:a16="http://schemas.microsoft.com/office/drawing/2014/main" id="{20570527-A926-4F8C-931B-8BB14C3CE24D}"/>
                    </a:ext>
                  </a:extLst>
                </p:cNvPr>
                <p:cNvSpPr>
                  <a:spLocks noChangeShapeType="1"/>
                </p:cNvSpPr>
                <p:nvPr/>
              </p:nvSpPr>
              <p:spPr bwMode="auto">
                <a:xfrm>
                  <a:off x="0" y="288"/>
                  <a:ext cx="22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13" name="Line 22">
                <a:extLst>
                  <a:ext uri="{FF2B5EF4-FFF2-40B4-BE49-F238E27FC236}">
                    <a16:creationId xmlns:a16="http://schemas.microsoft.com/office/drawing/2014/main" id="{1D0141BF-0307-4967-A575-91A3789FE5FC}"/>
                  </a:ext>
                </a:extLst>
              </p:cNvPr>
              <p:cNvSpPr>
                <a:spLocks noChangeShapeType="1"/>
              </p:cNvSpPr>
              <p:nvPr/>
            </p:nvSpPr>
            <p:spPr bwMode="auto">
              <a:xfrm>
                <a:off x="0" y="576"/>
                <a:ext cx="220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4" name="Line 23">
                <a:extLst>
                  <a:ext uri="{FF2B5EF4-FFF2-40B4-BE49-F238E27FC236}">
                    <a16:creationId xmlns:a16="http://schemas.microsoft.com/office/drawing/2014/main" id="{5DF3B79D-887F-4105-846C-F47AA65C7130}"/>
                  </a:ext>
                </a:extLst>
              </p:cNvPr>
              <p:cNvSpPr>
                <a:spLocks noChangeShapeType="1"/>
              </p:cNvSpPr>
              <p:nvPr/>
            </p:nvSpPr>
            <p:spPr bwMode="auto">
              <a:xfrm>
                <a:off x="0" y="0"/>
                <a:ext cx="0" cy="57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5" name="Line 24">
                <a:extLst>
                  <a:ext uri="{FF2B5EF4-FFF2-40B4-BE49-F238E27FC236}">
                    <a16:creationId xmlns:a16="http://schemas.microsoft.com/office/drawing/2014/main" id="{F8A60428-E462-4573-BC59-1188780A34B6}"/>
                  </a:ext>
                </a:extLst>
              </p:cNvPr>
              <p:cNvSpPr>
                <a:spLocks noChangeShapeType="1"/>
              </p:cNvSpPr>
              <p:nvPr/>
            </p:nvSpPr>
            <p:spPr bwMode="auto">
              <a:xfrm>
                <a:off x="303"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6" name="Line 25">
                <a:extLst>
                  <a:ext uri="{FF2B5EF4-FFF2-40B4-BE49-F238E27FC236}">
                    <a16:creationId xmlns:a16="http://schemas.microsoft.com/office/drawing/2014/main" id="{34531CD7-1DC8-4743-88AD-FAB476103530}"/>
                  </a:ext>
                </a:extLst>
              </p:cNvPr>
              <p:cNvSpPr>
                <a:spLocks noChangeShapeType="1"/>
              </p:cNvSpPr>
              <p:nvPr/>
            </p:nvSpPr>
            <p:spPr bwMode="auto">
              <a:xfrm>
                <a:off x="631"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7" name="Line 26">
                <a:extLst>
                  <a:ext uri="{FF2B5EF4-FFF2-40B4-BE49-F238E27FC236}">
                    <a16:creationId xmlns:a16="http://schemas.microsoft.com/office/drawing/2014/main" id="{D845C385-2636-4219-8932-04EEBB9F5BEA}"/>
                  </a:ext>
                </a:extLst>
              </p:cNvPr>
              <p:cNvSpPr>
                <a:spLocks noChangeShapeType="1"/>
              </p:cNvSpPr>
              <p:nvPr/>
            </p:nvSpPr>
            <p:spPr bwMode="auto">
              <a:xfrm>
                <a:off x="946"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8" name="Line 27">
                <a:extLst>
                  <a:ext uri="{FF2B5EF4-FFF2-40B4-BE49-F238E27FC236}">
                    <a16:creationId xmlns:a16="http://schemas.microsoft.com/office/drawing/2014/main" id="{CE4BEE29-620E-4F7A-9A2B-24E9F0DD77D3}"/>
                  </a:ext>
                </a:extLst>
              </p:cNvPr>
              <p:cNvSpPr>
                <a:spLocks noChangeShapeType="1"/>
              </p:cNvSpPr>
              <p:nvPr/>
            </p:nvSpPr>
            <p:spPr bwMode="auto">
              <a:xfrm>
                <a:off x="1262"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9" name="Line 28">
                <a:extLst>
                  <a:ext uri="{FF2B5EF4-FFF2-40B4-BE49-F238E27FC236}">
                    <a16:creationId xmlns:a16="http://schemas.microsoft.com/office/drawing/2014/main" id="{141167F7-6B11-44EF-8B79-477607794044}"/>
                  </a:ext>
                </a:extLst>
              </p:cNvPr>
              <p:cNvSpPr>
                <a:spLocks noChangeShapeType="1"/>
              </p:cNvSpPr>
              <p:nvPr/>
            </p:nvSpPr>
            <p:spPr bwMode="auto">
              <a:xfrm>
                <a:off x="1577"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20" name="Line 29">
                <a:extLst>
                  <a:ext uri="{FF2B5EF4-FFF2-40B4-BE49-F238E27FC236}">
                    <a16:creationId xmlns:a16="http://schemas.microsoft.com/office/drawing/2014/main" id="{483E2AD1-FEAC-4A20-8E5B-F3CF3E9C5AB1}"/>
                  </a:ext>
                </a:extLst>
              </p:cNvPr>
              <p:cNvSpPr>
                <a:spLocks noChangeShapeType="1"/>
              </p:cNvSpPr>
              <p:nvPr/>
            </p:nvSpPr>
            <p:spPr bwMode="auto">
              <a:xfrm>
                <a:off x="1893"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21" name="Line 30">
                <a:extLst>
                  <a:ext uri="{FF2B5EF4-FFF2-40B4-BE49-F238E27FC236}">
                    <a16:creationId xmlns:a16="http://schemas.microsoft.com/office/drawing/2014/main" id="{7F4C5252-16DD-4D09-BE0A-A826DC01CBD8}"/>
                  </a:ext>
                </a:extLst>
              </p:cNvPr>
              <p:cNvSpPr>
                <a:spLocks noChangeShapeType="1"/>
              </p:cNvSpPr>
              <p:nvPr/>
            </p:nvSpPr>
            <p:spPr bwMode="auto">
              <a:xfrm>
                <a:off x="2208" y="0"/>
                <a:ext cx="0" cy="57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cxnSp>
          <p:nvCxnSpPr>
            <p:cNvPr id="32" name="直接箭头连接符 31">
              <a:extLst>
                <a:ext uri="{FF2B5EF4-FFF2-40B4-BE49-F238E27FC236}">
                  <a16:creationId xmlns:a16="http://schemas.microsoft.com/office/drawing/2014/main" id="{6857A0F5-1D61-4CB4-8224-D2832F2EE455}"/>
                </a:ext>
              </a:extLst>
            </p:cNvPr>
            <p:cNvCxnSpPr>
              <a:cxnSpLocks/>
            </p:cNvCxnSpPr>
            <p:nvPr/>
          </p:nvCxnSpPr>
          <p:spPr>
            <a:xfrm flipV="1">
              <a:off x="9403154" y="4638262"/>
              <a:ext cx="0" cy="7686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D6567EBF-3E3C-4488-BC65-6746678C1E31}"/>
                </a:ext>
              </a:extLst>
            </p:cNvPr>
            <p:cNvSpPr txBox="1"/>
            <p:nvPr/>
          </p:nvSpPr>
          <p:spPr>
            <a:xfrm>
              <a:off x="9598277" y="4895680"/>
              <a:ext cx="497252" cy="369332"/>
            </a:xfrm>
            <a:prstGeom prst="rect">
              <a:avLst/>
            </a:prstGeom>
            <a:noFill/>
          </p:spPr>
          <p:txBody>
            <a:bodyPr wrap="none" rtlCol="0">
              <a:spAutoFit/>
            </a:bodyPr>
            <a:lstStyle/>
            <a:p>
              <a:r>
                <a:rPr lang="en-US" altLang="zh-CN" dirty="0"/>
                <a:t>???</a:t>
              </a:r>
              <a:endParaRPr lang="zh-CN" altLang="en-US" dirty="0"/>
            </a:p>
          </p:txBody>
        </p:sp>
      </p:grpSp>
      <p:pic>
        <p:nvPicPr>
          <p:cNvPr id="31" name="图片 30">
            <a:extLst>
              <a:ext uri="{FF2B5EF4-FFF2-40B4-BE49-F238E27FC236}">
                <a16:creationId xmlns:a16="http://schemas.microsoft.com/office/drawing/2014/main" id="{9EFD9D5D-8C90-4DF6-BEB0-B216A6ECA2D2}"/>
              </a:ext>
            </a:extLst>
          </p:cNvPr>
          <p:cNvPicPr>
            <a:picLocks noChangeAspect="1"/>
          </p:cNvPicPr>
          <p:nvPr/>
        </p:nvPicPr>
        <p:blipFill rotWithShape="1">
          <a:blip r:embed="rId2">
            <a:clrChange>
              <a:clrFrom>
                <a:srgbClr val="FFFFFF"/>
              </a:clrFrom>
              <a:clrTo>
                <a:srgbClr val="FFFFFF">
                  <a:alpha val="0"/>
                </a:srgbClr>
              </a:clrTo>
            </a:clrChange>
          </a:blip>
          <a:srcRect t="22998"/>
          <a:stretch/>
        </p:blipFill>
        <p:spPr>
          <a:xfrm>
            <a:off x="965133" y="2450204"/>
            <a:ext cx="9560975" cy="989569"/>
          </a:xfrm>
          <a:prstGeom prst="rect">
            <a:avLst/>
          </a:prstGeom>
        </p:spPr>
      </p:pic>
    </p:spTree>
    <p:extLst>
      <p:ext uri="{BB962C8B-B14F-4D97-AF65-F5344CB8AC3E}">
        <p14:creationId xmlns:p14="http://schemas.microsoft.com/office/powerpoint/2010/main" val="128198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left)">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(7,4)</a:t>
            </a:r>
            <a:r>
              <a:rPr lang="zh-CN" altLang="en-US" dirty="0"/>
              <a:t>码分组依据</a:t>
            </a:r>
          </a:p>
        </p:txBody>
      </p:sp>
      <p:sp>
        <p:nvSpPr>
          <p:cNvPr id="7" name="Rectangle 159"/>
          <p:cNvSpPr>
            <a:spLocks noChangeArrowheads="1"/>
          </p:cNvSpPr>
          <p:nvPr/>
        </p:nvSpPr>
        <p:spPr bwMode="auto">
          <a:xfrm>
            <a:off x="4317291" y="3962389"/>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G2 G1</a:t>
            </a:r>
            <a:r>
              <a:rPr lang="zh-CN" altLang="en-US" sz="2100" dirty="0">
                <a:solidFill>
                  <a:srgbClr val="C00000"/>
                </a:solidFill>
                <a:latin typeface="微软雅黑" panose="020B0503020204020204" pitchFamily="34" charset="-122"/>
                <a:ea typeface="微软雅黑" panose="020B0503020204020204" pitchFamily="34" charset="-122"/>
              </a:rPr>
              <a:t>两校验组</a:t>
            </a:r>
          </a:p>
        </p:txBody>
      </p:sp>
      <p:sp>
        <p:nvSpPr>
          <p:cNvPr id="10" name="Rectangle 153"/>
          <p:cNvSpPr>
            <a:spLocks noChangeArrowheads="1"/>
          </p:cNvSpPr>
          <p:nvPr/>
        </p:nvSpPr>
        <p:spPr bwMode="auto">
          <a:xfrm>
            <a:off x="4290816" y="2363497"/>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 G</a:t>
            </a:r>
            <a:r>
              <a:rPr lang="en-US" altLang="zh-CN" sz="2100" baseline="-25000" dirty="0">
                <a:latin typeface="微软雅黑" panose="020B0503020204020204" pitchFamily="34" charset="-122"/>
                <a:ea typeface="微软雅黑" panose="020B0503020204020204" pitchFamily="34" charset="-122"/>
              </a:rPr>
              <a:t>3</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2</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a:t>
            </a: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位出错</a:t>
            </a:r>
          </a:p>
        </p:txBody>
      </p:sp>
      <p:sp>
        <p:nvSpPr>
          <p:cNvPr id="11" name="Rectangle 151"/>
          <p:cNvSpPr>
            <a:spLocks noChangeArrowheads="1"/>
          </p:cNvSpPr>
          <p:nvPr/>
        </p:nvSpPr>
        <p:spPr bwMode="auto">
          <a:xfrm>
            <a:off x="4317291" y="1774074"/>
            <a:ext cx="4091513"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100">
              <a:latin typeface="微软雅黑" panose="020B0503020204020204" pitchFamily="34" charset="-122"/>
              <a:ea typeface="微软雅黑" panose="020B0503020204020204" pitchFamily="34" charset="-122"/>
            </a:endParaRPr>
          </a:p>
        </p:txBody>
      </p:sp>
      <p:sp>
        <p:nvSpPr>
          <p:cNvPr id="12" name="Rectangle 149"/>
          <p:cNvSpPr>
            <a:spLocks noChangeArrowheads="1"/>
          </p:cNvSpPr>
          <p:nvPr/>
        </p:nvSpPr>
        <p:spPr bwMode="auto">
          <a:xfrm>
            <a:off x="4317291" y="1211365"/>
            <a:ext cx="4091513"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200" dirty="0">
                <a:solidFill>
                  <a:schemeClr val="bg1"/>
                </a:solidFill>
                <a:latin typeface="微软雅黑" panose="020B0503020204020204" pitchFamily="34" charset="-122"/>
                <a:ea typeface="微软雅黑" panose="020B0503020204020204" pitchFamily="34" charset="-122"/>
              </a:rPr>
              <a:t>备注   </a:t>
            </a:r>
            <a:r>
              <a:rPr lang="en-US" altLang="zh-CN" sz="2200" dirty="0">
                <a:solidFill>
                  <a:schemeClr val="bg1"/>
                </a:solidFill>
                <a:latin typeface="微软雅黑" panose="020B0503020204020204" pitchFamily="34" charset="-122"/>
                <a:ea typeface="微软雅黑" panose="020B0503020204020204" pitchFamily="34" charset="-122"/>
              </a:rPr>
              <a:t>(</a:t>
            </a:r>
            <a:r>
              <a:rPr lang="zh-CN" altLang="en-US" sz="2200" dirty="0">
                <a:solidFill>
                  <a:schemeClr val="bg1"/>
                </a:solidFill>
                <a:latin typeface="微软雅黑" panose="020B0503020204020204" pitchFamily="34" charset="-122"/>
                <a:ea typeface="微软雅黑" panose="020B0503020204020204" pitchFamily="34" charset="-122"/>
              </a:rPr>
              <a:t>假设只有</a:t>
            </a:r>
            <a:r>
              <a:rPr lang="en-US" altLang="zh-CN" sz="2200" dirty="0">
                <a:solidFill>
                  <a:schemeClr val="bg1"/>
                </a:solidFill>
                <a:latin typeface="微软雅黑" panose="020B0503020204020204" pitchFamily="34" charset="-122"/>
                <a:ea typeface="微软雅黑" panose="020B0503020204020204" pitchFamily="34" charset="-122"/>
              </a:rPr>
              <a:t>1</a:t>
            </a:r>
            <a:r>
              <a:rPr lang="zh-CN" altLang="en-US" sz="2200" dirty="0">
                <a:solidFill>
                  <a:schemeClr val="bg1"/>
                </a:solidFill>
                <a:latin typeface="微软雅黑" panose="020B0503020204020204" pitchFamily="34" charset="-122"/>
                <a:ea typeface="微软雅黑" panose="020B0503020204020204" pitchFamily="34" charset="-122"/>
              </a:rPr>
              <a:t>位错</a:t>
            </a:r>
            <a:r>
              <a:rPr lang="en-US" altLang="zh-CN" sz="2200" dirty="0">
                <a:solidFill>
                  <a:schemeClr val="bg1"/>
                </a:solidFill>
                <a:latin typeface="微软雅黑" panose="020B0503020204020204" pitchFamily="34" charset="-122"/>
                <a:ea typeface="微软雅黑" panose="020B0503020204020204" pitchFamily="34" charset="-122"/>
              </a:rPr>
              <a:t>)</a:t>
            </a:r>
            <a:endParaRPr lang="zh-CN" altLang="en-US" sz="2200" dirty="0">
              <a:solidFill>
                <a:schemeClr val="bg1"/>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a:off x="1323501" y="5545009"/>
            <a:ext cx="9679921" cy="531448"/>
            <a:chOff x="1323501" y="5640751"/>
            <a:chExt cx="9679921" cy="531448"/>
          </a:xfrm>
        </p:grpSpPr>
        <p:sp>
          <p:nvSpPr>
            <p:cNvPr id="4" name="Rectangle 165"/>
            <p:cNvSpPr>
              <a:spLocks noChangeArrowheads="1"/>
            </p:cNvSpPr>
            <p:nvPr/>
          </p:nvSpPr>
          <p:spPr bwMode="auto">
            <a:xfrm>
              <a:off x="4317291" y="5640751"/>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     H</a:t>
              </a:r>
              <a:r>
                <a:rPr lang="en-US" altLang="zh-CN" sz="2100" baseline="-25000" dirty="0">
                  <a:solidFill>
                    <a:srgbClr val="C00000"/>
                  </a:solidFill>
                  <a:latin typeface="微软雅黑" panose="020B0503020204020204" pitchFamily="34" charset="-122"/>
                  <a:ea typeface="微软雅黑" panose="020B0503020204020204" pitchFamily="34" charset="-122"/>
                </a:rPr>
                <a:t>7</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G3 G2 G1</a:t>
              </a:r>
              <a:r>
                <a:rPr lang="zh-CN" altLang="en-US" sz="2100" dirty="0">
                  <a:solidFill>
                    <a:srgbClr val="C00000"/>
                  </a:solidFill>
                  <a:latin typeface="微软雅黑" panose="020B0503020204020204" pitchFamily="34" charset="-122"/>
                  <a:ea typeface="微软雅黑" panose="020B0503020204020204" pitchFamily="34" charset="-122"/>
                </a:rPr>
                <a:t>三校验组</a:t>
              </a:r>
            </a:p>
          </p:txBody>
        </p:sp>
        <p:sp>
          <p:nvSpPr>
            <p:cNvPr id="13" name="Rectangle 35"/>
            <p:cNvSpPr>
              <a:spLocks noChangeArrowheads="1"/>
            </p:cNvSpPr>
            <p:nvPr/>
          </p:nvSpPr>
          <p:spPr bwMode="auto">
            <a:xfrm>
              <a:off x="8408804" y="5640751"/>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4</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7</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4" name="Rectangle 34"/>
            <p:cNvSpPr>
              <a:spLocks noChangeArrowheads="1"/>
            </p:cNvSpPr>
            <p:nvPr/>
          </p:nvSpPr>
          <p:spPr bwMode="auto">
            <a:xfrm>
              <a:off x="2720603" y="5640751"/>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7</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15" name="Rectangle 33"/>
            <p:cNvSpPr>
              <a:spLocks noChangeArrowheads="1"/>
            </p:cNvSpPr>
            <p:nvPr/>
          </p:nvSpPr>
          <p:spPr bwMode="auto">
            <a:xfrm>
              <a:off x="1323501" y="5640751"/>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111</a:t>
              </a:r>
            </a:p>
          </p:txBody>
        </p:sp>
      </p:grpSp>
      <p:grpSp>
        <p:nvGrpSpPr>
          <p:cNvPr id="50" name="组合 49"/>
          <p:cNvGrpSpPr/>
          <p:nvPr/>
        </p:nvGrpSpPr>
        <p:grpSpPr>
          <a:xfrm>
            <a:off x="1323501" y="5013561"/>
            <a:ext cx="9679921" cy="531448"/>
            <a:chOff x="1323501" y="5109303"/>
            <a:chExt cx="9679921" cy="531448"/>
          </a:xfrm>
        </p:grpSpPr>
        <p:sp>
          <p:nvSpPr>
            <p:cNvPr id="5" name="Rectangle 163"/>
            <p:cNvSpPr>
              <a:spLocks noChangeArrowheads="1"/>
            </p:cNvSpPr>
            <p:nvPr/>
          </p:nvSpPr>
          <p:spPr bwMode="auto">
            <a:xfrm>
              <a:off x="4317291" y="5109303"/>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6</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G3 G2</a:t>
              </a:r>
              <a:r>
                <a:rPr lang="zh-CN" altLang="en-US" sz="2100" dirty="0">
                  <a:solidFill>
                    <a:srgbClr val="C00000"/>
                  </a:solidFill>
                  <a:latin typeface="微软雅黑" panose="020B0503020204020204" pitchFamily="34" charset="-122"/>
                  <a:ea typeface="微软雅黑" panose="020B0503020204020204" pitchFamily="34" charset="-122"/>
                </a:rPr>
                <a:t>两校验组</a:t>
              </a:r>
            </a:p>
          </p:txBody>
        </p:sp>
        <p:sp>
          <p:nvSpPr>
            <p:cNvPr id="16" name="Rectangle 32"/>
            <p:cNvSpPr>
              <a:spLocks noChangeArrowheads="1"/>
            </p:cNvSpPr>
            <p:nvPr/>
          </p:nvSpPr>
          <p:spPr bwMode="auto">
            <a:xfrm>
              <a:off x="8408804" y="5109303"/>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6</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7" name="Rectangle 31"/>
            <p:cNvSpPr>
              <a:spLocks noChangeArrowheads="1"/>
            </p:cNvSpPr>
            <p:nvPr/>
          </p:nvSpPr>
          <p:spPr bwMode="auto">
            <a:xfrm>
              <a:off x="2720603" y="5109303"/>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6</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18" name="Rectangle 30"/>
            <p:cNvSpPr>
              <a:spLocks noChangeArrowheads="1"/>
            </p:cNvSpPr>
            <p:nvPr/>
          </p:nvSpPr>
          <p:spPr bwMode="auto">
            <a:xfrm>
              <a:off x="1323501" y="5109303"/>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110</a:t>
              </a:r>
            </a:p>
          </p:txBody>
        </p:sp>
      </p:grpSp>
      <p:grpSp>
        <p:nvGrpSpPr>
          <p:cNvPr id="49" name="组合 48"/>
          <p:cNvGrpSpPr/>
          <p:nvPr/>
        </p:nvGrpSpPr>
        <p:grpSpPr>
          <a:xfrm>
            <a:off x="4317291" y="4493838"/>
            <a:ext cx="6686131" cy="519725"/>
            <a:chOff x="4317291" y="4589580"/>
            <a:chExt cx="6686131" cy="519725"/>
          </a:xfrm>
        </p:grpSpPr>
        <p:sp>
          <p:nvSpPr>
            <p:cNvPr id="6" name="Rectangle 161"/>
            <p:cNvSpPr>
              <a:spLocks noChangeArrowheads="1"/>
            </p:cNvSpPr>
            <p:nvPr/>
          </p:nvSpPr>
          <p:spPr bwMode="auto">
            <a:xfrm>
              <a:off x="4317291" y="4589580"/>
              <a:ext cx="4091513"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5</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G3 G1</a:t>
              </a:r>
              <a:r>
                <a:rPr lang="zh-CN" altLang="en-US" sz="2100" dirty="0">
                  <a:solidFill>
                    <a:srgbClr val="C00000"/>
                  </a:solidFill>
                  <a:latin typeface="微软雅黑" panose="020B0503020204020204" pitchFamily="34" charset="-122"/>
                  <a:ea typeface="微软雅黑" panose="020B0503020204020204" pitchFamily="34" charset="-122"/>
                </a:rPr>
                <a:t>两校验组</a:t>
              </a:r>
            </a:p>
          </p:txBody>
        </p:sp>
        <p:sp>
          <p:nvSpPr>
            <p:cNvPr id="19" name="Rectangle 29"/>
            <p:cNvSpPr>
              <a:spLocks noChangeArrowheads="1"/>
            </p:cNvSpPr>
            <p:nvPr/>
          </p:nvSpPr>
          <p:spPr bwMode="auto">
            <a:xfrm>
              <a:off x="8408804" y="4589580"/>
              <a:ext cx="2594618"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2</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5</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1323501" y="4493838"/>
            <a:ext cx="2993790" cy="519725"/>
            <a:chOff x="1323501" y="4589580"/>
            <a:chExt cx="2993790" cy="519725"/>
          </a:xfrm>
        </p:grpSpPr>
        <p:sp>
          <p:nvSpPr>
            <p:cNvPr id="20" name="Rectangle 28"/>
            <p:cNvSpPr>
              <a:spLocks noChangeArrowheads="1"/>
            </p:cNvSpPr>
            <p:nvPr/>
          </p:nvSpPr>
          <p:spPr bwMode="auto">
            <a:xfrm>
              <a:off x="2720603" y="4589580"/>
              <a:ext cx="1596688"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5</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21" name="Rectangle 27"/>
            <p:cNvSpPr>
              <a:spLocks noChangeArrowheads="1"/>
            </p:cNvSpPr>
            <p:nvPr/>
          </p:nvSpPr>
          <p:spPr bwMode="auto">
            <a:xfrm>
              <a:off x="1323501" y="4589580"/>
              <a:ext cx="1397102"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101</a:t>
              </a:r>
            </a:p>
          </p:txBody>
        </p:sp>
      </p:grpSp>
      <p:sp>
        <p:nvSpPr>
          <p:cNvPr id="22" name="Rectangle 26"/>
          <p:cNvSpPr>
            <a:spLocks noChangeArrowheads="1"/>
          </p:cNvSpPr>
          <p:nvPr/>
        </p:nvSpPr>
        <p:spPr bwMode="auto">
          <a:xfrm>
            <a:off x="8408804" y="3962389"/>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1</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3</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323501" y="3962389"/>
            <a:ext cx="2993790" cy="531448"/>
            <a:chOff x="1323501" y="4058131"/>
            <a:chExt cx="2993790" cy="531448"/>
          </a:xfrm>
        </p:grpSpPr>
        <p:sp>
          <p:nvSpPr>
            <p:cNvPr id="23" name="Rectangle 25"/>
            <p:cNvSpPr>
              <a:spLocks noChangeArrowheads="1"/>
            </p:cNvSpPr>
            <p:nvPr/>
          </p:nvSpPr>
          <p:spPr bwMode="auto">
            <a:xfrm>
              <a:off x="2720603" y="4058131"/>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3</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24" name="Rectangle 24"/>
            <p:cNvSpPr>
              <a:spLocks noChangeArrowheads="1"/>
            </p:cNvSpPr>
            <p:nvPr/>
          </p:nvSpPr>
          <p:spPr bwMode="auto">
            <a:xfrm>
              <a:off x="1323501" y="4058131"/>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011</a:t>
              </a:r>
            </a:p>
          </p:txBody>
        </p:sp>
      </p:grpSp>
      <p:grpSp>
        <p:nvGrpSpPr>
          <p:cNvPr id="46" name="组合 45"/>
          <p:cNvGrpSpPr/>
          <p:nvPr/>
        </p:nvGrpSpPr>
        <p:grpSpPr>
          <a:xfrm>
            <a:off x="1323501" y="3430941"/>
            <a:ext cx="9679921" cy="531448"/>
            <a:chOff x="1323501" y="3526683"/>
            <a:chExt cx="9679921" cy="531448"/>
          </a:xfrm>
        </p:grpSpPr>
        <p:sp>
          <p:nvSpPr>
            <p:cNvPr id="8" name="Rectangle 157"/>
            <p:cNvSpPr>
              <a:spLocks noChangeArrowheads="1"/>
            </p:cNvSpPr>
            <p:nvPr/>
          </p:nvSpPr>
          <p:spPr bwMode="auto">
            <a:xfrm>
              <a:off x="4317291" y="3526683"/>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2</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1</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a:t>
              </a: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3</a:t>
              </a:r>
              <a:r>
                <a:rPr lang="zh-CN" altLang="en-US" sz="2100" dirty="0">
                  <a:latin typeface="微软雅黑" panose="020B0503020204020204" pitchFamily="34" charset="-122"/>
                  <a:ea typeface="微软雅黑" panose="020B0503020204020204" pitchFamily="34" charset="-122"/>
                </a:rPr>
                <a:t>位出错</a:t>
              </a:r>
            </a:p>
          </p:txBody>
        </p:sp>
        <p:sp>
          <p:nvSpPr>
            <p:cNvPr id="25" name="Rectangle 23"/>
            <p:cNvSpPr>
              <a:spLocks noChangeArrowheads="1"/>
            </p:cNvSpPr>
            <p:nvPr/>
          </p:nvSpPr>
          <p:spPr bwMode="auto">
            <a:xfrm>
              <a:off x="8408804" y="3526683"/>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3</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4</a:t>
              </a:r>
              <a:r>
                <a:rPr lang="zh-CN" altLang="en-US" sz="2100" dirty="0">
                  <a:latin typeface="微软雅黑" panose="020B0503020204020204" pitchFamily="34" charset="-122"/>
                  <a:ea typeface="微软雅黑" panose="020B0503020204020204" pitchFamily="34" charset="-122"/>
                </a:rPr>
                <a:t>位置</a:t>
              </a:r>
            </a:p>
          </p:txBody>
        </p:sp>
        <p:sp>
          <p:nvSpPr>
            <p:cNvPr id="26" name="Rectangle 22"/>
            <p:cNvSpPr>
              <a:spLocks noChangeArrowheads="1"/>
            </p:cNvSpPr>
            <p:nvPr/>
          </p:nvSpPr>
          <p:spPr bwMode="auto">
            <a:xfrm>
              <a:off x="2720603" y="3526683"/>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H</a:t>
              </a:r>
              <a:r>
                <a:rPr lang="en-US" altLang="zh-CN" sz="2100" baseline="-25000">
                  <a:latin typeface="微软雅黑" panose="020B0503020204020204" pitchFamily="34" charset="-122"/>
                  <a:ea typeface="微软雅黑" panose="020B0503020204020204" pitchFamily="34" charset="-122"/>
                </a:rPr>
                <a:t>4</a:t>
              </a:r>
              <a:r>
                <a:rPr lang="zh-CN" altLang="en-US" sz="2100">
                  <a:latin typeface="微软雅黑" panose="020B0503020204020204" pitchFamily="34" charset="-122"/>
                  <a:ea typeface="微软雅黑" panose="020B0503020204020204" pitchFamily="34" charset="-122"/>
                </a:rPr>
                <a:t>出错</a:t>
              </a:r>
            </a:p>
          </p:txBody>
        </p:sp>
        <p:sp>
          <p:nvSpPr>
            <p:cNvPr id="27" name="Rectangle 21"/>
            <p:cNvSpPr>
              <a:spLocks noChangeArrowheads="1"/>
            </p:cNvSpPr>
            <p:nvPr/>
          </p:nvSpPr>
          <p:spPr bwMode="auto">
            <a:xfrm>
              <a:off x="1323501" y="3526683"/>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100</a:t>
              </a:r>
            </a:p>
          </p:txBody>
        </p:sp>
      </p:grpSp>
      <p:grpSp>
        <p:nvGrpSpPr>
          <p:cNvPr id="45" name="组合 44"/>
          <p:cNvGrpSpPr/>
          <p:nvPr/>
        </p:nvGrpSpPr>
        <p:grpSpPr>
          <a:xfrm>
            <a:off x="1323501" y="2899493"/>
            <a:ext cx="9679921" cy="531448"/>
            <a:chOff x="1323501" y="2995235"/>
            <a:chExt cx="9679921" cy="531448"/>
          </a:xfrm>
        </p:grpSpPr>
        <p:sp>
          <p:nvSpPr>
            <p:cNvPr id="9" name="Rectangle 155"/>
            <p:cNvSpPr>
              <a:spLocks noChangeArrowheads="1"/>
            </p:cNvSpPr>
            <p:nvPr/>
          </p:nvSpPr>
          <p:spPr bwMode="auto">
            <a:xfrm>
              <a:off x="4317291" y="2995235"/>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3</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1</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a:t>
              </a: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位出错</a:t>
              </a:r>
            </a:p>
          </p:txBody>
        </p:sp>
        <p:sp>
          <p:nvSpPr>
            <p:cNvPr id="28" name="Rectangle 20"/>
            <p:cNvSpPr>
              <a:spLocks noChangeArrowheads="1"/>
            </p:cNvSpPr>
            <p:nvPr/>
          </p:nvSpPr>
          <p:spPr bwMode="auto">
            <a:xfrm>
              <a:off x="8408804" y="2995235"/>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位置</a:t>
              </a:r>
            </a:p>
          </p:txBody>
        </p:sp>
        <p:sp>
          <p:nvSpPr>
            <p:cNvPr id="29" name="Rectangle 19"/>
            <p:cNvSpPr>
              <a:spLocks noChangeArrowheads="1"/>
            </p:cNvSpPr>
            <p:nvPr/>
          </p:nvSpPr>
          <p:spPr bwMode="auto">
            <a:xfrm>
              <a:off x="2720603" y="2995235"/>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出错</a:t>
              </a:r>
            </a:p>
          </p:txBody>
        </p:sp>
        <p:sp>
          <p:nvSpPr>
            <p:cNvPr id="30" name="Rectangle 18"/>
            <p:cNvSpPr>
              <a:spLocks noChangeArrowheads="1"/>
            </p:cNvSpPr>
            <p:nvPr/>
          </p:nvSpPr>
          <p:spPr bwMode="auto">
            <a:xfrm>
              <a:off x="1323501" y="2995235"/>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010</a:t>
              </a:r>
            </a:p>
          </p:txBody>
        </p:sp>
      </p:grpSp>
      <p:sp>
        <p:nvSpPr>
          <p:cNvPr id="31" name="Rectangle 17"/>
          <p:cNvSpPr>
            <a:spLocks noChangeArrowheads="1"/>
          </p:cNvSpPr>
          <p:nvPr/>
        </p:nvSpPr>
        <p:spPr bwMode="auto">
          <a:xfrm>
            <a:off x="8408804" y="2368045"/>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位置</a:t>
            </a:r>
          </a:p>
        </p:txBody>
      </p:sp>
      <p:grpSp>
        <p:nvGrpSpPr>
          <p:cNvPr id="44" name="组合 43"/>
          <p:cNvGrpSpPr/>
          <p:nvPr/>
        </p:nvGrpSpPr>
        <p:grpSpPr>
          <a:xfrm>
            <a:off x="1323501" y="2368045"/>
            <a:ext cx="2993790" cy="531448"/>
            <a:chOff x="1323501" y="2463787"/>
            <a:chExt cx="2993790" cy="531448"/>
          </a:xfrm>
        </p:grpSpPr>
        <p:sp>
          <p:nvSpPr>
            <p:cNvPr id="32" name="Rectangle 16"/>
            <p:cNvSpPr>
              <a:spLocks noChangeArrowheads="1"/>
            </p:cNvSpPr>
            <p:nvPr/>
          </p:nvSpPr>
          <p:spPr bwMode="auto">
            <a:xfrm>
              <a:off x="2720603" y="2463787"/>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出错</a:t>
              </a:r>
            </a:p>
          </p:txBody>
        </p:sp>
        <p:sp>
          <p:nvSpPr>
            <p:cNvPr id="33" name="Rectangle 15"/>
            <p:cNvSpPr>
              <a:spLocks noChangeArrowheads="1"/>
            </p:cNvSpPr>
            <p:nvPr/>
          </p:nvSpPr>
          <p:spPr bwMode="auto">
            <a:xfrm>
              <a:off x="1323501" y="2463787"/>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001</a:t>
              </a:r>
            </a:p>
          </p:txBody>
        </p:sp>
      </p:grpSp>
      <p:sp>
        <p:nvSpPr>
          <p:cNvPr id="34" name="Rectangle 14"/>
          <p:cNvSpPr>
            <a:spLocks noChangeArrowheads="1"/>
          </p:cNvSpPr>
          <p:nvPr/>
        </p:nvSpPr>
        <p:spPr bwMode="auto">
          <a:xfrm>
            <a:off x="8408804" y="1774074"/>
            <a:ext cx="2594618"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100">
              <a:latin typeface="微软雅黑" panose="020B0503020204020204" pitchFamily="34" charset="-122"/>
              <a:ea typeface="微软雅黑" panose="020B0503020204020204" pitchFamily="34" charset="-122"/>
            </a:endParaRPr>
          </a:p>
        </p:txBody>
      </p:sp>
      <p:sp>
        <p:nvSpPr>
          <p:cNvPr id="35" name="Rectangle 13"/>
          <p:cNvSpPr>
            <a:spLocks noChangeArrowheads="1"/>
          </p:cNvSpPr>
          <p:nvPr/>
        </p:nvSpPr>
        <p:spPr bwMode="auto">
          <a:xfrm>
            <a:off x="2720603" y="1774074"/>
            <a:ext cx="1596688"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a:solidFill>
                  <a:srgbClr val="009900"/>
                </a:solidFill>
                <a:latin typeface="微软雅黑" panose="020B0503020204020204" pitchFamily="34" charset="-122"/>
                <a:ea typeface="微软雅黑" panose="020B0503020204020204" pitchFamily="34" charset="-122"/>
              </a:rPr>
              <a:t>数据正常</a:t>
            </a:r>
          </a:p>
        </p:txBody>
      </p:sp>
      <p:sp>
        <p:nvSpPr>
          <p:cNvPr id="36" name="Rectangle 12"/>
          <p:cNvSpPr>
            <a:spLocks noChangeArrowheads="1"/>
          </p:cNvSpPr>
          <p:nvPr/>
        </p:nvSpPr>
        <p:spPr bwMode="auto">
          <a:xfrm>
            <a:off x="1323501" y="1774074"/>
            <a:ext cx="1397102"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9900"/>
                </a:solidFill>
                <a:latin typeface="微软雅黑" panose="020B0503020204020204" pitchFamily="34" charset="-122"/>
                <a:ea typeface="微软雅黑" panose="020B0503020204020204" pitchFamily="34" charset="-122"/>
              </a:rPr>
              <a:t>000</a:t>
            </a:r>
          </a:p>
        </p:txBody>
      </p:sp>
      <p:sp>
        <p:nvSpPr>
          <p:cNvPr id="37" name="Rectangle 11"/>
          <p:cNvSpPr>
            <a:spLocks noChangeArrowheads="1"/>
          </p:cNvSpPr>
          <p:nvPr/>
        </p:nvSpPr>
        <p:spPr bwMode="auto">
          <a:xfrm>
            <a:off x="8408804" y="1211365"/>
            <a:ext cx="2594618"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200">
              <a:solidFill>
                <a:schemeClr val="bg1"/>
              </a:solidFill>
              <a:latin typeface="微软雅黑" panose="020B0503020204020204" pitchFamily="34" charset="-122"/>
              <a:ea typeface="微软雅黑" panose="020B0503020204020204" pitchFamily="34" charset="-122"/>
            </a:endParaRPr>
          </a:p>
        </p:txBody>
      </p:sp>
      <p:sp>
        <p:nvSpPr>
          <p:cNvPr id="38" name="Rectangle 10"/>
          <p:cNvSpPr>
            <a:spLocks noChangeArrowheads="1"/>
          </p:cNvSpPr>
          <p:nvPr/>
        </p:nvSpPr>
        <p:spPr bwMode="auto">
          <a:xfrm>
            <a:off x="2720603" y="1211365"/>
            <a:ext cx="1596688"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200">
                <a:solidFill>
                  <a:schemeClr val="bg1"/>
                </a:solidFill>
                <a:latin typeface="微软雅黑" panose="020B0503020204020204" pitchFamily="34" charset="-122"/>
                <a:ea typeface="微软雅黑" panose="020B0503020204020204" pitchFamily="34" charset="-122"/>
              </a:rPr>
              <a:t>出错位</a:t>
            </a:r>
          </a:p>
        </p:txBody>
      </p:sp>
      <p:sp>
        <p:nvSpPr>
          <p:cNvPr id="39" name="Rectangle 9"/>
          <p:cNvSpPr>
            <a:spLocks noChangeArrowheads="1"/>
          </p:cNvSpPr>
          <p:nvPr/>
        </p:nvSpPr>
        <p:spPr bwMode="auto">
          <a:xfrm>
            <a:off x="1323501" y="1211365"/>
            <a:ext cx="1397102"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3</a:t>
            </a: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2</a:t>
            </a: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1</a:t>
            </a:r>
          </a:p>
        </p:txBody>
      </p:sp>
      <p:sp>
        <p:nvSpPr>
          <p:cNvPr id="40" name="Line 37"/>
          <p:cNvSpPr>
            <a:spLocks noChangeShapeType="1"/>
          </p:cNvSpPr>
          <p:nvPr/>
        </p:nvSpPr>
        <p:spPr bwMode="auto">
          <a:xfrm>
            <a:off x="1323501" y="1774074"/>
            <a:ext cx="967992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ctr"/>
            <a:endParaRPr lang="zh-CN" altLang="en-US" sz="2100">
              <a:latin typeface="微软雅黑" panose="020B0503020204020204" pitchFamily="34" charset="-122"/>
              <a:ea typeface="微软雅黑" panose="020B0503020204020204" pitchFamily="34" charset="-122"/>
            </a:endParaRPr>
          </a:p>
        </p:txBody>
      </p:sp>
      <p:sp>
        <p:nvSpPr>
          <p:cNvPr id="41" name="Line 47"/>
          <p:cNvSpPr>
            <a:spLocks noChangeShapeType="1"/>
          </p:cNvSpPr>
          <p:nvPr/>
        </p:nvSpPr>
        <p:spPr bwMode="auto">
          <a:xfrm>
            <a:off x="2720603" y="1211366"/>
            <a:ext cx="0" cy="4865092"/>
          </a:xfrm>
          <a:prstGeom prst="line">
            <a:avLst/>
          </a:prstGeom>
          <a:noFill/>
          <a:ln w="12700">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200">
              <a:latin typeface="微软雅黑" panose="020B0503020204020204" pitchFamily="34" charset="-122"/>
              <a:ea typeface="微软雅黑" panose="020B0503020204020204" pitchFamily="34" charset="-122"/>
            </a:endParaRPr>
          </a:p>
        </p:txBody>
      </p:sp>
      <p:sp>
        <p:nvSpPr>
          <p:cNvPr id="42" name="Line 48"/>
          <p:cNvSpPr>
            <a:spLocks noChangeShapeType="1"/>
          </p:cNvSpPr>
          <p:nvPr/>
        </p:nvSpPr>
        <p:spPr bwMode="auto">
          <a:xfrm>
            <a:off x="4317291" y="1211366"/>
            <a:ext cx="0" cy="4865092"/>
          </a:xfrm>
          <a:prstGeom prst="line">
            <a:avLst/>
          </a:prstGeom>
          <a:noFill/>
          <a:ln w="12700">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122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left)">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500"/>
                                        <p:tgtEl>
                                          <p:spTgt spid="4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left)">
                                      <p:cBhvr>
                                        <p:cTn id="55" dur="500"/>
                                        <p:tgtEl>
                                          <p:spTgt spid="4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wipe(left)">
                                      <p:cBhvr>
                                        <p:cTn id="65" dur="500"/>
                                        <p:tgtEl>
                                          <p:spTgt spid="5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wipe(left)">
                                      <p:cBhvr>
                                        <p:cTn id="7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22" grpId="0" animBg="1"/>
      <p:bldP spid="31" grpId="0" animBg="1"/>
      <p:bldP spid="35" grpId="0" animBg="1"/>
      <p:bldP spid="36" grpId="0" animBg="1"/>
    </p:bld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(7,4)</a:t>
            </a:r>
            <a:r>
              <a:rPr lang="zh-CN" altLang="en-US" dirty="0"/>
              <a:t>码数据位映射</a:t>
            </a:r>
          </a:p>
        </p:txBody>
      </p:sp>
      <p:sp>
        <p:nvSpPr>
          <p:cNvPr id="3" name="内容占位符 2"/>
          <p:cNvSpPr>
            <a:spLocks noGrp="1"/>
          </p:cNvSpPr>
          <p:nvPr>
            <p:ph idx="1"/>
          </p:nvPr>
        </p:nvSpPr>
        <p:spPr>
          <a:xfrm>
            <a:off x="7237410" y="1454552"/>
            <a:ext cx="3563939" cy="1512168"/>
          </a:xfrm>
        </p:spPr>
        <p:txBody>
          <a:bodyPr>
            <a:noAutofit/>
          </a:bodyPr>
          <a:lstStyle/>
          <a:p>
            <a:pPr eaLnBrk="1" hangingPunct="1"/>
            <a:r>
              <a:rPr lang="en-US" altLang="zh-CN" sz="2800" dirty="0">
                <a:latin typeface="Consolas" panose="020B0609020204030204" pitchFamily="49" charset="0"/>
              </a:rPr>
              <a:t>G1(</a:t>
            </a:r>
            <a:r>
              <a:rPr lang="en-US" altLang="zh-CN" sz="2800" dirty="0">
                <a:solidFill>
                  <a:srgbClr val="0000FF"/>
                </a:solidFill>
                <a:latin typeface="Consolas" panose="020B0609020204030204" pitchFamily="49" charset="0"/>
              </a:rPr>
              <a:t>P</a:t>
            </a:r>
            <a:r>
              <a:rPr lang="en-US" altLang="zh-CN" sz="2800" baseline="-25000" dirty="0">
                <a:solidFill>
                  <a:srgbClr val="0000FF"/>
                </a:solidFill>
                <a:latin typeface="Consolas" panose="020B0609020204030204" pitchFamily="49" charset="0"/>
              </a:rPr>
              <a:t>1</a:t>
            </a:r>
            <a:r>
              <a:rPr lang="en-US" altLang="zh-CN" sz="2800" dirty="0">
                <a:latin typeface="Consolas" panose="020B0609020204030204" pitchFamily="49" charset="0"/>
              </a:rPr>
              <a:t>,H</a:t>
            </a:r>
            <a:r>
              <a:rPr lang="en-US" altLang="zh-CN" sz="2800" baseline="-25000" dirty="0">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5</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p>
          <a:p>
            <a:pPr eaLnBrk="1" hangingPunct="1"/>
            <a:r>
              <a:rPr lang="en-US" altLang="zh-CN" sz="2800" dirty="0">
                <a:latin typeface="Consolas" panose="020B0609020204030204" pitchFamily="49" charset="0"/>
              </a:rPr>
              <a:t>G2(</a:t>
            </a:r>
            <a:r>
              <a:rPr lang="en-US" altLang="zh-CN" sz="2800" dirty="0">
                <a:solidFill>
                  <a:srgbClr val="0000FF"/>
                </a:solidFill>
                <a:latin typeface="Consolas" panose="020B0609020204030204" pitchFamily="49" charset="0"/>
              </a:rPr>
              <a:t>P</a:t>
            </a:r>
            <a:r>
              <a:rPr lang="en-US" altLang="zh-CN" sz="2800" baseline="-25000" dirty="0">
                <a:solidFill>
                  <a:srgbClr val="0000FF"/>
                </a:solidFill>
                <a:latin typeface="Consolas" panose="020B0609020204030204" pitchFamily="49" charset="0"/>
              </a:rPr>
              <a:t>2</a:t>
            </a:r>
            <a:r>
              <a:rPr lang="en-US" altLang="zh-CN" sz="2800" dirty="0">
                <a:latin typeface="Consolas" panose="020B0609020204030204" pitchFamily="49" charset="0"/>
              </a:rPr>
              <a:t>,H</a:t>
            </a:r>
            <a:r>
              <a:rPr lang="en-US" altLang="zh-CN" sz="2800" baseline="-25000" dirty="0">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6</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p>
          <a:p>
            <a:pPr eaLnBrk="1" hangingPunct="1"/>
            <a:r>
              <a:rPr lang="en-US" altLang="zh-CN" sz="2800" dirty="0">
                <a:latin typeface="Consolas" panose="020B0609020204030204" pitchFamily="49" charset="0"/>
              </a:rPr>
              <a:t>G3(</a:t>
            </a:r>
            <a:r>
              <a:rPr lang="en-US" altLang="zh-CN" sz="2800" dirty="0">
                <a:solidFill>
                  <a:srgbClr val="0000FF"/>
                </a:solidFill>
                <a:latin typeface="Consolas" panose="020B0609020204030204" pitchFamily="49" charset="0"/>
              </a:rPr>
              <a:t>P</a:t>
            </a:r>
            <a:r>
              <a:rPr lang="en-US" altLang="zh-CN" sz="2800" baseline="-25000" dirty="0">
                <a:solidFill>
                  <a:srgbClr val="0000FF"/>
                </a:solidFill>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5</a:t>
            </a:r>
            <a:r>
              <a:rPr lang="en-US" altLang="zh-CN" sz="2800" dirty="0">
                <a:latin typeface="Consolas" panose="020B0609020204030204" pitchFamily="49" charset="0"/>
              </a:rPr>
              <a:t>,H</a:t>
            </a:r>
            <a:r>
              <a:rPr lang="en-US" altLang="zh-CN" sz="2800" baseline="-25000" dirty="0">
                <a:latin typeface="Consolas" panose="020B0609020204030204" pitchFamily="49" charset="0"/>
              </a:rPr>
              <a:t>6</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p>
          <a:p>
            <a:endParaRPr lang="zh-CN" altLang="en-US" sz="2800" dirty="0">
              <a:latin typeface="Consolas" panose="020B0609020204030204" pitchFamily="49" charset="0"/>
            </a:endParaRPr>
          </a:p>
        </p:txBody>
      </p:sp>
      <p:sp>
        <p:nvSpPr>
          <p:cNvPr id="53" name="Rectangle 19"/>
          <p:cNvSpPr>
            <a:spLocks noChangeArrowheads="1"/>
          </p:cNvSpPr>
          <p:nvPr/>
        </p:nvSpPr>
        <p:spPr bwMode="auto">
          <a:xfrm>
            <a:off x="5006931" y="5106076"/>
            <a:ext cx="500062" cy="457200"/>
          </a:xfrm>
          <a:prstGeom prst="rect">
            <a:avLst/>
          </a:prstGeom>
          <a:solidFill>
            <a:schemeClr val="accent4">
              <a:lumMod val="60000"/>
              <a:lumOff val="40000"/>
            </a:schemeClr>
          </a:solidFill>
          <a:ln>
            <a:noFill/>
          </a:ln>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1</a:t>
            </a:r>
          </a:p>
        </p:txBody>
      </p:sp>
      <p:sp>
        <p:nvSpPr>
          <p:cNvPr id="54" name="Rectangle 18"/>
          <p:cNvSpPr>
            <a:spLocks noChangeArrowheads="1"/>
          </p:cNvSpPr>
          <p:nvPr/>
        </p:nvSpPr>
        <p:spPr bwMode="auto">
          <a:xfrm>
            <a:off x="4505281" y="5106076"/>
            <a:ext cx="501650" cy="457200"/>
          </a:xfrm>
          <a:prstGeom prst="rect">
            <a:avLst/>
          </a:prstGeom>
          <a:solidFill>
            <a:schemeClr val="accent4">
              <a:lumMod val="60000"/>
              <a:lumOff val="40000"/>
            </a:schemeClr>
          </a:solidFill>
          <a:ln>
            <a:noFill/>
          </a:ln>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2</a:t>
            </a:r>
          </a:p>
        </p:txBody>
      </p:sp>
      <p:sp>
        <p:nvSpPr>
          <p:cNvPr id="55" name="Rectangle 17"/>
          <p:cNvSpPr>
            <a:spLocks noChangeArrowheads="1"/>
          </p:cNvSpPr>
          <p:nvPr/>
        </p:nvSpPr>
        <p:spPr bwMode="auto">
          <a:xfrm>
            <a:off x="4005219" y="5106076"/>
            <a:ext cx="500063"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1</a:t>
            </a:r>
          </a:p>
        </p:txBody>
      </p:sp>
      <p:sp>
        <p:nvSpPr>
          <p:cNvPr id="56" name="Rectangle 16"/>
          <p:cNvSpPr>
            <a:spLocks noChangeArrowheads="1"/>
          </p:cNvSpPr>
          <p:nvPr/>
        </p:nvSpPr>
        <p:spPr bwMode="auto">
          <a:xfrm>
            <a:off x="3503568" y="5106076"/>
            <a:ext cx="501650" cy="457200"/>
          </a:xfrm>
          <a:prstGeom prst="rect">
            <a:avLst/>
          </a:prstGeom>
          <a:solidFill>
            <a:schemeClr val="accent4">
              <a:lumMod val="60000"/>
              <a:lumOff val="40000"/>
            </a:schemeClr>
          </a:solidFill>
          <a:ln>
            <a:noFill/>
          </a:ln>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3</a:t>
            </a:r>
          </a:p>
        </p:txBody>
      </p:sp>
      <p:sp>
        <p:nvSpPr>
          <p:cNvPr id="57" name="Rectangle 15"/>
          <p:cNvSpPr>
            <a:spLocks noChangeArrowheads="1"/>
          </p:cNvSpPr>
          <p:nvPr/>
        </p:nvSpPr>
        <p:spPr bwMode="auto">
          <a:xfrm>
            <a:off x="3003506" y="5106076"/>
            <a:ext cx="500062"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2</a:t>
            </a:r>
          </a:p>
        </p:txBody>
      </p:sp>
      <p:sp>
        <p:nvSpPr>
          <p:cNvPr id="58" name="Rectangle 14"/>
          <p:cNvSpPr>
            <a:spLocks noChangeArrowheads="1"/>
          </p:cNvSpPr>
          <p:nvPr/>
        </p:nvSpPr>
        <p:spPr bwMode="auto">
          <a:xfrm>
            <a:off x="2482806" y="5106076"/>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3</a:t>
            </a:r>
          </a:p>
        </p:txBody>
      </p:sp>
      <p:sp>
        <p:nvSpPr>
          <p:cNvPr id="59" name="Rectangle 13"/>
          <p:cNvSpPr>
            <a:spLocks noChangeArrowheads="1"/>
          </p:cNvSpPr>
          <p:nvPr/>
        </p:nvSpPr>
        <p:spPr bwMode="auto">
          <a:xfrm>
            <a:off x="2001793" y="5106076"/>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D</a:t>
            </a:r>
            <a:r>
              <a:rPr lang="en-US" altLang="zh-CN" sz="2000" baseline="-25000" dirty="0">
                <a:solidFill>
                  <a:schemeClr val="bg1"/>
                </a:solidFill>
              </a:rPr>
              <a:t>4</a:t>
            </a:r>
          </a:p>
        </p:txBody>
      </p:sp>
      <p:grpSp>
        <p:nvGrpSpPr>
          <p:cNvPr id="60" name="Group 249"/>
          <p:cNvGrpSpPr>
            <a:grpSpLocks/>
          </p:cNvGrpSpPr>
          <p:nvPr/>
        </p:nvGrpSpPr>
        <p:grpSpPr bwMode="auto">
          <a:xfrm>
            <a:off x="2001793" y="4648876"/>
            <a:ext cx="3505200" cy="914400"/>
            <a:chOff x="0" y="0"/>
            <a:chExt cx="2208" cy="576"/>
          </a:xfrm>
        </p:grpSpPr>
        <p:grpSp>
          <p:nvGrpSpPr>
            <p:cNvPr id="61" name="Group 248"/>
            <p:cNvGrpSpPr>
              <a:grpSpLocks/>
            </p:cNvGrpSpPr>
            <p:nvPr/>
          </p:nvGrpSpPr>
          <p:grpSpPr bwMode="auto">
            <a:xfrm>
              <a:off x="0" y="0"/>
              <a:ext cx="2208" cy="288"/>
              <a:chOff x="0" y="0"/>
              <a:chExt cx="2208" cy="288"/>
            </a:xfrm>
          </p:grpSpPr>
          <p:sp>
            <p:nvSpPr>
              <p:cNvPr id="71" name="Rectangle 12"/>
              <p:cNvSpPr>
                <a:spLocks noChangeArrowheads="1"/>
              </p:cNvSpPr>
              <p:nvPr/>
            </p:nvSpPr>
            <p:spPr bwMode="auto">
              <a:xfrm>
                <a:off x="1893"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1</a:t>
                </a:r>
              </a:p>
            </p:txBody>
          </p:sp>
          <p:sp>
            <p:nvSpPr>
              <p:cNvPr id="72" name="Rectangle 11"/>
              <p:cNvSpPr>
                <a:spLocks noChangeArrowheads="1"/>
              </p:cNvSpPr>
              <p:nvPr/>
            </p:nvSpPr>
            <p:spPr bwMode="auto">
              <a:xfrm>
                <a:off x="1577"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2</a:t>
                </a:r>
              </a:p>
            </p:txBody>
          </p:sp>
          <p:sp>
            <p:nvSpPr>
              <p:cNvPr id="73" name="Rectangle 10"/>
              <p:cNvSpPr>
                <a:spLocks noChangeArrowheads="1"/>
              </p:cNvSpPr>
              <p:nvPr/>
            </p:nvSpPr>
            <p:spPr bwMode="auto">
              <a:xfrm>
                <a:off x="1262"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3</a:t>
                </a:r>
              </a:p>
            </p:txBody>
          </p:sp>
          <p:sp>
            <p:nvSpPr>
              <p:cNvPr id="74" name="Rectangle 9"/>
              <p:cNvSpPr>
                <a:spLocks noChangeArrowheads="1"/>
              </p:cNvSpPr>
              <p:nvPr/>
            </p:nvSpPr>
            <p:spPr bwMode="auto">
              <a:xfrm>
                <a:off x="946"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4</a:t>
                </a:r>
              </a:p>
            </p:txBody>
          </p:sp>
          <p:sp>
            <p:nvSpPr>
              <p:cNvPr id="75" name="Rectangle 8"/>
              <p:cNvSpPr>
                <a:spLocks noChangeArrowheads="1"/>
              </p:cNvSpPr>
              <p:nvPr/>
            </p:nvSpPr>
            <p:spPr bwMode="auto">
              <a:xfrm>
                <a:off x="631"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5</a:t>
                </a:r>
              </a:p>
            </p:txBody>
          </p:sp>
          <p:sp>
            <p:nvSpPr>
              <p:cNvPr id="76" name="Rectangle 7"/>
              <p:cNvSpPr>
                <a:spLocks noChangeArrowheads="1"/>
              </p:cNvSpPr>
              <p:nvPr/>
            </p:nvSpPr>
            <p:spPr bwMode="auto">
              <a:xfrm>
                <a:off x="303" y="0"/>
                <a:ext cx="328"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6</a:t>
                </a:r>
              </a:p>
            </p:txBody>
          </p:sp>
          <p:sp>
            <p:nvSpPr>
              <p:cNvPr id="77" name="Rectangle 6"/>
              <p:cNvSpPr>
                <a:spLocks noChangeArrowheads="1"/>
              </p:cNvSpPr>
              <p:nvPr/>
            </p:nvSpPr>
            <p:spPr bwMode="auto">
              <a:xfrm>
                <a:off x="0" y="0"/>
                <a:ext cx="303"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7</a:t>
                </a:r>
              </a:p>
            </p:txBody>
          </p:sp>
          <p:sp>
            <p:nvSpPr>
              <p:cNvPr id="78" name="Line 20"/>
              <p:cNvSpPr>
                <a:spLocks noChangeShapeType="1"/>
              </p:cNvSpPr>
              <p:nvPr/>
            </p:nvSpPr>
            <p:spPr bwMode="auto">
              <a:xfrm>
                <a:off x="0" y="0"/>
                <a:ext cx="220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79" name="Line 21"/>
              <p:cNvSpPr>
                <a:spLocks noChangeShapeType="1"/>
              </p:cNvSpPr>
              <p:nvPr/>
            </p:nvSpPr>
            <p:spPr bwMode="auto">
              <a:xfrm>
                <a:off x="0" y="288"/>
                <a:ext cx="22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62" name="Line 22"/>
            <p:cNvSpPr>
              <a:spLocks noChangeShapeType="1"/>
            </p:cNvSpPr>
            <p:nvPr/>
          </p:nvSpPr>
          <p:spPr bwMode="auto">
            <a:xfrm>
              <a:off x="0" y="576"/>
              <a:ext cx="220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3" name="Line 23"/>
            <p:cNvSpPr>
              <a:spLocks noChangeShapeType="1"/>
            </p:cNvSpPr>
            <p:nvPr/>
          </p:nvSpPr>
          <p:spPr bwMode="auto">
            <a:xfrm>
              <a:off x="0" y="0"/>
              <a:ext cx="0" cy="57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4" name="Line 24"/>
            <p:cNvSpPr>
              <a:spLocks noChangeShapeType="1"/>
            </p:cNvSpPr>
            <p:nvPr/>
          </p:nvSpPr>
          <p:spPr bwMode="auto">
            <a:xfrm>
              <a:off x="303"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5" name="Line 25"/>
            <p:cNvSpPr>
              <a:spLocks noChangeShapeType="1"/>
            </p:cNvSpPr>
            <p:nvPr/>
          </p:nvSpPr>
          <p:spPr bwMode="auto">
            <a:xfrm>
              <a:off x="631"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6" name="Line 26"/>
            <p:cNvSpPr>
              <a:spLocks noChangeShapeType="1"/>
            </p:cNvSpPr>
            <p:nvPr/>
          </p:nvSpPr>
          <p:spPr bwMode="auto">
            <a:xfrm>
              <a:off x="946"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7" name="Line 27"/>
            <p:cNvSpPr>
              <a:spLocks noChangeShapeType="1"/>
            </p:cNvSpPr>
            <p:nvPr/>
          </p:nvSpPr>
          <p:spPr bwMode="auto">
            <a:xfrm>
              <a:off x="1262"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8" name="Line 28"/>
            <p:cNvSpPr>
              <a:spLocks noChangeShapeType="1"/>
            </p:cNvSpPr>
            <p:nvPr/>
          </p:nvSpPr>
          <p:spPr bwMode="auto">
            <a:xfrm>
              <a:off x="1577"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9" name="Line 29"/>
            <p:cNvSpPr>
              <a:spLocks noChangeShapeType="1"/>
            </p:cNvSpPr>
            <p:nvPr/>
          </p:nvSpPr>
          <p:spPr bwMode="auto">
            <a:xfrm>
              <a:off x="1893"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70" name="Line 30"/>
            <p:cNvSpPr>
              <a:spLocks noChangeShapeType="1"/>
            </p:cNvSpPr>
            <p:nvPr/>
          </p:nvSpPr>
          <p:spPr bwMode="auto">
            <a:xfrm>
              <a:off x="2208" y="0"/>
              <a:ext cx="0" cy="57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81" name="Rectangle 242"/>
          <p:cNvSpPr>
            <a:spLocks noChangeArrowheads="1"/>
          </p:cNvSpPr>
          <p:nvPr/>
        </p:nvSpPr>
        <p:spPr bwMode="auto">
          <a:xfrm>
            <a:off x="6781800" y="4343400"/>
            <a:ext cx="3200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endParaRPr lang="en-US" altLang="zh-CN" sz="2600" i="1" baseline="-25000" dirty="0">
              <a:solidFill>
                <a:srgbClr val="0000FF"/>
              </a:solidFill>
            </a:endParaRPr>
          </a:p>
        </p:txBody>
      </p:sp>
      <p:grpSp>
        <p:nvGrpSpPr>
          <p:cNvPr id="82" name="Group 247"/>
          <p:cNvGrpSpPr>
            <a:grpSpLocks/>
          </p:cNvGrpSpPr>
          <p:nvPr/>
        </p:nvGrpSpPr>
        <p:grpSpPr bwMode="auto">
          <a:xfrm>
            <a:off x="963054" y="1445861"/>
            <a:ext cx="5500565" cy="2416915"/>
            <a:chOff x="0" y="0"/>
            <a:chExt cx="3168" cy="1392"/>
          </a:xfrm>
        </p:grpSpPr>
        <p:grpSp>
          <p:nvGrpSpPr>
            <p:cNvPr id="83" name="Group 244"/>
            <p:cNvGrpSpPr>
              <a:grpSpLocks/>
            </p:cNvGrpSpPr>
            <p:nvPr/>
          </p:nvGrpSpPr>
          <p:grpSpPr bwMode="auto">
            <a:xfrm>
              <a:off x="0" y="0"/>
              <a:ext cx="3168" cy="1386"/>
              <a:chOff x="0" y="0"/>
              <a:chExt cx="3168" cy="1386"/>
            </a:xfrm>
          </p:grpSpPr>
          <p:sp>
            <p:nvSpPr>
              <p:cNvPr id="86" name="Rectangle 217"/>
              <p:cNvSpPr>
                <a:spLocks noChangeArrowheads="1"/>
              </p:cNvSpPr>
              <p:nvPr/>
            </p:nvSpPr>
            <p:spPr bwMode="auto">
              <a:xfrm>
                <a:off x="1440" y="1114"/>
                <a:ext cx="1728"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7</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G3 G2 G1</a:t>
                </a:r>
                <a:r>
                  <a:rPr lang="zh-CN" altLang="en-US" sz="1800" dirty="0">
                    <a:latin typeface="微软雅黑" panose="020B0503020204020204" pitchFamily="34" charset="-122"/>
                    <a:ea typeface="微软雅黑" panose="020B0503020204020204" pitchFamily="34" charset="-122"/>
                  </a:rPr>
                  <a:t>校验组</a:t>
                </a:r>
              </a:p>
            </p:txBody>
          </p:sp>
          <p:sp>
            <p:nvSpPr>
              <p:cNvPr id="87" name="Rectangle 218"/>
              <p:cNvSpPr>
                <a:spLocks noChangeArrowheads="1"/>
              </p:cNvSpPr>
              <p:nvPr/>
            </p:nvSpPr>
            <p:spPr bwMode="auto">
              <a:xfrm>
                <a:off x="1440" y="842"/>
                <a:ext cx="172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6</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G3 G2</a:t>
                </a:r>
                <a:r>
                  <a:rPr lang="zh-CN" altLang="en-US" sz="1800" dirty="0">
                    <a:latin typeface="微软雅黑" panose="020B0503020204020204" pitchFamily="34" charset="-122"/>
                    <a:ea typeface="微软雅黑" panose="020B0503020204020204" pitchFamily="34" charset="-122"/>
                  </a:rPr>
                  <a:t>校验组</a:t>
                </a:r>
              </a:p>
            </p:txBody>
          </p:sp>
          <p:sp>
            <p:nvSpPr>
              <p:cNvPr id="88" name="Rectangle 219"/>
              <p:cNvSpPr>
                <a:spLocks noChangeArrowheads="1"/>
              </p:cNvSpPr>
              <p:nvPr/>
            </p:nvSpPr>
            <p:spPr bwMode="auto">
              <a:xfrm>
                <a:off x="1440" y="576"/>
                <a:ext cx="1728"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5</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G3 G1</a:t>
                </a:r>
                <a:r>
                  <a:rPr lang="zh-CN" altLang="en-US" sz="1800" dirty="0">
                    <a:latin typeface="微软雅黑" panose="020B0503020204020204" pitchFamily="34" charset="-122"/>
                    <a:ea typeface="微软雅黑" panose="020B0503020204020204" pitchFamily="34" charset="-122"/>
                  </a:rPr>
                  <a:t>校验组</a:t>
                </a:r>
              </a:p>
            </p:txBody>
          </p:sp>
          <p:sp>
            <p:nvSpPr>
              <p:cNvPr id="89" name="Rectangle 220"/>
              <p:cNvSpPr>
                <a:spLocks noChangeArrowheads="1"/>
              </p:cNvSpPr>
              <p:nvPr/>
            </p:nvSpPr>
            <p:spPr bwMode="auto">
              <a:xfrm>
                <a:off x="1440" y="304"/>
                <a:ext cx="172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G2 G1</a:t>
                </a:r>
                <a:r>
                  <a:rPr lang="zh-CN" altLang="en-US" sz="1800" dirty="0">
                    <a:latin typeface="微软雅黑" panose="020B0503020204020204" pitchFamily="34" charset="-122"/>
                    <a:ea typeface="微软雅黑" panose="020B0503020204020204" pitchFamily="34" charset="-122"/>
                  </a:rPr>
                  <a:t>校验组</a:t>
                </a:r>
              </a:p>
            </p:txBody>
          </p:sp>
          <p:sp>
            <p:nvSpPr>
              <p:cNvPr id="90" name="Rectangle 222"/>
              <p:cNvSpPr>
                <a:spLocks noChangeArrowheads="1"/>
              </p:cNvSpPr>
              <p:nvPr/>
            </p:nvSpPr>
            <p:spPr bwMode="auto">
              <a:xfrm>
                <a:off x="672" y="1114"/>
                <a:ext cx="768"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7</a:t>
                </a:r>
                <a:r>
                  <a:rPr lang="zh-CN" altLang="en-US" sz="1800">
                    <a:latin typeface="微软雅黑" panose="020B0503020204020204" pitchFamily="34" charset="-122"/>
                    <a:ea typeface="微软雅黑" panose="020B0503020204020204" pitchFamily="34" charset="-122"/>
                  </a:rPr>
                  <a:t>出错</a:t>
                </a:r>
              </a:p>
            </p:txBody>
          </p:sp>
          <p:sp>
            <p:nvSpPr>
              <p:cNvPr id="91" name="Rectangle 223"/>
              <p:cNvSpPr>
                <a:spLocks noChangeArrowheads="1"/>
              </p:cNvSpPr>
              <p:nvPr/>
            </p:nvSpPr>
            <p:spPr bwMode="auto">
              <a:xfrm>
                <a:off x="0" y="1114"/>
                <a:ext cx="672"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111</a:t>
                </a:r>
              </a:p>
            </p:txBody>
          </p:sp>
          <p:sp>
            <p:nvSpPr>
              <p:cNvPr id="92" name="Rectangle 225"/>
              <p:cNvSpPr>
                <a:spLocks noChangeArrowheads="1"/>
              </p:cNvSpPr>
              <p:nvPr/>
            </p:nvSpPr>
            <p:spPr bwMode="auto">
              <a:xfrm>
                <a:off x="672" y="842"/>
                <a:ext cx="76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6</a:t>
                </a:r>
                <a:r>
                  <a:rPr lang="zh-CN" altLang="en-US" sz="1800">
                    <a:latin typeface="微软雅黑" panose="020B0503020204020204" pitchFamily="34" charset="-122"/>
                    <a:ea typeface="微软雅黑" panose="020B0503020204020204" pitchFamily="34" charset="-122"/>
                  </a:rPr>
                  <a:t>出错</a:t>
                </a:r>
              </a:p>
            </p:txBody>
          </p:sp>
          <p:sp>
            <p:nvSpPr>
              <p:cNvPr id="93" name="Rectangle 226"/>
              <p:cNvSpPr>
                <a:spLocks noChangeArrowheads="1"/>
              </p:cNvSpPr>
              <p:nvPr/>
            </p:nvSpPr>
            <p:spPr bwMode="auto">
              <a:xfrm>
                <a:off x="0" y="842"/>
                <a:ext cx="672"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110</a:t>
                </a:r>
              </a:p>
            </p:txBody>
          </p:sp>
          <p:sp>
            <p:nvSpPr>
              <p:cNvPr id="94" name="Rectangle 228"/>
              <p:cNvSpPr>
                <a:spLocks noChangeArrowheads="1"/>
              </p:cNvSpPr>
              <p:nvPr/>
            </p:nvSpPr>
            <p:spPr bwMode="auto">
              <a:xfrm>
                <a:off x="672" y="576"/>
                <a:ext cx="768"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5</a:t>
                </a:r>
                <a:r>
                  <a:rPr lang="zh-CN" altLang="en-US" sz="1800">
                    <a:latin typeface="微软雅黑" panose="020B0503020204020204" pitchFamily="34" charset="-122"/>
                    <a:ea typeface="微软雅黑" panose="020B0503020204020204" pitchFamily="34" charset="-122"/>
                  </a:rPr>
                  <a:t>出错</a:t>
                </a:r>
              </a:p>
            </p:txBody>
          </p:sp>
          <p:sp>
            <p:nvSpPr>
              <p:cNvPr id="95" name="Rectangle 229"/>
              <p:cNvSpPr>
                <a:spLocks noChangeArrowheads="1"/>
              </p:cNvSpPr>
              <p:nvPr/>
            </p:nvSpPr>
            <p:spPr bwMode="auto">
              <a:xfrm>
                <a:off x="0" y="576"/>
                <a:ext cx="672"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101</a:t>
                </a:r>
              </a:p>
            </p:txBody>
          </p:sp>
          <p:sp>
            <p:nvSpPr>
              <p:cNvPr id="96" name="Rectangle 231"/>
              <p:cNvSpPr>
                <a:spLocks noChangeArrowheads="1"/>
              </p:cNvSpPr>
              <p:nvPr/>
            </p:nvSpPr>
            <p:spPr bwMode="auto">
              <a:xfrm>
                <a:off x="672" y="304"/>
                <a:ext cx="76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3</a:t>
                </a:r>
                <a:r>
                  <a:rPr lang="zh-CN" altLang="en-US" sz="1800">
                    <a:latin typeface="微软雅黑" panose="020B0503020204020204" pitchFamily="34" charset="-122"/>
                    <a:ea typeface="微软雅黑" panose="020B0503020204020204" pitchFamily="34" charset="-122"/>
                  </a:rPr>
                  <a:t>出错</a:t>
                </a:r>
              </a:p>
            </p:txBody>
          </p:sp>
          <p:sp>
            <p:nvSpPr>
              <p:cNvPr id="97" name="Rectangle 232"/>
              <p:cNvSpPr>
                <a:spLocks noChangeArrowheads="1"/>
              </p:cNvSpPr>
              <p:nvPr/>
            </p:nvSpPr>
            <p:spPr bwMode="auto">
              <a:xfrm>
                <a:off x="0" y="304"/>
                <a:ext cx="672"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011</a:t>
                </a:r>
              </a:p>
            </p:txBody>
          </p:sp>
          <p:sp>
            <p:nvSpPr>
              <p:cNvPr id="98" name="Rectangle 233"/>
              <p:cNvSpPr>
                <a:spLocks noChangeArrowheads="1"/>
              </p:cNvSpPr>
              <p:nvPr/>
            </p:nvSpPr>
            <p:spPr bwMode="auto">
              <a:xfrm>
                <a:off x="1440" y="0"/>
                <a:ext cx="1728"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1800" b="1">
                    <a:latin typeface="微软雅黑" panose="020B0503020204020204" pitchFamily="34" charset="-122"/>
                    <a:ea typeface="微软雅黑" panose="020B0503020204020204" pitchFamily="34" charset="-122"/>
                  </a:rPr>
                  <a:t>备注</a:t>
                </a:r>
              </a:p>
            </p:txBody>
          </p:sp>
          <p:sp>
            <p:nvSpPr>
              <p:cNvPr id="99" name="Rectangle 235"/>
              <p:cNvSpPr>
                <a:spLocks noChangeArrowheads="1"/>
              </p:cNvSpPr>
              <p:nvPr/>
            </p:nvSpPr>
            <p:spPr bwMode="auto">
              <a:xfrm>
                <a:off x="672" y="0"/>
                <a:ext cx="768"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1800" b="1" dirty="0">
                    <a:latin typeface="微软雅黑" panose="020B0503020204020204" pitchFamily="34" charset="-122"/>
                    <a:ea typeface="微软雅黑" panose="020B0503020204020204" pitchFamily="34" charset="-122"/>
                  </a:rPr>
                  <a:t>出错位</a:t>
                </a:r>
              </a:p>
            </p:txBody>
          </p:sp>
          <p:sp>
            <p:nvSpPr>
              <p:cNvPr id="100" name="Rectangle 236"/>
              <p:cNvSpPr>
                <a:spLocks noChangeArrowheads="1"/>
              </p:cNvSpPr>
              <p:nvPr/>
            </p:nvSpPr>
            <p:spPr bwMode="auto">
              <a:xfrm>
                <a:off x="0" y="0"/>
                <a:ext cx="672"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b="1" dirty="0">
                    <a:latin typeface="微软雅黑" panose="020B0503020204020204" pitchFamily="34" charset="-122"/>
                    <a:ea typeface="微软雅黑" panose="020B0503020204020204" pitchFamily="34" charset="-122"/>
                  </a:rPr>
                  <a:t>G</a:t>
                </a:r>
                <a:r>
                  <a:rPr lang="en-US" altLang="zh-CN" sz="1800" b="1" baseline="-25000" dirty="0">
                    <a:latin typeface="微软雅黑" panose="020B0503020204020204" pitchFamily="34" charset="-122"/>
                    <a:ea typeface="微软雅黑" panose="020B0503020204020204" pitchFamily="34" charset="-122"/>
                  </a:rPr>
                  <a:t>3</a:t>
                </a:r>
                <a:r>
                  <a:rPr lang="en-US" altLang="zh-CN" sz="1800" b="1" dirty="0">
                    <a:latin typeface="微软雅黑" panose="020B0503020204020204" pitchFamily="34" charset="-122"/>
                    <a:ea typeface="微软雅黑" panose="020B0503020204020204" pitchFamily="34" charset="-122"/>
                  </a:rPr>
                  <a:t>G</a:t>
                </a:r>
                <a:r>
                  <a:rPr lang="en-US" altLang="zh-CN" sz="1800" b="1" baseline="-25000" dirty="0">
                    <a:latin typeface="微软雅黑" panose="020B0503020204020204" pitchFamily="34" charset="-122"/>
                    <a:ea typeface="微软雅黑" panose="020B0503020204020204" pitchFamily="34" charset="-122"/>
                  </a:rPr>
                  <a:t>2</a:t>
                </a:r>
                <a:r>
                  <a:rPr lang="en-US" altLang="zh-CN" sz="1800" b="1" dirty="0">
                    <a:latin typeface="微软雅黑" panose="020B0503020204020204" pitchFamily="34" charset="-122"/>
                    <a:ea typeface="微软雅黑" panose="020B0503020204020204" pitchFamily="34" charset="-122"/>
                  </a:rPr>
                  <a:t>G</a:t>
                </a:r>
                <a:r>
                  <a:rPr lang="en-US" altLang="zh-CN" sz="1800" b="1" baseline="-25000" dirty="0">
                    <a:latin typeface="微软雅黑" panose="020B0503020204020204" pitchFamily="34" charset="-122"/>
                    <a:ea typeface="微软雅黑" panose="020B0503020204020204" pitchFamily="34" charset="-122"/>
                  </a:rPr>
                  <a:t>1</a:t>
                </a:r>
              </a:p>
            </p:txBody>
          </p:sp>
        </p:grpSp>
        <p:sp>
          <p:nvSpPr>
            <p:cNvPr id="84" name="Line 245"/>
            <p:cNvSpPr>
              <a:spLocks noChangeShapeType="1"/>
            </p:cNvSpPr>
            <p:nvPr/>
          </p:nvSpPr>
          <p:spPr bwMode="auto">
            <a:xfrm>
              <a:off x="672" y="0"/>
              <a:ext cx="0" cy="1392"/>
            </a:xfrm>
            <a:prstGeom prst="line">
              <a:avLst/>
            </a:prstGeom>
            <a:noFill/>
            <a:ln w="9525">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latin typeface="微软雅黑" panose="020B0503020204020204" pitchFamily="34" charset="-122"/>
                <a:ea typeface="微软雅黑" panose="020B0503020204020204" pitchFamily="34" charset="-122"/>
              </a:endParaRPr>
            </a:p>
          </p:txBody>
        </p:sp>
        <p:sp>
          <p:nvSpPr>
            <p:cNvPr id="85" name="Line 246"/>
            <p:cNvSpPr>
              <a:spLocks noChangeShapeType="1"/>
            </p:cNvSpPr>
            <p:nvPr/>
          </p:nvSpPr>
          <p:spPr bwMode="auto">
            <a:xfrm>
              <a:off x="1392" y="0"/>
              <a:ext cx="0" cy="1392"/>
            </a:xfrm>
            <a:prstGeom prst="line">
              <a:avLst/>
            </a:prstGeom>
            <a:noFill/>
            <a:ln w="9525">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latin typeface="微软雅黑" panose="020B0503020204020204" pitchFamily="34" charset="-122"/>
                <a:ea typeface="微软雅黑" panose="020B0503020204020204" pitchFamily="34" charset="-122"/>
              </a:endParaRPr>
            </a:p>
          </p:txBody>
        </p:sp>
      </p:grpSp>
      <p:sp>
        <p:nvSpPr>
          <p:cNvPr id="101" name="内容占位符 2"/>
          <p:cNvSpPr txBox="1">
            <a:spLocks/>
          </p:cNvSpPr>
          <p:nvPr/>
        </p:nvSpPr>
        <p:spPr bwMode="auto">
          <a:xfrm>
            <a:off x="6885865" y="4219364"/>
            <a:ext cx="4663021" cy="1865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r>
              <a:rPr lang="en-US" altLang="zh-CN" sz="2800" kern="0" spc="600" dirty="0">
                <a:latin typeface="Consolas" panose="020B0609020204030204" pitchFamily="49" charset="0"/>
              </a:rPr>
              <a:t>G</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a:t>
            </a:r>
            <a:r>
              <a:rPr lang="en-US" altLang="zh-CN" sz="2800" kern="0" spc="600" dirty="0">
                <a:solidFill>
                  <a:srgbClr val="0000FF"/>
                </a:solidFill>
                <a:latin typeface="Consolas" panose="020B0609020204030204" pitchFamily="49" charset="0"/>
              </a:rPr>
              <a:t>P</a:t>
            </a:r>
            <a:r>
              <a:rPr lang="en-US" altLang="zh-CN" sz="2800" kern="0" spc="600" baseline="-25000" dirty="0">
                <a:solidFill>
                  <a:srgbClr val="0000FF"/>
                </a:solidFill>
                <a:latin typeface="Consolas" panose="020B0609020204030204" pitchFamily="49" charset="0"/>
              </a:rPr>
              <a:t>1</a:t>
            </a:r>
            <a:r>
              <a:rPr lang="en-US" altLang="zh-CN" sz="2800" kern="0" spc="600" dirty="0">
                <a:latin typeface="Consolas" panose="020B0609020204030204" pitchFamily="49" charset="0"/>
              </a:rPr>
              <a:t>⊕D</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altLang="zh-CN" sz="2800" kern="0" spc="600" dirty="0">
              <a:latin typeface="Consolas" panose="020B0609020204030204" pitchFamily="49" charset="0"/>
            </a:endParaRPr>
          </a:p>
          <a:p>
            <a:pPr eaLnBrk="1" hangingPunct="1"/>
            <a:r>
              <a:rPr lang="en-US" altLang="zh-CN" sz="2800" kern="0" spc="600" dirty="0">
                <a:latin typeface="Consolas" panose="020B0609020204030204" pitchFamily="49" charset="0"/>
              </a:rPr>
              <a:t>G</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a:t>
            </a:r>
            <a:r>
              <a:rPr lang="en-US" altLang="zh-CN" sz="2800" kern="0" spc="600" dirty="0">
                <a:solidFill>
                  <a:srgbClr val="0000FF"/>
                </a:solidFill>
                <a:latin typeface="Consolas" panose="020B0609020204030204" pitchFamily="49" charset="0"/>
              </a:rPr>
              <a:t>P</a:t>
            </a:r>
            <a:r>
              <a:rPr lang="en-US" altLang="zh-CN" sz="2800" spc="600" baseline="-25000" dirty="0">
                <a:solidFill>
                  <a:srgbClr val="0000FF"/>
                </a:solidFill>
                <a:latin typeface="Consolas" panose="020B0609020204030204" pitchFamily="49" charset="0"/>
              </a:rPr>
              <a:t>2</a:t>
            </a:r>
            <a:r>
              <a:rPr lang="en-US" altLang="zh-CN" sz="2800" kern="0" spc="600" dirty="0">
                <a:latin typeface="Consolas" panose="020B0609020204030204" pitchFamily="49" charset="0"/>
              </a:rPr>
              <a:t>⊕D</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altLang="zh-CN" sz="2800" kern="0" spc="600" dirty="0">
              <a:latin typeface="Consolas" panose="020B0609020204030204" pitchFamily="49" charset="0"/>
            </a:endParaRPr>
          </a:p>
          <a:p>
            <a:pPr eaLnBrk="1" hangingPunct="1"/>
            <a:r>
              <a:rPr lang="en-US" altLang="zh-CN" sz="2800" kern="0" spc="600" dirty="0">
                <a:latin typeface="Consolas" panose="020B0609020204030204" pitchFamily="49" charset="0"/>
              </a:rPr>
              <a:t>G</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a:t>
            </a:r>
            <a:r>
              <a:rPr lang="en-US" altLang="zh-CN" sz="2800" kern="0" spc="600" dirty="0">
                <a:solidFill>
                  <a:srgbClr val="0000FF"/>
                </a:solidFill>
                <a:latin typeface="Consolas" panose="020B0609020204030204" pitchFamily="49" charset="0"/>
              </a:rPr>
              <a:t>P</a:t>
            </a:r>
            <a:r>
              <a:rPr lang="en-US" altLang="zh-CN" sz="2800" spc="600" baseline="-25000" dirty="0">
                <a:solidFill>
                  <a:srgbClr val="0000FF"/>
                </a:solidFill>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sz="2800" kern="0" spc="600" dirty="0">
              <a:latin typeface="Consolas" panose="020B0609020204030204" pitchFamily="49" charset="0"/>
            </a:endParaRPr>
          </a:p>
        </p:txBody>
      </p:sp>
    </p:spTree>
    <p:extLst>
      <p:ext uri="{BB962C8B-B14F-4D97-AF65-F5344CB8AC3E}">
        <p14:creationId xmlns:p14="http://schemas.microsoft.com/office/powerpoint/2010/main" val="232172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up)">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0"/>
                                        </p:tgtEl>
                                        <p:attrNameLst>
                                          <p:attrName>style.visibility</p:attrName>
                                        </p:attrNameLst>
                                      </p:cBhvr>
                                      <p:to>
                                        <p:strVal val="visible"/>
                                      </p:to>
                                    </p:set>
                                    <p:anim calcmode="lin" valueType="num">
                                      <p:cBhvr additive="base">
                                        <p:cTn id="30" dur="500" fill="hold"/>
                                        <p:tgtEl>
                                          <p:spTgt spid="60"/>
                                        </p:tgtEl>
                                        <p:attrNameLst>
                                          <p:attrName>ppt_x</p:attrName>
                                        </p:attrNameLst>
                                      </p:cBhvr>
                                      <p:tavLst>
                                        <p:tav tm="0">
                                          <p:val>
                                            <p:strVal val="#ppt_x"/>
                                          </p:val>
                                        </p:tav>
                                        <p:tav tm="100000">
                                          <p:val>
                                            <p:strVal val="#ppt_x"/>
                                          </p:val>
                                        </p:tav>
                                      </p:tavLst>
                                    </p:anim>
                                    <p:anim calcmode="lin" valueType="num">
                                      <p:cBhvr additive="base">
                                        <p:cTn id="31"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3"/>
                                        </p:tgtEl>
                                        <p:attrNameLst>
                                          <p:attrName>style.visibility</p:attrName>
                                        </p:attrNameLst>
                                      </p:cBhvr>
                                      <p:to>
                                        <p:strVal val="visible"/>
                                      </p:to>
                                    </p:set>
                                    <p:anim calcmode="lin" valueType="num">
                                      <p:cBhvr additive="base">
                                        <p:cTn id="36" dur="500" fill="hold"/>
                                        <p:tgtEl>
                                          <p:spTgt spid="53"/>
                                        </p:tgtEl>
                                        <p:attrNameLst>
                                          <p:attrName>ppt_x</p:attrName>
                                        </p:attrNameLst>
                                      </p:cBhvr>
                                      <p:tavLst>
                                        <p:tav tm="0">
                                          <p:val>
                                            <p:strVal val="#ppt_x"/>
                                          </p:val>
                                        </p:tav>
                                        <p:tav tm="100000">
                                          <p:val>
                                            <p:strVal val="#ppt_x"/>
                                          </p:val>
                                        </p:tav>
                                      </p:tavLst>
                                    </p:anim>
                                    <p:anim calcmode="lin" valueType="num">
                                      <p:cBhvr additive="base">
                                        <p:cTn id="3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4"/>
                                        </p:tgtEl>
                                        <p:attrNameLst>
                                          <p:attrName>style.visibility</p:attrName>
                                        </p:attrNameLst>
                                      </p:cBhvr>
                                      <p:to>
                                        <p:strVal val="visible"/>
                                      </p:to>
                                    </p:set>
                                    <p:anim calcmode="lin" valueType="num">
                                      <p:cBhvr additive="base">
                                        <p:cTn id="42" dur="500" fill="hold"/>
                                        <p:tgtEl>
                                          <p:spTgt spid="54"/>
                                        </p:tgtEl>
                                        <p:attrNameLst>
                                          <p:attrName>ppt_x</p:attrName>
                                        </p:attrNameLst>
                                      </p:cBhvr>
                                      <p:tavLst>
                                        <p:tav tm="0">
                                          <p:val>
                                            <p:strVal val="#ppt_x"/>
                                          </p:val>
                                        </p:tav>
                                        <p:tav tm="100000">
                                          <p:val>
                                            <p:strVal val="#ppt_x"/>
                                          </p:val>
                                        </p:tav>
                                      </p:tavLst>
                                    </p:anim>
                                    <p:anim calcmode="lin" valueType="num">
                                      <p:cBhvr additive="base">
                                        <p:cTn id="4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additive="base">
                                        <p:cTn id="48" dur="500" fill="hold"/>
                                        <p:tgtEl>
                                          <p:spTgt spid="56"/>
                                        </p:tgtEl>
                                        <p:attrNameLst>
                                          <p:attrName>ppt_x</p:attrName>
                                        </p:attrNameLst>
                                      </p:cBhvr>
                                      <p:tavLst>
                                        <p:tav tm="0">
                                          <p:val>
                                            <p:strVal val="#ppt_x"/>
                                          </p:val>
                                        </p:tav>
                                        <p:tav tm="100000">
                                          <p:val>
                                            <p:strVal val="#ppt_x"/>
                                          </p:val>
                                        </p:tav>
                                      </p:tavLst>
                                    </p:anim>
                                    <p:anim calcmode="lin" valueType="num">
                                      <p:cBhvr additive="base">
                                        <p:cTn id="4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additive="base">
                                        <p:cTn id="54" dur="500" fill="hold"/>
                                        <p:tgtEl>
                                          <p:spTgt spid="55"/>
                                        </p:tgtEl>
                                        <p:attrNameLst>
                                          <p:attrName>ppt_x</p:attrName>
                                        </p:attrNameLst>
                                      </p:cBhvr>
                                      <p:tavLst>
                                        <p:tav tm="0">
                                          <p:val>
                                            <p:strVal val="#ppt_x"/>
                                          </p:val>
                                        </p:tav>
                                        <p:tav tm="100000">
                                          <p:val>
                                            <p:strVal val="#ppt_x"/>
                                          </p:val>
                                        </p:tav>
                                      </p:tavLst>
                                    </p:anim>
                                    <p:anim calcmode="lin" valueType="num">
                                      <p:cBhvr additive="base">
                                        <p:cTn id="5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57"/>
                                        </p:tgtEl>
                                        <p:attrNameLst>
                                          <p:attrName>style.visibility</p:attrName>
                                        </p:attrNameLst>
                                      </p:cBhvr>
                                      <p:to>
                                        <p:strVal val="visible"/>
                                      </p:to>
                                    </p:set>
                                    <p:anim calcmode="lin" valueType="num">
                                      <p:cBhvr additive="base">
                                        <p:cTn id="60" dur="500" fill="hold"/>
                                        <p:tgtEl>
                                          <p:spTgt spid="57"/>
                                        </p:tgtEl>
                                        <p:attrNameLst>
                                          <p:attrName>ppt_x</p:attrName>
                                        </p:attrNameLst>
                                      </p:cBhvr>
                                      <p:tavLst>
                                        <p:tav tm="0">
                                          <p:val>
                                            <p:strVal val="#ppt_x"/>
                                          </p:val>
                                        </p:tav>
                                        <p:tav tm="100000">
                                          <p:val>
                                            <p:strVal val="#ppt_x"/>
                                          </p:val>
                                        </p:tav>
                                      </p:tavLst>
                                    </p:anim>
                                    <p:anim calcmode="lin" valueType="num">
                                      <p:cBhvr additive="base">
                                        <p:cTn id="61"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additive="base">
                                        <p:cTn id="66" dur="500" fill="hold"/>
                                        <p:tgtEl>
                                          <p:spTgt spid="58"/>
                                        </p:tgtEl>
                                        <p:attrNameLst>
                                          <p:attrName>ppt_x</p:attrName>
                                        </p:attrNameLst>
                                      </p:cBhvr>
                                      <p:tavLst>
                                        <p:tav tm="0">
                                          <p:val>
                                            <p:strVal val="#ppt_x"/>
                                          </p:val>
                                        </p:tav>
                                        <p:tav tm="100000">
                                          <p:val>
                                            <p:strVal val="#ppt_x"/>
                                          </p:val>
                                        </p:tav>
                                      </p:tavLst>
                                    </p:anim>
                                    <p:anim calcmode="lin" valueType="num">
                                      <p:cBhvr additive="base">
                                        <p:cTn id="67"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anim calcmode="lin" valueType="num">
                                      <p:cBhvr additive="base">
                                        <p:cTn id="72" dur="500" fill="hold"/>
                                        <p:tgtEl>
                                          <p:spTgt spid="59"/>
                                        </p:tgtEl>
                                        <p:attrNameLst>
                                          <p:attrName>ppt_x</p:attrName>
                                        </p:attrNameLst>
                                      </p:cBhvr>
                                      <p:tavLst>
                                        <p:tav tm="0">
                                          <p:val>
                                            <p:strVal val="#ppt_x"/>
                                          </p:val>
                                        </p:tav>
                                        <p:tav tm="100000">
                                          <p:val>
                                            <p:strVal val="#ppt_x"/>
                                          </p:val>
                                        </p:tav>
                                      </p:tavLst>
                                    </p:anim>
                                    <p:anim calcmode="lin" valueType="num">
                                      <p:cBhvr additive="base">
                                        <p:cTn id="7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nodePh="1">
                                  <p:stCondLst>
                                    <p:cond delay="0"/>
                                  </p:stCondLst>
                                  <p:endCondLst>
                                    <p:cond evt="begin" delay="0">
                                      <p:tn val="76"/>
                                    </p:cond>
                                  </p:endCondLst>
                                  <p:childTnLst>
                                    <p:set>
                                      <p:cBhvr>
                                        <p:cTn id="77" dur="1" fill="hold">
                                          <p:stCondLst>
                                            <p:cond delay="0"/>
                                          </p:stCondLst>
                                        </p:cTn>
                                        <p:tgtEl>
                                          <p:spTgt spid="81"/>
                                        </p:tgtEl>
                                        <p:attrNameLst>
                                          <p:attrName>style.visibility</p:attrName>
                                        </p:attrNameLst>
                                      </p:cBhvr>
                                      <p:to>
                                        <p:strVal val="visible"/>
                                      </p:to>
                                    </p:set>
                                    <p:anim calcmode="lin" valueType="num">
                                      <p:cBhvr additive="base">
                                        <p:cTn id="78" dur="500" fill="hold"/>
                                        <p:tgtEl>
                                          <p:spTgt spid="81"/>
                                        </p:tgtEl>
                                        <p:attrNameLst>
                                          <p:attrName>ppt_x</p:attrName>
                                        </p:attrNameLst>
                                      </p:cBhvr>
                                      <p:tavLst>
                                        <p:tav tm="0">
                                          <p:val>
                                            <p:strVal val="#ppt_x"/>
                                          </p:val>
                                        </p:tav>
                                        <p:tav tm="100000">
                                          <p:val>
                                            <p:strVal val="#ppt_x"/>
                                          </p:val>
                                        </p:tav>
                                      </p:tavLst>
                                    </p:anim>
                                    <p:anim calcmode="lin" valueType="num">
                                      <p:cBhvr additive="base">
                                        <p:cTn id="79"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wipe(left)">
                                      <p:cBhvr>
                                        <p:cTn id="8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3" grpId="0" animBg="1" autoUpdateAnimBg="0"/>
      <p:bldP spid="54" grpId="0" animBg="1" autoUpdateAnimBg="0"/>
      <p:bldP spid="55" grpId="0" animBg="1" autoUpdateAnimBg="0"/>
      <p:bldP spid="56" grpId="0" animBg="1" autoUpdateAnimBg="0"/>
      <p:bldP spid="57" grpId="0" animBg="1" autoUpdateAnimBg="0"/>
      <p:bldP spid="58" grpId="0" animBg="1" autoUpdateAnimBg="0"/>
      <p:bldP spid="59" grpId="0" animBg="1" autoUpdateAnimBg="0"/>
      <p:bldP spid="81" grpId="0" autoUpdateAnimBg="0"/>
      <p:bldP spid="101"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(7,4)</a:t>
            </a:r>
            <a:r>
              <a:rPr lang="zh-CN" altLang="en-US" dirty="0"/>
              <a:t>码编码表</a:t>
            </a:r>
          </a:p>
        </p:txBody>
      </p:sp>
      <p:graphicFrame>
        <p:nvGraphicFramePr>
          <p:cNvPr id="4" name="表格 3"/>
          <p:cNvGraphicFramePr>
            <a:graphicFrameLocks noGrp="1"/>
          </p:cNvGraphicFramePr>
          <p:nvPr>
            <p:extLst>
              <p:ext uri="{D42A27DB-BD31-4B8C-83A1-F6EECF244321}">
                <p14:modId xmlns:p14="http://schemas.microsoft.com/office/powerpoint/2010/main" val="2967344859"/>
              </p:ext>
            </p:extLst>
          </p:nvPr>
        </p:nvGraphicFramePr>
        <p:xfrm>
          <a:off x="796065" y="1086522"/>
          <a:ext cx="10607041" cy="4739697"/>
        </p:xfrm>
        <a:graphic>
          <a:graphicData uri="http://schemas.openxmlformats.org/drawingml/2006/table">
            <a:tbl>
              <a:tblPr firstRow="1" bandRow="1">
                <a:tableStyleId>{5C22544A-7EE6-4342-B048-85BDC9FD1C3A}</a:tableStyleId>
              </a:tblPr>
              <a:tblGrid>
                <a:gridCol w="1533902">
                  <a:extLst>
                    <a:ext uri="{9D8B030D-6E8A-4147-A177-3AD203B41FA5}">
                      <a16:colId xmlns:a16="http://schemas.microsoft.com/office/drawing/2014/main" val="2736890531"/>
                    </a:ext>
                  </a:extLst>
                </a:gridCol>
                <a:gridCol w="2285064">
                  <a:extLst>
                    <a:ext uri="{9D8B030D-6E8A-4147-A177-3AD203B41FA5}">
                      <a16:colId xmlns:a16="http://schemas.microsoft.com/office/drawing/2014/main" val="556003356"/>
                    </a:ext>
                  </a:extLst>
                </a:gridCol>
                <a:gridCol w="1473797">
                  <a:extLst>
                    <a:ext uri="{9D8B030D-6E8A-4147-A177-3AD203B41FA5}">
                      <a16:colId xmlns:a16="http://schemas.microsoft.com/office/drawing/2014/main" val="2087945599"/>
                    </a:ext>
                  </a:extLst>
                </a:gridCol>
                <a:gridCol w="1624405">
                  <a:extLst>
                    <a:ext uri="{9D8B030D-6E8A-4147-A177-3AD203B41FA5}">
                      <a16:colId xmlns:a16="http://schemas.microsoft.com/office/drawing/2014/main" val="2173393932"/>
                    </a:ext>
                  </a:extLst>
                </a:gridCol>
                <a:gridCol w="2205318">
                  <a:extLst>
                    <a:ext uri="{9D8B030D-6E8A-4147-A177-3AD203B41FA5}">
                      <a16:colId xmlns:a16="http://schemas.microsoft.com/office/drawing/2014/main" val="2666073110"/>
                    </a:ext>
                  </a:extLst>
                </a:gridCol>
                <a:gridCol w="1484555">
                  <a:extLst>
                    <a:ext uri="{9D8B030D-6E8A-4147-A177-3AD203B41FA5}">
                      <a16:colId xmlns:a16="http://schemas.microsoft.com/office/drawing/2014/main" val="911256019"/>
                    </a:ext>
                  </a:extLst>
                </a:gridCol>
              </a:tblGrid>
              <a:tr h="460553">
                <a:tc>
                  <a:txBody>
                    <a:bodyPr/>
                    <a:lstStyle/>
                    <a:p>
                      <a:pPr algn="ctr"/>
                      <a:r>
                        <a:rPr lang="zh-CN" altLang="en-US" sz="2100" b="1" dirty="0"/>
                        <a:t>原始数据</a:t>
                      </a:r>
                    </a:p>
                  </a:txBody>
                  <a:tcPr marL="107287" marR="107287" marT="53644" marB="53644">
                    <a:solidFill>
                      <a:srgbClr val="5B9BD5"/>
                    </a:solidFill>
                  </a:tcPr>
                </a:tc>
                <a:tc>
                  <a:txBody>
                    <a:bodyPr/>
                    <a:lstStyle/>
                    <a:p>
                      <a:pPr algn="ctr"/>
                      <a:r>
                        <a:rPr lang="zh-CN" altLang="en-US" sz="2100" b="1" dirty="0"/>
                        <a:t>校验码</a:t>
                      </a:r>
                      <a:endParaRPr lang="zh-CN" altLang="en-US" sz="2100" b="1" dirty="0">
                        <a:solidFill>
                          <a:schemeClr val="bg1"/>
                        </a:solidFill>
                      </a:endParaRPr>
                    </a:p>
                  </a:txBody>
                  <a:tcPr marL="107287" marR="107287" marT="53644" marB="53644"/>
                </a:tc>
                <a:tc>
                  <a:txBody>
                    <a:bodyPr/>
                    <a:lstStyle/>
                    <a:p>
                      <a:pPr algn="ctr"/>
                      <a:r>
                        <a:rPr lang="zh-CN" altLang="en-US" sz="2100" b="1" dirty="0">
                          <a:solidFill>
                            <a:schemeClr val="bg1"/>
                          </a:solidFill>
                        </a:rPr>
                        <a:t>十进制值</a:t>
                      </a:r>
                    </a:p>
                  </a:txBody>
                  <a:tcPr marL="107287" marR="107287" marT="53644" marB="53644"/>
                </a:tc>
                <a:tc>
                  <a:txBody>
                    <a:bodyPr/>
                    <a:lstStyle/>
                    <a:p>
                      <a:pPr algn="ctr"/>
                      <a:r>
                        <a:rPr lang="zh-CN" altLang="en-US" sz="2100" b="1" dirty="0"/>
                        <a:t>原始数据</a:t>
                      </a:r>
                    </a:p>
                  </a:txBody>
                  <a:tcPr marL="107287" marR="107287" marT="53644" marB="53644">
                    <a:solidFill>
                      <a:srgbClr val="5B9BD5"/>
                    </a:solidFill>
                  </a:tcPr>
                </a:tc>
                <a:tc>
                  <a:txBody>
                    <a:bodyPr/>
                    <a:lstStyle/>
                    <a:p>
                      <a:pPr algn="ctr"/>
                      <a:r>
                        <a:rPr lang="zh-CN" altLang="en-US" sz="2100" b="1" dirty="0"/>
                        <a:t>校验码</a:t>
                      </a:r>
                      <a:endParaRPr lang="zh-CN" altLang="en-US" sz="2100" b="1" dirty="0">
                        <a:solidFill>
                          <a:schemeClr val="bg1"/>
                        </a:solidFill>
                      </a:endParaRPr>
                    </a:p>
                  </a:txBody>
                  <a:tcPr marL="107287" marR="107287" marT="53644" marB="53644"/>
                </a:tc>
                <a:tc>
                  <a:txBody>
                    <a:bodyPr/>
                    <a:lstStyle/>
                    <a:p>
                      <a:pPr algn="ctr"/>
                      <a:r>
                        <a:rPr lang="zh-CN" altLang="en-US" sz="2100" b="1" dirty="0">
                          <a:solidFill>
                            <a:schemeClr val="bg1"/>
                          </a:solidFill>
                        </a:rPr>
                        <a:t>十进制值</a:t>
                      </a:r>
                    </a:p>
                  </a:txBody>
                  <a:tcPr marL="107287" marR="107287" marT="53644" marB="53644"/>
                </a:tc>
                <a:extLst>
                  <a:ext uri="{0D108BD9-81ED-4DB2-BD59-A6C34878D82A}">
                    <a16:rowId xmlns:a16="http://schemas.microsoft.com/office/drawing/2014/main" val="3931995783"/>
                  </a:ext>
                </a:extLst>
              </a:tr>
              <a:tr h="534893">
                <a:tc>
                  <a:txBody>
                    <a:bodyPr/>
                    <a:lstStyle/>
                    <a:p>
                      <a:pPr algn="ctr"/>
                      <a:r>
                        <a:rPr lang="en-US" altLang="zh-CN" sz="2400" b="1" dirty="0">
                          <a:latin typeface="Consolas" panose="020B0609020204030204" pitchFamily="49" charset="0"/>
                        </a:rPr>
                        <a:t>0000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000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0</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1000</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100</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75</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1010282816"/>
                  </a:ext>
                </a:extLst>
              </a:tr>
              <a:tr h="534893">
                <a:tc>
                  <a:txBody>
                    <a:bodyPr/>
                    <a:lstStyle/>
                    <a:p>
                      <a:pPr algn="ctr"/>
                      <a:r>
                        <a:rPr lang="en-US" altLang="zh-CN" sz="2400" b="1" dirty="0">
                          <a:latin typeface="Consolas" panose="020B0609020204030204" pitchFamily="49" charset="0"/>
                        </a:rPr>
                        <a:t>0001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000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7</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1001</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100</a:t>
                      </a:r>
                      <a:r>
                        <a:rPr lang="en-US" altLang="zh-CN" sz="2400" b="1" dirty="0">
                          <a:solidFill>
                            <a:srgbClr val="FF66CC"/>
                          </a:solidFill>
                          <a:latin typeface="Consolas" panose="020B0609020204030204" pitchFamily="49" charset="0"/>
                        </a:rPr>
                        <a:t>1100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76</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2352958856"/>
                  </a:ext>
                </a:extLst>
              </a:tr>
              <a:tr h="534893">
                <a:tc>
                  <a:txBody>
                    <a:bodyPr/>
                    <a:lstStyle/>
                    <a:p>
                      <a:pPr algn="ctr"/>
                      <a:r>
                        <a:rPr lang="en-US" altLang="zh-CN" sz="2400" b="1" kern="1200" dirty="0">
                          <a:solidFill>
                            <a:schemeClr val="dk1"/>
                          </a:solidFill>
                          <a:latin typeface="Consolas" panose="020B0609020204030204" pitchFamily="49" charset="0"/>
                          <a:ea typeface="+mn-ea"/>
                          <a:cs typeface="+mn-cs"/>
                        </a:rPr>
                        <a:t>0010</a:t>
                      </a:r>
                      <a:endParaRPr lang="zh-CN" altLang="en-US" sz="2400" b="1" kern="1200" dirty="0">
                        <a:solidFill>
                          <a:schemeClr val="dk1"/>
                        </a:solidFill>
                        <a:latin typeface="Consolas" panose="020B0609020204030204" pitchFamily="49" charset="0"/>
                        <a:ea typeface="+mn-ea"/>
                        <a:cs typeface="+mn-cs"/>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001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25</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1010</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101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82</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2063094531"/>
                  </a:ext>
                </a:extLst>
              </a:tr>
              <a:tr h="534893">
                <a:tc>
                  <a:txBody>
                    <a:bodyPr/>
                    <a:lstStyle/>
                    <a:p>
                      <a:pPr algn="ctr"/>
                      <a:r>
                        <a:rPr lang="en-US" altLang="zh-CN" sz="2400" b="1" dirty="0">
                          <a:latin typeface="Consolas" panose="020B0609020204030204" pitchFamily="49" charset="0"/>
                        </a:rPr>
                        <a:t>0011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001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30</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1011</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101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85</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310782077"/>
                  </a:ext>
                </a:extLst>
              </a:tr>
              <a:tr h="534893">
                <a:tc>
                  <a:txBody>
                    <a:bodyPr/>
                    <a:lstStyle/>
                    <a:p>
                      <a:pPr algn="ctr"/>
                      <a:r>
                        <a:rPr lang="en-US" altLang="zh-CN" sz="2400" b="1" dirty="0">
                          <a:latin typeface="Consolas" panose="020B0609020204030204" pitchFamily="49" charset="0"/>
                        </a:rPr>
                        <a:t>0100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010</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42</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kern="1200" dirty="0">
                          <a:solidFill>
                            <a:schemeClr val="tx1"/>
                          </a:solidFill>
                          <a:latin typeface="Consolas" panose="020B0609020204030204" pitchFamily="49" charset="0"/>
                          <a:ea typeface="+mn-ea"/>
                          <a:cs typeface="+mn-cs"/>
                        </a:rPr>
                        <a:t>1100</a:t>
                      </a:r>
                      <a:endParaRPr lang="zh-CN" altLang="en-US" sz="2400" b="1" kern="1200" dirty="0">
                        <a:solidFill>
                          <a:schemeClr val="tx1"/>
                        </a:solidFill>
                        <a:latin typeface="Consolas" panose="020B0609020204030204" pitchFamily="49" charset="0"/>
                        <a:ea typeface="+mn-ea"/>
                        <a:cs typeface="+mn-cs"/>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110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97</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143074832"/>
                  </a:ext>
                </a:extLst>
              </a:tr>
              <a:tr h="534893">
                <a:tc>
                  <a:txBody>
                    <a:bodyPr/>
                    <a:lstStyle/>
                    <a:p>
                      <a:pPr algn="ctr"/>
                      <a:r>
                        <a:rPr lang="en-US" altLang="zh-CN" sz="2400" b="1" dirty="0">
                          <a:latin typeface="Consolas" panose="020B0609020204030204" pitchFamily="49" charset="0"/>
                        </a:rPr>
                        <a:t>0101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010</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45</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1101</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110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102</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4247757070"/>
                  </a:ext>
                </a:extLst>
              </a:tr>
              <a:tr h="534893">
                <a:tc>
                  <a:txBody>
                    <a:bodyPr/>
                    <a:lstStyle/>
                    <a:p>
                      <a:pPr algn="ctr"/>
                      <a:r>
                        <a:rPr lang="en-US" altLang="zh-CN" sz="2400" b="1" dirty="0">
                          <a:latin typeface="Consolas" panose="020B0609020204030204" pitchFamily="49" charset="0"/>
                        </a:rPr>
                        <a:t>0110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011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51</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latin typeface="Consolas" panose="020B0609020204030204" pitchFamily="49" charset="0"/>
                        </a:rPr>
                        <a:t>1110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111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120</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282043294"/>
                  </a:ext>
                </a:extLst>
              </a:tr>
              <a:tr h="534893">
                <a:tc>
                  <a:txBody>
                    <a:bodyPr/>
                    <a:lstStyle/>
                    <a:p>
                      <a:pPr algn="ctr"/>
                      <a:r>
                        <a:rPr lang="en-US" altLang="zh-CN" sz="2400" b="1" dirty="0">
                          <a:latin typeface="Consolas" panose="020B0609020204030204" pitchFamily="49" charset="0"/>
                        </a:rPr>
                        <a:t>0111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011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52</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latin typeface="Consolas" panose="020B0609020204030204" pitchFamily="49" charset="0"/>
                        </a:rPr>
                        <a:t>1111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111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127</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2236541375"/>
                  </a:ext>
                </a:extLst>
              </a:tr>
            </a:tbl>
          </a:graphicData>
        </a:graphic>
      </p:graphicFrame>
      <p:sp>
        <p:nvSpPr>
          <p:cNvPr id="9" name="矩形 8"/>
          <p:cNvSpPr/>
          <p:nvPr/>
        </p:nvSpPr>
        <p:spPr>
          <a:xfrm>
            <a:off x="3305804" y="5826220"/>
            <a:ext cx="5307863" cy="646331"/>
          </a:xfrm>
          <a:prstGeom prst="rect">
            <a:avLst/>
          </a:prstGeom>
        </p:spPr>
        <p:txBody>
          <a:bodyPr wrap="none">
            <a:spAutoFit/>
          </a:bodyPr>
          <a:lstStyle/>
          <a:p>
            <a:pPr lvl="1">
              <a:lnSpc>
                <a:spcPct val="150000"/>
              </a:lnSpc>
            </a:pPr>
            <a:r>
              <a:rPr lang="zh-CN" altLang="en-US" sz="2400" b="1" dirty="0">
                <a:solidFill>
                  <a:schemeClr val="tx1">
                    <a:lumMod val="75000"/>
                    <a:lumOff val="25000"/>
                  </a:schemeClr>
                </a:solidFill>
              </a:rPr>
              <a:t>最小码距为</a:t>
            </a:r>
            <a:r>
              <a:rPr lang="en-US" altLang="zh-CN" sz="2400" b="1" dirty="0">
                <a:solidFill>
                  <a:schemeClr val="tx1">
                    <a:lumMod val="75000"/>
                    <a:lumOff val="25000"/>
                  </a:schemeClr>
                </a:solidFill>
              </a:rPr>
              <a:t>3</a:t>
            </a:r>
            <a:r>
              <a:rPr lang="zh-CN" altLang="en-US" sz="2400" b="1" dirty="0">
                <a:solidFill>
                  <a:schemeClr val="tx1">
                    <a:lumMod val="75000"/>
                    <a:lumOff val="25000"/>
                  </a:schemeClr>
                </a:solidFill>
              </a:rPr>
              <a:t>，判两位错或纠</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位错</a:t>
            </a:r>
          </a:p>
        </p:txBody>
      </p:sp>
      <p:grpSp>
        <p:nvGrpSpPr>
          <p:cNvPr id="5" name="组合 4">
            <a:extLst>
              <a:ext uri="{FF2B5EF4-FFF2-40B4-BE49-F238E27FC236}">
                <a16:creationId xmlns:a16="http://schemas.microsoft.com/office/drawing/2014/main" id="{29D1C23D-1553-4BF0-A174-DB58FD3B8C30}"/>
              </a:ext>
            </a:extLst>
          </p:cNvPr>
          <p:cNvGrpSpPr/>
          <p:nvPr/>
        </p:nvGrpSpPr>
        <p:grpSpPr>
          <a:xfrm>
            <a:off x="2724637" y="473334"/>
            <a:ext cx="2743687" cy="2093174"/>
            <a:chOff x="2724637" y="473334"/>
            <a:chExt cx="2743687" cy="2093174"/>
          </a:xfrm>
        </p:grpSpPr>
        <p:sp>
          <p:nvSpPr>
            <p:cNvPr id="3" name="矩形 2">
              <a:extLst>
                <a:ext uri="{FF2B5EF4-FFF2-40B4-BE49-F238E27FC236}">
                  <a16:creationId xmlns:a16="http://schemas.microsoft.com/office/drawing/2014/main" id="{C25238E7-4802-4560-BEBC-6BEB9970508D}"/>
                </a:ext>
              </a:extLst>
            </p:cNvPr>
            <p:cNvSpPr/>
            <p:nvPr/>
          </p:nvSpPr>
          <p:spPr>
            <a:xfrm>
              <a:off x="2724637" y="2126496"/>
              <a:ext cx="1498791" cy="4400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标注 7">
              <a:extLst>
                <a:ext uri="{FF2B5EF4-FFF2-40B4-BE49-F238E27FC236}">
                  <a16:creationId xmlns:a16="http://schemas.microsoft.com/office/drawing/2014/main" id="{D7B752FC-44C3-40E5-AFEE-4AF196D7AD3F}"/>
                </a:ext>
              </a:extLst>
            </p:cNvPr>
            <p:cNvSpPr/>
            <p:nvPr/>
          </p:nvSpPr>
          <p:spPr>
            <a:xfrm>
              <a:off x="4105639" y="473334"/>
              <a:ext cx="1362685" cy="454392"/>
            </a:xfrm>
            <a:prstGeom prst="wedgeRectCallout">
              <a:avLst>
                <a:gd name="adj1" fmla="val -40219"/>
                <a:gd name="adj2" fmla="val 307554"/>
              </a:avLst>
            </a:prstGeom>
            <a:solidFill>
              <a:schemeClr val="accent6">
                <a:lumMod val="40000"/>
                <a:lumOff val="6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 最小码距？</a:t>
              </a:r>
            </a:p>
          </p:txBody>
        </p:sp>
      </p:grpSp>
    </p:spTree>
    <p:extLst>
      <p:ext uri="{BB962C8B-B14F-4D97-AF65-F5344CB8AC3E}">
        <p14:creationId xmlns:p14="http://schemas.microsoft.com/office/powerpoint/2010/main" val="108842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pPr>
              <a:lnSpc>
                <a:spcPct val="120000"/>
              </a:lnSpc>
            </a:pPr>
            <a:r>
              <a:rPr lang="en-US" altLang="zh-CN" dirty="0"/>
              <a:t>(7,4)</a:t>
            </a:r>
            <a:r>
              <a:rPr lang="zh-CN" altLang="en-US" dirty="0"/>
              <a:t>码</a:t>
            </a:r>
            <a:r>
              <a:rPr lang="zh-CN" altLang="zh-CN" dirty="0"/>
              <a:t>检错、纠错</a:t>
            </a:r>
            <a:r>
              <a:rPr lang="zh-CN" altLang="en-US" dirty="0"/>
              <a:t>性能     </a:t>
            </a:r>
            <a:r>
              <a:rPr lang="zh-CN" altLang="en-US" sz="2400" dirty="0">
                <a:solidFill>
                  <a:schemeClr val="tx1"/>
                </a:solidFill>
              </a:rPr>
              <a:t>最小码距</a:t>
            </a:r>
            <a:r>
              <a:rPr lang="en-US" altLang="zh-CN" sz="2400" dirty="0">
                <a:solidFill>
                  <a:schemeClr val="tx1"/>
                </a:solidFill>
              </a:rPr>
              <a:t>3</a:t>
            </a:r>
            <a:endParaRPr lang="zh-CN" altLang="en-US" sz="2400" dirty="0">
              <a:solidFill>
                <a:schemeClr val="tx1"/>
              </a:solidFill>
            </a:endParaRPr>
          </a:p>
        </p:txBody>
      </p:sp>
      <p:sp>
        <p:nvSpPr>
          <p:cNvPr id="3" name="内容占位符 2"/>
          <p:cNvSpPr>
            <a:spLocks noGrp="1"/>
          </p:cNvSpPr>
          <p:nvPr>
            <p:ph idx="1"/>
          </p:nvPr>
        </p:nvSpPr>
        <p:spPr>
          <a:xfrm>
            <a:off x="487822" y="942764"/>
            <a:ext cx="11307938" cy="6361678"/>
          </a:xfrm>
        </p:spPr>
        <p:txBody>
          <a:bodyPr>
            <a:normAutofit/>
          </a:bodyPr>
          <a:lstStyle/>
          <a:p>
            <a:r>
              <a:rPr lang="zh-CN" altLang="en-US" b="1" dirty="0"/>
              <a:t>可检一位错</a:t>
            </a:r>
            <a:endParaRPr lang="en-US" altLang="zh-CN" b="1" dirty="0"/>
          </a:p>
          <a:p>
            <a:pPr lvl="1"/>
            <a:r>
              <a:rPr lang="zh-CN" altLang="en-US" dirty="0"/>
              <a:t>检错码</a:t>
            </a:r>
            <a:r>
              <a:rPr lang="en-US" altLang="zh-CN" dirty="0">
                <a:solidFill>
                  <a:srgbClr val="1387B7"/>
                </a:solidFill>
              </a:rPr>
              <a:t>G</a:t>
            </a:r>
            <a:r>
              <a:rPr lang="en-US" altLang="zh-CN" baseline="-25000" dirty="0">
                <a:solidFill>
                  <a:srgbClr val="1387B7"/>
                </a:solidFill>
              </a:rPr>
              <a:t>3</a:t>
            </a:r>
            <a:r>
              <a:rPr lang="en-US" altLang="zh-CN" dirty="0">
                <a:solidFill>
                  <a:srgbClr val="1387B7"/>
                </a:solidFill>
              </a:rPr>
              <a:t>G</a:t>
            </a:r>
            <a:r>
              <a:rPr lang="en-US" altLang="zh-CN" baseline="-25000" dirty="0">
                <a:solidFill>
                  <a:srgbClr val="1387B7"/>
                </a:solidFill>
              </a:rPr>
              <a:t>2</a:t>
            </a:r>
            <a:r>
              <a:rPr lang="en-US" altLang="zh-CN" dirty="0">
                <a:solidFill>
                  <a:srgbClr val="1387B7"/>
                </a:solidFill>
              </a:rPr>
              <a:t>G</a:t>
            </a:r>
            <a:r>
              <a:rPr lang="en-US" altLang="zh-CN" baseline="-25000" dirty="0">
                <a:solidFill>
                  <a:srgbClr val="1387B7"/>
                </a:solidFill>
              </a:rPr>
              <a:t>1</a:t>
            </a:r>
            <a:r>
              <a:rPr lang="en-US" altLang="zh-CN" dirty="0">
                <a:solidFill>
                  <a:srgbClr val="1387B7"/>
                </a:solidFill>
              </a:rPr>
              <a:t> ≠000</a:t>
            </a:r>
            <a:r>
              <a:rPr lang="zh-CN" altLang="en-US" dirty="0"/>
              <a:t>，值为出错位置，取反即可</a:t>
            </a:r>
            <a:r>
              <a:rPr lang="zh-CN" altLang="en-US" b="1" dirty="0"/>
              <a:t>纠错</a:t>
            </a:r>
          </a:p>
          <a:p>
            <a:pPr eaLnBrk="1" hangingPunct="1"/>
            <a:r>
              <a:rPr lang="zh-CN" altLang="en-US" b="1" dirty="0"/>
              <a:t>可检两位错</a:t>
            </a:r>
            <a:endParaRPr lang="en-US" altLang="zh-CN" b="1" dirty="0"/>
          </a:p>
          <a:p>
            <a:pPr lvl="1"/>
            <a:r>
              <a:rPr lang="zh-CN" altLang="en-US" dirty="0"/>
              <a:t>假设</a:t>
            </a:r>
            <a:r>
              <a:rPr lang="en-US" altLang="zh-CN" dirty="0"/>
              <a:t>D</a:t>
            </a:r>
            <a:r>
              <a:rPr lang="en-US" altLang="zh-CN" baseline="-25000" dirty="0"/>
              <a:t>1 </a:t>
            </a:r>
            <a:r>
              <a:rPr lang="zh-CN" altLang="en-US" dirty="0"/>
              <a:t>，</a:t>
            </a:r>
            <a:r>
              <a:rPr lang="en-US" altLang="zh-CN" dirty="0"/>
              <a:t>D</a:t>
            </a:r>
            <a:r>
              <a:rPr lang="en-US" altLang="zh-CN" baseline="-25000" dirty="0"/>
              <a:t>2</a:t>
            </a:r>
            <a:r>
              <a:rPr lang="zh-CN" altLang="en-US" dirty="0"/>
              <a:t>同时出错，   </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r>
              <a:rPr lang="en-US" altLang="zh-CN" dirty="0"/>
              <a:t>=110  </a:t>
            </a:r>
            <a:r>
              <a:rPr lang="zh-CN" altLang="en-US" dirty="0"/>
              <a:t>？</a:t>
            </a:r>
            <a:endParaRPr lang="en-US" altLang="zh-CN" dirty="0"/>
          </a:p>
          <a:p>
            <a:r>
              <a:rPr lang="zh-CN" altLang="en-US" b="1" dirty="0"/>
              <a:t>大多数三位错</a:t>
            </a:r>
            <a:endParaRPr lang="en-US" altLang="zh-CN" b="1" dirty="0"/>
          </a:p>
          <a:p>
            <a:pPr lvl="1"/>
            <a:r>
              <a:rPr lang="en-US" altLang="zh-CN" dirty="0"/>
              <a:t>D1</a:t>
            </a:r>
            <a:r>
              <a:rPr lang="zh-CN" altLang="en-US" dirty="0"/>
              <a:t>，</a:t>
            </a:r>
            <a:r>
              <a:rPr lang="en-US" altLang="zh-CN" dirty="0"/>
              <a:t>D2</a:t>
            </a:r>
            <a:r>
              <a:rPr lang="zh-CN" altLang="en-US" dirty="0"/>
              <a:t>，</a:t>
            </a:r>
            <a:r>
              <a:rPr lang="en-US" altLang="zh-CN" dirty="0"/>
              <a:t>D3</a:t>
            </a:r>
            <a:r>
              <a:rPr lang="zh-CN" altLang="en-US" dirty="0"/>
              <a:t>同时出错？ </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r>
              <a:rPr lang="en-US" altLang="zh-CN" dirty="0"/>
              <a:t>=000  </a:t>
            </a:r>
            <a:r>
              <a:rPr lang="zh-CN" altLang="en-US" dirty="0"/>
              <a:t>？</a:t>
            </a:r>
            <a:endParaRPr lang="en-US" altLang="zh-CN" dirty="0"/>
          </a:p>
          <a:p>
            <a:r>
              <a:rPr lang="zh-CN" altLang="en-US" b="1" dirty="0"/>
              <a:t>能否区分一位错，两位错？  </a:t>
            </a:r>
            <a:endParaRPr lang="en-US" altLang="zh-CN" b="1" dirty="0"/>
          </a:p>
          <a:p>
            <a:pPr lvl="1">
              <a:lnSpc>
                <a:spcPct val="130000"/>
              </a:lnSpc>
            </a:pPr>
            <a:r>
              <a:rPr lang="zh-CN" altLang="en-US" dirty="0"/>
              <a:t>假设没有</a:t>
            </a:r>
            <a:r>
              <a:rPr lang="en-US" altLang="zh-CN" dirty="0"/>
              <a:t>3</a:t>
            </a:r>
            <a:r>
              <a:rPr lang="zh-CN" altLang="en-US" dirty="0"/>
              <a:t>位错</a:t>
            </a:r>
            <a:endParaRPr lang="en-US" altLang="zh-CN" dirty="0"/>
          </a:p>
          <a:p>
            <a:pPr lvl="1">
              <a:lnSpc>
                <a:spcPct val="130000"/>
              </a:lnSpc>
            </a:pPr>
            <a:r>
              <a:rPr lang="zh-CN" altLang="en-US" dirty="0"/>
              <a:t>引入</a:t>
            </a:r>
            <a:r>
              <a:rPr lang="zh-CN" altLang="en-US" b="1" dirty="0"/>
              <a:t>总偶校验位 </a:t>
            </a:r>
            <a:r>
              <a:rPr lang="en-US" altLang="zh-CN" b="1" dirty="0">
                <a:solidFill>
                  <a:srgbClr val="0000FF"/>
                </a:solidFill>
              </a:rPr>
              <a:t>P</a:t>
            </a:r>
            <a:r>
              <a:rPr lang="en-US" altLang="zh-CN" b="1" baseline="-25000" dirty="0">
                <a:solidFill>
                  <a:srgbClr val="0000FF"/>
                </a:solidFill>
              </a:rPr>
              <a:t>4</a:t>
            </a:r>
            <a:r>
              <a:rPr lang="en-US" altLang="zh-CN" dirty="0"/>
              <a:t>=H</a:t>
            </a:r>
            <a:r>
              <a:rPr lang="en-US" altLang="zh-CN" baseline="-25000" dirty="0"/>
              <a:t>1</a:t>
            </a:r>
            <a:r>
              <a:rPr lang="en-US" altLang="zh-CN" dirty="0"/>
              <a:t>⊕H</a:t>
            </a:r>
            <a:r>
              <a:rPr lang="en-US" altLang="zh-CN" baseline="-25000" dirty="0"/>
              <a:t>2</a:t>
            </a:r>
            <a:r>
              <a:rPr lang="en-US" altLang="zh-CN" dirty="0"/>
              <a:t>⊕H</a:t>
            </a:r>
            <a:r>
              <a:rPr lang="en-US" altLang="zh-CN" baseline="-25000" dirty="0"/>
              <a:t>3</a:t>
            </a:r>
            <a:r>
              <a:rPr lang="en-US" altLang="zh-CN" dirty="0"/>
              <a:t>⊕H</a:t>
            </a:r>
            <a:r>
              <a:rPr lang="en-US" altLang="zh-CN" baseline="-25000" dirty="0"/>
              <a:t>4</a:t>
            </a:r>
            <a:r>
              <a:rPr lang="en-US" altLang="zh-CN" dirty="0"/>
              <a:t>⊕H</a:t>
            </a:r>
            <a:r>
              <a:rPr lang="en-US" altLang="zh-CN" baseline="-25000" dirty="0"/>
              <a:t>5</a:t>
            </a:r>
            <a:r>
              <a:rPr lang="en-US" altLang="zh-CN" dirty="0"/>
              <a:t>⊕H</a:t>
            </a:r>
            <a:r>
              <a:rPr lang="en-US" altLang="zh-CN" baseline="-25000" dirty="0"/>
              <a:t>6</a:t>
            </a:r>
            <a:r>
              <a:rPr lang="en-US" altLang="zh-CN" dirty="0"/>
              <a:t>⊕H</a:t>
            </a:r>
            <a:r>
              <a:rPr lang="en-US" altLang="zh-CN" baseline="-25000" dirty="0"/>
              <a:t>7</a:t>
            </a:r>
          </a:p>
          <a:p>
            <a:pPr lvl="1">
              <a:lnSpc>
                <a:spcPct val="130000"/>
              </a:lnSpc>
            </a:pPr>
            <a:r>
              <a:rPr lang="en-US" altLang="zh-CN" dirty="0"/>
              <a:t>G</a:t>
            </a:r>
            <a:r>
              <a:rPr lang="en-US" altLang="zh-CN" baseline="-25000" dirty="0"/>
              <a:t>4</a:t>
            </a:r>
            <a:r>
              <a:rPr lang="en-US" altLang="zh-CN" dirty="0"/>
              <a:t>=</a:t>
            </a:r>
            <a:r>
              <a:rPr lang="en-US" altLang="zh-CN" dirty="0">
                <a:solidFill>
                  <a:srgbClr val="0000FF"/>
                </a:solidFill>
              </a:rPr>
              <a:t>P</a:t>
            </a:r>
            <a:r>
              <a:rPr lang="en-US" altLang="zh-CN" baseline="-25000" dirty="0">
                <a:solidFill>
                  <a:srgbClr val="0000FF"/>
                </a:solidFill>
              </a:rPr>
              <a:t>4</a:t>
            </a:r>
            <a:r>
              <a:rPr lang="en-US" altLang="zh-CN" dirty="0"/>
              <a:t>⊕H</a:t>
            </a:r>
            <a:r>
              <a:rPr lang="en-US" altLang="zh-CN" baseline="-25000" dirty="0"/>
              <a:t>1</a:t>
            </a:r>
            <a:r>
              <a:rPr lang="en-US" altLang="zh-CN" dirty="0"/>
              <a:t>⊕H</a:t>
            </a:r>
            <a:r>
              <a:rPr lang="en-US" altLang="zh-CN" baseline="-25000" dirty="0"/>
              <a:t>2</a:t>
            </a:r>
            <a:r>
              <a:rPr lang="en-US" altLang="zh-CN" dirty="0"/>
              <a:t>⊕H</a:t>
            </a:r>
            <a:r>
              <a:rPr lang="en-US" altLang="zh-CN" baseline="-25000" dirty="0"/>
              <a:t>3</a:t>
            </a:r>
            <a:r>
              <a:rPr lang="en-US" altLang="zh-CN" dirty="0"/>
              <a:t>⊕H</a:t>
            </a:r>
            <a:r>
              <a:rPr lang="en-US" altLang="zh-CN" baseline="-25000" dirty="0"/>
              <a:t>4</a:t>
            </a:r>
            <a:r>
              <a:rPr lang="en-US" altLang="zh-CN" dirty="0"/>
              <a:t>⊕H</a:t>
            </a:r>
            <a:r>
              <a:rPr lang="en-US" altLang="zh-CN" baseline="-25000" dirty="0"/>
              <a:t>5</a:t>
            </a:r>
            <a:r>
              <a:rPr lang="en-US" altLang="zh-CN" dirty="0"/>
              <a:t>⊕H</a:t>
            </a:r>
            <a:r>
              <a:rPr lang="en-US" altLang="zh-CN" baseline="-25000" dirty="0"/>
              <a:t>6</a:t>
            </a:r>
            <a:r>
              <a:rPr lang="en-US" altLang="zh-CN" dirty="0"/>
              <a:t>⊕H</a:t>
            </a:r>
            <a:r>
              <a:rPr lang="en-US" altLang="zh-CN" baseline="-25000" dirty="0"/>
              <a:t>7  </a:t>
            </a:r>
            <a:r>
              <a:rPr lang="zh-CN" altLang="en-US" dirty="0"/>
              <a:t>区分一位两位错</a:t>
            </a:r>
            <a:endParaRPr lang="zh-CN" altLang="en-US" baseline="-25000" dirty="0"/>
          </a:p>
        </p:txBody>
      </p:sp>
      <p:grpSp>
        <p:nvGrpSpPr>
          <p:cNvPr id="4" name="组合 3"/>
          <p:cNvGrpSpPr/>
          <p:nvPr/>
        </p:nvGrpSpPr>
        <p:grpSpPr>
          <a:xfrm>
            <a:off x="7535316" y="1927546"/>
            <a:ext cx="4143204" cy="3528688"/>
            <a:chOff x="4219612" y="2078228"/>
            <a:chExt cx="4091889" cy="3484984"/>
          </a:xfrm>
        </p:grpSpPr>
        <p:sp>
          <p:nvSpPr>
            <p:cNvPr id="5" name="Oval 19"/>
            <p:cNvSpPr>
              <a:spLocks noChangeArrowheads="1"/>
            </p:cNvSpPr>
            <p:nvPr/>
          </p:nvSpPr>
          <p:spPr bwMode="auto">
            <a:xfrm>
              <a:off x="5229250" y="3229164"/>
              <a:ext cx="2286000" cy="2293938"/>
            </a:xfrm>
            <a:prstGeom prst="ellipse">
              <a:avLst/>
            </a:prstGeom>
            <a:noFill/>
            <a:ln w="38100" cap="sq">
              <a:solidFill>
                <a:schemeClr val="accent6">
                  <a:lumMod val="75000"/>
                </a:schemeClr>
              </a:solidFill>
              <a:round/>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6" name="Oval 18"/>
            <p:cNvSpPr>
              <a:spLocks noChangeArrowheads="1"/>
            </p:cNvSpPr>
            <p:nvPr/>
          </p:nvSpPr>
          <p:spPr bwMode="auto">
            <a:xfrm>
              <a:off x="5838850" y="2078228"/>
              <a:ext cx="2286000" cy="2293937"/>
            </a:xfrm>
            <a:prstGeom prst="ellipse">
              <a:avLst/>
            </a:prstGeom>
            <a:noFill/>
            <a:ln w="38100" cap="sq">
              <a:solidFill>
                <a:srgbClr val="0070C0"/>
              </a:solidFill>
              <a:round/>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7" name="Oval 7"/>
            <p:cNvSpPr>
              <a:spLocks noChangeArrowheads="1"/>
            </p:cNvSpPr>
            <p:nvPr/>
          </p:nvSpPr>
          <p:spPr bwMode="auto">
            <a:xfrm>
              <a:off x="4429150" y="2086164"/>
              <a:ext cx="2286000" cy="2293938"/>
            </a:xfrm>
            <a:prstGeom prst="ellipse">
              <a:avLst/>
            </a:prstGeom>
            <a:noFill/>
            <a:ln w="38100" cap="sq">
              <a:solidFill>
                <a:schemeClr val="tx1"/>
              </a:solidFill>
              <a:round/>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8" name="Text Box 8"/>
            <p:cNvSpPr txBox="1">
              <a:spLocks noChangeArrowheads="1"/>
            </p:cNvSpPr>
            <p:nvPr/>
          </p:nvSpPr>
          <p:spPr bwMode="auto">
            <a:xfrm>
              <a:off x="5861473" y="2720242"/>
              <a:ext cx="1047750"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dirty="0">
                  <a:solidFill>
                    <a:srgbClr val="FF0000"/>
                  </a:solidFill>
                  <a:latin typeface="Times New Roman" panose="02020603050405020304" pitchFamily="18" charset="0"/>
                  <a:ea typeface="宋体" panose="02010600030101010101" pitchFamily="2" charset="-122"/>
                </a:rPr>
                <a:t>H</a:t>
              </a:r>
              <a:r>
                <a:rPr lang="en-US" altLang="zh-CN" sz="2000" baseline="-25000" dirty="0">
                  <a:solidFill>
                    <a:srgbClr val="FF0000"/>
                  </a:solidFill>
                  <a:latin typeface="Times New Roman" panose="02020603050405020304" pitchFamily="18" charset="0"/>
                  <a:ea typeface="宋体" panose="02010600030101010101" pitchFamily="2" charset="-122"/>
                </a:rPr>
                <a:t>3</a:t>
              </a:r>
              <a:r>
                <a:rPr lang="en-US" altLang="zh-CN" sz="2000" dirty="0">
                  <a:solidFill>
                    <a:srgbClr val="FF0000"/>
                  </a:solidFill>
                  <a:latin typeface="Times New Roman" panose="02020603050405020304" pitchFamily="18" charset="0"/>
                  <a:ea typeface="宋体" panose="02010600030101010101" pitchFamily="2" charset="-122"/>
                </a:rPr>
                <a:t>/D</a:t>
              </a:r>
              <a:r>
                <a:rPr lang="en-US" altLang="zh-CN" sz="2000" baseline="-25000" dirty="0">
                  <a:solidFill>
                    <a:srgbClr val="FF0000"/>
                  </a:solidFill>
                  <a:latin typeface="Times New Roman" panose="02020603050405020304" pitchFamily="18" charset="0"/>
                  <a:ea typeface="宋体" panose="02010600030101010101" pitchFamily="2" charset="-122"/>
                </a:rPr>
                <a:t>1</a:t>
              </a:r>
            </a:p>
          </p:txBody>
        </p:sp>
        <p:sp>
          <p:nvSpPr>
            <p:cNvPr id="9" name="Text Box 10"/>
            <p:cNvSpPr txBox="1">
              <a:spLocks noChangeArrowheads="1"/>
            </p:cNvSpPr>
            <p:nvPr/>
          </p:nvSpPr>
          <p:spPr bwMode="auto">
            <a:xfrm>
              <a:off x="5305450" y="3762564"/>
              <a:ext cx="914400" cy="390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1800" dirty="0">
                  <a:solidFill>
                    <a:srgbClr val="FF0000"/>
                  </a:solidFill>
                  <a:latin typeface="Times New Roman" panose="02020603050405020304" pitchFamily="18" charset="0"/>
                  <a:ea typeface="宋体" panose="02010600030101010101" pitchFamily="2" charset="-122"/>
                </a:rPr>
                <a:t>H</a:t>
              </a:r>
              <a:r>
                <a:rPr lang="en-US" altLang="zh-CN" sz="1800" baseline="-25000" dirty="0">
                  <a:solidFill>
                    <a:srgbClr val="FF0000"/>
                  </a:solidFill>
                  <a:latin typeface="Times New Roman" panose="02020603050405020304" pitchFamily="18" charset="0"/>
                  <a:ea typeface="宋体" panose="02010600030101010101" pitchFamily="2" charset="-122"/>
                </a:rPr>
                <a:t>5</a:t>
              </a:r>
              <a:r>
                <a:rPr lang="en-US" altLang="zh-CN" sz="1800" dirty="0">
                  <a:solidFill>
                    <a:srgbClr val="FF0000"/>
                  </a:solidFill>
                  <a:latin typeface="Times New Roman" panose="02020603050405020304" pitchFamily="18" charset="0"/>
                  <a:ea typeface="宋体" panose="02010600030101010101" pitchFamily="2" charset="-122"/>
                </a:rPr>
                <a:t>/D</a:t>
              </a:r>
              <a:r>
                <a:rPr lang="en-US" altLang="zh-CN" sz="1800" baseline="-25000" dirty="0">
                  <a:solidFill>
                    <a:srgbClr val="FF0000"/>
                  </a:solidFill>
                  <a:latin typeface="Times New Roman" panose="02020603050405020304" pitchFamily="18" charset="0"/>
                  <a:ea typeface="宋体" panose="02010600030101010101" pitchFamily="2" charset="-122"/>
                </a:rPr>
                <a:t>2</a:t>
              </a:r>
            </a:p>
          </p:txBody>
        </p:sp>
        <p:sp>
          <p:nvSpPr>
            <p:cNvPr id="10" name="Text Box 11"/>
            <p:cNvSpPr txBox="1">
              <a:spLocks noChangeArrowheads="1"/>
            </p:cNvSpPr>
            <p:nvPr/>
          </p:nvSpPr>
          <p:spPr bwMode="auto">
            <a:xfrm>
              <a:off x="6600849" y="3762565"/>
              <a:ext cx="781038"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a:solidFill>
                    <a:srgbClr val="FF0000"/>
                  </a:solidFill>
                  <a:latin typeface="Times New Roman" panose="02020603050405020304" pitchFamily="18" charset="0"/>
                  <a:ea typeface="宋体" panose="02010600030101010101" pitchFamily="2" charset="-122"/>
                </a:rPr>
                <a:t>H</a:t>
              </a:r>
              <a:r>
                <a:rPr lang="en-US" altLang="zh-CN" sz="2000" baseline="-25000">
                  <a:solidFill>
                    <a:srgbClr val="FF0000"/>
                  </a:solidFill>
                  <a:latin typeface="Times New Roman" panose="02020603050405020304" pitchFamily="18" charset="0"/>
                  <a:ea typeface="宋体" panose="02010600030101010101" pitchFamily="2" charset="-122"/>
                </a:rPr>
                <a:t>6</a:t>
              </a:r>
              <a:r>
                <a:rPr lang="en-US" altLang="zh-CN" sz="2000">
                  <a:solidFill>
                    <a:srgbClr val="FF0000"/>
                  </a:solidFill>
                  <a:latin typeface="Times New Roman" panose="02020603050405020304" pitchFamily="18" charset="0"/>
                  <a:ea typeface="宋体" panose="02010600030101010101" pitchFamily="2" charset="-122"/>
                </a:rPr>
                <a:t>/D</a:t>
              </a:r>
              <a:r>
                <a:rPr lang="en-US" altLang="zh-CN" sz="2000" baseline="-25000">
                  <a:solidFill>
                    <a:srgbClr val="FF0000"/>
                  </a:solidFill>
                  <a:latin typeface="Times New Roman" panose="02020603050405020304" pitchFamily="18" charset="0"/>
                  <a:ea typeface="宋体" panose="02010600030101010101" pitchFamily="2" charset="-122"/>
                </a:rPr>
                <a:t>3</a:t>
              </a:r>
              <a:endParaRPr lang="en-US" altLang="zh-CN" sz="2000" baseline="-25000" dirty="0">
                <a:solidFill>
                  <a:srgbClr val="FF0000"/>
                </a:solidFill>
                <a:latin typeface="Times New Roman" panose="02020603050405020304" pitchFamily="18" charset="0"/>
                <a:ea typeface="宋体" panose="02010600030101010101" pitchFamily="2" charset="-122"/>
              </a:endParaRPr>
            </a:p>
          </p:txBody>
        </p:sp>
        <p:sp>
          <p:nvSpPr>
            <p:cNvPr id="11" name="Text Box 12"/>
            <p:cNvSpPr txBox="1">
              <a:spLocks noChangeArrowheads="1"/>
            </p:cNvSpPr>
            <p:nvPr/>
          </p:nvSpPr>
          <p:spPr bwMode="auto">
            <a:xfrm>
              <a:off x="4219612" y="2181667"/>
              <a:ext cx="952500" cy="3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2" name="Text Box 13"/>
            <p:cNvSpPr txBox="1">
              <a:spLocks noChangeArrowheads="1"/>
            </p:cNvSpPr>
            <p:nvPr/>
          </p:nvSpPr>
          <p:spPr bwMode="auto">
            <a:xfrm>
              <a:off x="7866121" y="2181667"/>
              <a:ext cx="445380" cy="3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2</a:t>
              </a:r>
            </a:p>
          </p:txBody>
        </p:sp>
        <p:sp>
          <p:nvSpPr>
            <p:cNvPr id="13" name="Text Box 14"/>
            <p:cNvSpPr txBox="1">
              <a:spLocks noChangeArrowheads="1"/>
            </p:cNvSpPr>
            <p:nvPr/>
          </p:nvSpPr>
          <p:spPr bwMode="auto">
            <a:xfrm>
              <a:off x="7103757" y="5174200"/>
              <a:ext cx="541006" cy="3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nSpc>
                  <a:spcPct val="120000"/>
                </a:lnSpc>
                <a:spcBef>
                  <a:spcPct val="50000"/>
                </a:spcBef>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3</a:t>
              </a:r>
            </a:p>
          </p:txBody>
        </p:sp>
        <p:sp>
          <p:nvSpPr>
            <p:cNvPr id="14" name="Text Box 17"/>
            <p:cNvSpPr txBox="1">
              <a:spLocks noChangeArrowheads="1"/>
            </p:cNvSpPr>
            <p:nvPr/>
          </p:nvSpPr>
          <p:spPr bwMode="auto">
            <a:xfrm>
              <a:off x="5991250" y="4676964"/>
              <a:ext cx="990600"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4</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3</a:t>
              </a:r>
            </a:p>
          </p:txBody>
        </p:sp>
        <p:sp>
          <p:nvSpPr>
            <p:cNvPr id="15" name="Text Box 20"/>
            <p:cNvSpPr txBox="1">
              <a:spLocks noChangeArrowheads="1"/>
            </p:cNvSpPr>
            <p:nvPr/>
          </p:nvSpPr>
          <p:spPr bwMode="auto">
            <a:xfrm>
              <a:off x="4772050" y="2771964"/>
              <a:ext cx="990600"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1</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1</a:t>
              </a:r>
            </a:p>
          </p:txBody>
        </p:sp>
        <p:sp>
          <p:nvSpPr>
            <p:cNvPr id="16" name="Text Box 21"/>
            <p:cNvSpPr txBox="1">
              <a:spLocks noChangeArrowheads="1"/>
            </p:cNvSpPr>
            <p:nvPr/>
          </p:nvSpPr>
          <p:spPr bwMode="auto">
            <a:xfrm>
              <a:off x="6905650" y="2771964"/>
              <a:ext cx="990600"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2</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2</a:t>
              </a:r>
            </a:p>
          </p:txBody>
        </p:sp>
        <p:sp>
          <p:nvSpPr>
            <p:cNvPr id="17" name="Text Box 23"/>
            <p:cNvSpPr txBox="1">
              <a:spLocks noChangeArrowheads="1"/>
            </p:cNvSpPr>
            <p:nvPr/>
          </p:nvSpPr>
          <p:spPr bwMode="auto">
            <a:xfrm>
              <a:off x="5915050" y="3305365"/>
              <a:ext cx="990600"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H</a:t>
              </a:r>
              <a:r>
                <a:rPr lang="en-US" altLang="zh-CN" sz="2000" baseline="-25000" dirty="0">
                  <a:latin typeface="Times New Roman" panose="02020603050405020304" pitchFamily="18" charset="0"/>
                  <a:ea typeface="宋体" panose="02010600030101010101" pitchFamily="2" charset="-122"/>
                </a:rPr>
                <a:t>7</a:t>
              </a:r>
              <a:r>
                <a:rPr lang="en-US" altLang="zh-CN" sz="2000" dirty="0">
                  <a:latin typeface="Times New Roman" panose="02020603050405020304" pitchFamily="18" charset="0"/>
                  <a:ea typeface="宋体" panose="02010600030101010101" pitchFamily="2" charset="-122"/>
                </a:rPr>
                <a:t>/D</a:t>
              </a:r>
              <a:r>
                <a:rPr lang="en-US" altLang="zh-CN" sz="2000" baseline="-25000" dirty="0">
                  <a:latin typeface="Times New Roman" panose="02020603050405020304" pitchFamily="18" charset="0"/>
                  <a:ea typeface="宋体" panose="02010600030101010101" pitchFamily="2" charset="-122"/>
                </a:rPr>
                <a:t>4</a:t>
              </a:r>
            </a:p>
          </p:txBody>
        </p:sp>
      </p:grpSp>
      <p:sp>
        <p:nvSpPr>
          <p:cNvPr id="18" name="矩形 17"/>
          <p:cNvSpPr/>
          <p:nvPr/>
        </p:nvSpPr>
        <p:spPr>
          <a:xfrm>
            <a:off x="5027987" y="4704381"/>
            <a:ext cx="3399923" cy="567807"/>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400" b="1" spc="300" dirty="0">
                <a:latin typeface="微软雅黑" panose="020B0503020204020204" pitchFamily="34" charset="-122"/>
                <a:ea typeface="微软雅黑" panose="020B0503020204020204" pitchFamily="34" charset="-122"/>
              </a:rPr>
              <a:t> 检错必须有假设前提</a:t>
            </a:r>
          </a:p>
        </p:txBody>
      </p:sp>
    </p:spTree>
    <p:extLst>
      <p:ext uri="{BB962C8B-B14F-4D97-AF65-F5344CB8AC3E}">
        <p14:creationId xmlns:p14="http://schemas.microsoft.com/office/powerpoint/2010/main" val="248312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2" name="表格 81"/>
          <p:cNvGraphicFramePr>
            <a:graphicFrameLocks noGrp="1"/>
          </p:cNvGraphicFramePr>
          <p:nvPr>
            <p:extLst>
              <p:ext uri="{D42A27DB-BD31-4B8C-83A1-F6EECF244321}">
                <p14:modId xmlns:p14="http://schemas.microsoft.com/office/powerpoint/2010/main" val="161311910"/>
              </p:ext>
            </p:extLst>
          </p:nvPr>
        </p:nvGraphicFramePr>
        <p:xfrm>
          <a:off x="578393" y="1670016"/>
          <a:ext cx="11144250" cy="391082"/>
        </p:xfrm>
        <a:graphic>
          <a:graphicData uri="http://schemas.openxmlformats.org/drawingml/2006/table">
            <a:tbl>
              <a:tblPr/>
              <a:tblGrid>
                <a:gridCol w="697663">
                  <a:extLst>
                    <a:ext uri="{9D8B030D-6E8A-4147-A177-3AD203B41FA5}">
                      <a16:colId xmlns:a16="http://schemas.microsoft.com/office/drawing/2014/main" val="1664542842"/>
                    </a:ext>
                  </a:extLst>
                </a:gridCol>
                <a:gridCol w="532427">
                  <a:extLst>
                    <a:ext uri="{9D8B030D-6E8A-4147-A177-3AD203B41FA5}">
                      <a16:colId xmlns:a16="http://schemas.microsoft.com/office/drawing/2014/main" val="1728500323"/>
                    </a:ext>
                  </a:extLst>
                </a:gridCol>
                <a:gridCol w="495708">
                  <a:extLst>
                    <a:ext uri="{9D8B030D-6E8A-4147-A177-3AD203B41FA5}">
                      <a16:colId xmlns:a16="http://schemas.microsoft.com/office/drawing/2014/main" val="3840023483"/>
                    </a:ext>
                  </a:extLst>
                </a:gridCol>
                <a:gridCol w="495708">
                  <a:extLst>
                    <a:ext uri="{9D8B030D-6E8A-4147-A177-3AD203B41FA5}">
                      <a16:colId xmlns:a16="http://schemas.microsoft.com/office/drawing/2014/main" val="1240168761"/>
                    </a:ext>
                  </a:extLst>
                </a:gridCol>
                <a:gridCol w="495708">
                  <a:extLst>
                    <a:ext uri="{9D8B030D-6E8A-4147-A177-3AD203B41FA5}">
                      <a16:colId xmlns:a16="http://schemas.microsoft.com/office/drawing/2014/main" val="1325796109"/>
                    </a:ext>
                  </a:extLst>
                </a:gridCol>
                <a:gridCol w="495708">
                  <a:extLst>
                    <a:ext uri="{9D8B030D-6E8A-4147-A177-3AD203B41FA5}">
                      <a16:colId xmlns:a16="http://schemas.microsoft.com/office/drawing/2014/main" val="2285489578"/>
                    </a:ext>
                  </a:extLst>
                </a:gridCol>
                <a:gridCol w="495708">
                  <a:extLst>
                    <a:ext uri="{9D8B030D-6E8A-4147-A177-3AD203B41FA5}">
                      <a16:colId xmlns:a16="http://schemas.microsoft.com/office/drawing/2014/main" val="3959630385"/>
                    </a:ext>
                  </a:extLst>
                </a:gridCol>
                <a:gridCol w="495708">
                  <a:extLst>
                    <a:ext uri="{9D8B030D-6E8A-4147-A177-3AD203B41FA5}">
                      <a16:colId xmlns:a16="http://schemas.microsoft.com/office/drawing/2014/main" val="3197052358"/>
                    </a:ext>
                  </a:extLst>
                </a:gridCol>
                <a:gridCol w="495708">
                  <a:extLst>
                    <a:ext uri="{9D8B030D-6E8A-4147-A177-3AD203B41FA5}">
                      <a16:colId xmlns:a16="http://schemas.microsoft.com/office/drawing/2014/main" val="574724008"/>
                    </a:ext>
                  </a:extLst>
                </a:gridCol>
                <a:gridCol w="495708">
                  <a:extLst>
                    <a:ext uri="{9D8B030D-6E8A-4147-A177-3AD203B41FA5}">
                      <a16:colId xmlns:a16="http://schemas.microsoft.com/office/drawing/2014/main" val="1999939661"/>
                    </a:ext>
                  </a:extLst>
                </a:gridCol>
                <a:gridCol w="495708">
                  <a:extLst>
                    <a:ext uri="{9D8B030D-6E8A-4147-A177-3AD203B41FA5}">
                      <a16:colId xmlns:a16="http://schemas.microsoft.com/office/drawing/2014/main" val="4068968027"/>
                    </a:ext>
                  </a:extLst>
                </a:gridCol>
                <a:gridCol w="495708">
                  <a:extLst>
                    <a:ext uri="{9D8B030D-6E8A-4147-A177-3AD203B41FA5}">
                      <a16:colId xmlns:a16="http://schemas.microsoft.com/office/drawing/2014/main" val="471659521"/>
                    </a:ext>
                  </a:extLst>
                </a:gridCol>
                <a:gridCol w="495708">
                  <a:extLst>
                    <a:ext uri="{9D8B030D-6E8A-4147-A177-3AD203B41FA5}">
                      <a16:colId xmlns:a16="http://schemas.microsoft.com/office/drawing/2014/main" val="4129910801"/>
                    </a:ext>
                  </a:extLst>
                </a:gridCol>
                <a:gridCol w="495708">
                  <a:extLst>
                    <a:ext uri="{9D8B030D-6E8A-4147-A177-3AD203B41FA5}">
                      <a16:colId xmlns:a16="http://schemas.microsoft.com/office/drawing/2014/main" val="1115509757"/>
                    </a:ext>
                  </a:extLst>
                </a:gridCol>
                <a:gridCol w="495708">
                  <a:extLst>
                    <a:ext uri="{9D8B030D-6E8A-4147-A177-3AD203B41FA5}">
                      <a16:colId xmlns:a16="http://schemas.microsoft.com/office/drawing/2014/main" val="2726839018"/>
                    </a:ext>
                  </a:extLst>
                </a:gridCol>
                <a:gridCol w="495708">
                  <a:extLst>
                    <a:ext uri="{9D8B030D-6E8A-4147-A177-3AD203B41FA5}">
                      <a16:colId xmlns:a16="http://schemas.microsoft.com/office/drawing/2014/main" val="1852527673"/>
                    </a:ext>
                  </a:extLst>
                </a:gridCol>
                <a:gridCol w="495708">
                  <a:extLst>
                    <a:ext uri="{9D8B030D-6E8A-4147-A177-3AD203B41FA5}">
                      <a16:colId xmlns:a16="http://schemas.microsoft.com/office/drawing/2014/main" val="2630918049"/>
                    </a:ext>
                  </a:extLst>
                </a:gridCol>
                <a:gridCol w="495708">
                  <a:extLst>
                    <a:ext uri="{9D8B030D-6E8A-4147-A177-3AD203B41FA5}">
                      <a16:colId xmlns:a16="http://schemas.microsoft.com/office/drawing/2014/main" val="3539297678"/>
                    </a:ext>
                  </a:extLst>
                </a:gridCol>
                <a:gridCol w="495708">
                  <a:extLst>
                    <a:ext uri="{9D8B030D-6E8A-4147-A177-3AD203B41FA5}">
                      <a16:colId xmlns:a16="http://schemas.microsoft.com/office/drawing/2014/main" val="1423676546"/>
                    </a:ext>
                  </a:extLst>
                </a:gridCol>
                <a:gridCol w="495708">
                  <a:extLst>
                    <a:ext uri="{9D8B030D-6E8A-4147-A177-3AD203B41FA5}">
                      <a16:colId xmlns:a16="http://schemas.microsoft.com/office/drawing/2014/main" val="1597200837"/>
                    </a:ext>
                  </a:extLst>
                </a:gridCol>
                <a:gridCol w="495708">
                  <a:extLst>
                    <a:ext uri="{9D8B030D-6E8A-4147-A177-3AD203B41FA5}">
                      <a16:colId xmlns:a16="http://schemas.microsoft.com/office/drawing/2014/main" val="403460408"/>
                    </a:ext>
                  </a:extLst>
                </a:gridCol>
                <a:gridCol w="495708">
                  <a:extLst>
                    <a:ext uri="{9D8B030D-6E8A-4147-A177-3AD203B41FA5}">
                      <a16:colId xmlns:a16="http://schemas.microsoft.com/office/drawing/2014/main" val="2896199366"/>
                    </a:ext>
                  </a:extLst>
                </a:gridCol>
              </a:tblGrid>
              <a:tr h="391082">
                <a:tc>
                  <a:txBody>
                    <a:bodyPr/>
                    <a:lstStyle/>
                    <a:p>
                      <a:pPr algn="ctr" fontAlgn="t"/>
                      <a:r>
                        <a:rPr lang="zh-CN" altLang="en-US" sz="1400" b="1" i="0" u="none" strike="noStrike" dirty="0">
                          <a:solidFill>
                            <a:schemeClr val="tx1"/>
                          </a:solidFill>
                          <a:effectLst/>
                          <a:latin typeface="微软雅黑" panose="020B0503020204020204" pitchFamily="34" charset="-122"/>
                          <a:ea typeface="微软雅黑" panose="020B0503020204020204" pitchFamily="34" charset="-122"/>
                          <a:cs typeface="Segoe UI Black" panose="020B0A02040204020203" pitchFamily="34" charset="0"/>
                        </a:rPr>
                        <a:t>布局？</a:t>
                      </a:r>
                    </a:p>
                  </a:txBody>
                  <a:tcPr marL="6496" marR="6496" marT="6496" marB="0" anchor="ctr" anchorCtr="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227893710"/>
                  </a:ext>
                </a:extLst>
              </a:tr>
            </a:tbl>
          </a:graphicData>
        </a:graphic>
      </p:graphicFrame>
      <p:sp>
        <p:nvSpPr>
          <p:cNvPr id="2" name="标题 1"/>
          <p:cNvSpPr>
            <a:spLocks noGrp="1"/>
          </p:cNvSpPr>
          <p:nvPr>
            <p:ph type="title"/>
          </p:nvPr>
        </p:nvSpPr>
        <p:spPr>
          <a:xfrm>
            <a:off x="487822" y="257614"/>
            <a:ext cx="10515600" cy="617641"/>
          </a:xfrm>
        </p:spPr>
        <p:txBody>
          <a:bodyPr>
            <a:normAutofit/>
          </a:bodyPr>
          <a:lstStyle/>
          <a:p>
            <a:r>
              <a:rPr lang="zh-CN" altLang="en-US" dirty="0"/>
              <a:t>（</a:t>
            </a:r>
            <a:r>
              <a:rPr lang="en-US" altLang="zh-CN" dirty="0"/>
              <a:t>n</a:t>
            </a:r>
            <a:r>
              <a:rPr lang="zh-CN" altLang="en-US" dirty="0"/>
              <a:t>，</a:t>
            </a:r>
            <a:r>
              <a:rPr lang="en-US" altLang="zh-CN" dirty="0"/>
              <a:t>k</a:t>
            </a:r>
            <a:r>
              <a:rPr lang="zh-CN" altLang="en-US" dirty="0"/>
              <a:t>）码校验分组设计方法</a:t>
            </a:r>
          </a:p>
        </p:txBody>
      </p:sp>
      <p:sp>
        <p:nvSpPr>
          <p:cNvPr id="3" name="内容占位符 2"/>
          <p:cNvSpPr>
            <a:spLocks noGrp="1"/>
          </p:cNvSpPr>
          <p:nvPr>
            <p:ph idx="1"/>
          </p:nvPr>
        </p:nvSpPr>
        <p:spPr>
          <a:xfrm>
            <a:off x="487823" y="942764"/>
            <a:ext cx="11332702" cy="1921728"/>
          </a:xfrm>
        </p:spPr>
        <p:txBody>
          <a:bodyPr>
            <a:normAutofit/>
          </a:bodyPr>
          <a:lstStyle/>
          <a:p>
            <a:r>
              <a:rPr lang="en-US" altLang="zh-CN" dirty="0">
                <a:solidFill>
                  <a:srgbClr val="C00000"/>
                </a:solidFill>
              </a:rPr>
              <a:t>(n, k) </a:t>
            </a:r>
            <a:r>
              <a:rPr lang="zh-CN" altLang="en-US" dirty="0"/>
              <a:t>海明码的校验如何分组，设检错码为</a:t>
            </a:r>
            <a:r>
              <a:rPr lang="en-US" altLang="zh-CN" dirty="0"/>
              <a:t>G</a:t>
            </a:r>
            <a:r>
              <a:rPr lang="en-US" altLang="zh-CN" baseline="-25000" dirty="0"/>
              <a:t>r</a:t>
            </a:r>
            <a:r>
              <a:rPr lang="en-US" altLang="zh-CN" dirty="0"/>
              <a:t>….G</a:t>
            </a:r>
            <a:r>
              <a:rPr lang="en-US" altLang="zh-CN" baseline="-25000" dirty="0"/>
              <a:t>4</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p>
          <a:p>
            <a:pPr marL="0" indent="0">
              <a:buNone/>
            </a:pPr>
            <a:endParaRPr lang="en-US" altLang="zh-CN" dirty="0"/>
          </a:p>
          <a:p>
            <a:r>
              <a:rPr lang="zh-CN" altLang="en-US" dirty="0"/>
              <a:t>根据海明编码规则填写校验组分布表</a:t>
            </a:r>
            <a:endParaRPr lang="en-US" altLang="zh-CN" dirty="0"/>
          </a:p>
          <a:p>
            <a:pPr marL="0" indent="0">
              <a:buNone/>
            </a:pP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586701705"/>
              </p:ext>
            </p:extLst>
          </p:nvPr>
        </p:nvGraphicFramePr>
        <p:xfrm>
          <a:off x="487822" y="2855859"/>
          <a:ext cx="11144250" cy="3495292"/>
        </p:xfrm>
        <a:graphic>
          <a:graphicData uri="http://schemas.openxmlformats.org/drawingml/2006/table">
            <a:tbl>
              <a:tblPr/>
              <a:tblGrid>
                <a:gridCol w="697663">
                  <a:extLst>
                    <a:ext uri="{9D8B030D-6E8A-4147-A177-3AD203B41FA5}">
                      <a16:colId xmlns:a16="http://schemas.microsoft.com/office/drawing/2014/main" val="1664542842"/>
                    </a:ext>
                  </a:extLst>
                </a:gridCol>
                <a:gridCol w="532427">
                  <a:extLst>
                    <a:ext uri="{9D8B030D-6E8A-4147-A177-3AD203B41FA5}">
                      <a16:colId xmlns:a16="http://schemas.microsoft.com/office/drawing/2014/main" val="1728500323"/>
                    </a:ext>
                  </a:extLst>
                </a:gridCol>
                <a:gridCol w="495708">
                  <a:extLst>
                    <a:ext uri="{9D8B030D-6E8A-4147-A177-3AD203B41FA5}">
                      <a16:colId xmlns:a16="http://schemas.microsoft.com/office/drawing/2014/main" val="3840023483"/>
                    </a:ext>
                  </a:extLst>
                </a:gridCol>
                <a:gridCol w="495708">
                  <a:extLst>
                    <a:ext uri="{9D8B030D-6E8A-4147-A177-3AD203B41FA5}">
                      <a16:colId xmlns:a16="http://schemas.microsoft.com/office/drawing/2014/main" val="1240168761"/>
                    </a:ext>
                  </a:extLst>
                </a:gridCol>
                <a:gridCol w="495708">
                  <a:extLst>
                    <a:ext uri="{9D8B030D-6E8A-4147-A177-3AD203B41FA5}">
                      <a16:colId xmlns:a16="http://schemas.microsoft.com/office/drawing/2014/main" val="1325796109"/>
                    </a:ext>
                  </a:extLst>
                </a:gridCol>
                <a:gridCol w="495708">
                  <a:extLst>
                    <a:ext uri="{9D8B030D-6E8A-4147-A177-3AD203B41FA5}">
                      <a16:colId xmlns:a16="http://schemas.microsoft.com/office/drawing/2014/main" val="2285489578"/>
                    </a:ext>
                  </a:extLst>
                </a:gridCol>
                <a:gridCol w="495708">
                  <a:extLst>
                    <a:ext uri="{9D8B030D-6E8A-4147-A177-3AD203B41FA5}">
                      <a16:colId xmlns:a16="http://schemas.microsoft.com/office/drawing/2014/main" val="3959630385"/>
                    </a:ext>
                  </a:extLst>
                </a:gridCol>
                <a:gridCol w="495708">
                  <a:extLst>
                    <a:ext uri="{9D8B030D-6E8A-4147-A177-3AD203B41FA5}">
                      <a16:colId xmlns:a16="http://schemas.microsoft.com/office/drawing/2014/main" val="3197052358"/>
                    </a:ext>
                  </a:extLst>
                </a:gridCol>
                <a:gridCol w="495708">
                  <a:extLst>
                    <a:ext uri="{9D8B030D-6E8A-4147-A177-3AD203B41FA5}">
                      <a16:colId xmlns:a16="http://schemas.microsoft.com/office/drawing/2014/main" val="574724008"/>
                    </a:ext>
                  </a:extLst>
                </a:gridCol>
                <a:gridCol w="495708">
                  <a:extLst>
                    <a:ext uri="{9D8B030D-6E8A-4147-A177-3AD203B41FA5}">
                      <a16:colId xmlns:a16="http://schemas.microsoft.com/office/drawing/2014/main" val="1999939661"/>
                    </a:ext>
                  </a:extLst>
                </a:gridCol>
                <a:gridCol w="495708">
                  <a:extLst>
                    <a:ext uri="{9D8B030D-6E8A-4147-A177-3AD203B41FA5}">
                      <a16:colId xmlns:a16="http://schemas.microsoft.com/office/drawing/2014/main" val="4068968027"/>
                    </a:ext>
                  </a:extLst>
                </a:gridCol>
                <a:gridCol w="495708">
                  <a:extLst>
                    <a:ext uri="{9D8B030D-6E8A-4147-A177-3AD203B41FA5}">
                      <a16:colId xmlns:a16="http://schemas.microsoft.com/office/drawing/2014/main" val="471659521"/>
                    </a:ext>
                  </a:extLst>
                </a:gridCol>
                <a:gridCol w="495708">
                  <a:extLst>
                    <a:ext uri="{9D8B030D-6E8A-4147-A177-3AD203B41FA5}">
                      <a16:colId xmlns:a16="http://schemas.microsoft.com/office/drawing/2014/main" val="4129910801"/>
                    </a:ext>
                  </a:extLst>
                </a:gridCol>
                <a:gridCol w="495708">
                  <a:extLst>
                    <a:ext uri="{9D8B030D-6E8A-4147-A177-3AD203B41FA5}">
                      <a16:colId xmlns:a16="http://schemas.microsoft.com/office/drawing/2014/main" val="1115509757"/>
                    </a:ext>
                  </a:extLst>
                </a:gridCol>
                <a:gridCol w="495708">
                  <a:extLst>
                    <a:ext uri="{9D8B030D-6E8A-4147-A177-3AD203B41FA5}">
                      <a16:colId xmlns:a16="http://schemas.microsoft.com/office/drawing/2014/main" val="2726839018"/>
                    </a:ext>
                  </a:extLst>
                </a:gridCol>
                <a:gridCol w="495708">
                  <a:extLst>
                    <a:ext uri="{9D8B030D-6E8A-4147-A177-3AD203B41FA5}">
                      <a16:colId xmlns:a16="http://schemas.microsoft.com/office/drawing/2014/main" val="1852527673"/>
                    </a:ext>
                  </a:extLst>
                </a:gridCol>
                <a:gridCol w="495708">
                  <a:extLst>
                    <a:ext uri="{9D8B030D-6E8A-4147-A177-3AD203B41FA5}">
                      <a16:colId xmlns:a16="http://schemas.microsoft.com/office/drawing/2014/main" val="2630918049"/>
                    </a:ext>
                  </a:extLst>
                </a:gridCol>
                <a:gridCol w="495708">
                  <a:extLst>
                    <a:ext uri="{9D8B030D-6E8A-4147-A177-3AD203B41FA5}">
                      <a16:colId xmlns:a16="http://schemas.microsoft.com/office/drawing/2014/main" val="3539297678"/>
                    </a:ext>
                  </a:extLst>
                </a:gridCol>
                <a:gridCol w="495708">
                  <a:extLst>
                    <a:ext uri="{9D8B030D-6E8A-4147-A177-3AD203B41FA5}">
                      <a16:colId xmlns:a16="http://schemas.microsoft.com/office/drawing/2014/main" val="1423676546"/>
                    </a:ext>
                  </a:extLst>
                </a:gridCol>
                <a:gridCol w="495708">
                  <a:extLst>
                    <a:ext uri="{9D8B030D-6E8A-4147-A177-3AD203B41FA5}">
                      <a16:colId xmlns:a16="http://schemas.microsoft.com/office/drawing/2014/main" val="1597200837"/>
                    </a:ext>
                  </a:extLst>
                </a:gridCol>
                <a:gridCol w="495708">
                  <a:extLst>
                    <a:ext uri="{9D8B030D-6E8A-4147-A177-3AD203B41FA5}">
                      <a16:colId xmlns:a16="http://schemas.microsoft.com/office/drawing/2014/main" val="403460408"/>
                    </a:ext>
                  </a:extLst>
                </a:gridCol>
                <a:gridCol w="495708">
                  <a:extLst>
                    <a:ext uri="{9D8B030D-6E8A-4147-A177-3AD203B41FA5}">
                      <a16:colId xmlns:a16="http://schemas.microsoft.com/office/drawing/2014/main" val="2896199366"/>
                    </a:ext>
                  </a:extLst>
                </a:gridCol>
              </a:tblGrid>
              <a:tr h="391082">
                <a:tc>
                  <a:txBody>
                    <a:bodyPr/>
                    <a:lstStyle/>
                    <a:p>
                      <a:pPr algn="ctr" fontAlgn="t"/>
                      <a:r>
                        <a:rPr lang="zh-CN" altLang="en-US" sz="1200" b="0"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227893710"/>
                  </a:ext>
                </a:extLst>
              </a:tr>
              <a:tr h="391082">
                <a:tc>
                  <a:txBody>
                    <a:bodyPr/>
                    <a:lstStyle/>
                    <a:p>
                      <a:pPr algn="ctr" fontAlgn="ct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cs typeface="Segoe UI Black" panose="020B0A02040204020203" pitchFamily="34" charset="0"/>
                        </a:rPr>
                        <a:t>检错码</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10100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10101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1665193114"/>
                  </a:ext>
                </a:extLst>
              </a:tr>
              <a:tr h="452188">
                <a:tc>
                  <a:txBody>
                    <a:bodyPr/>
                    <a:lstStyle/>
                    <a:p>
                      <a:pPr algn="ctr" fontAlgn="ct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cs typeface="Segoe UI Black" panose="020B0A02040204020203" pitchFamily="34" charset="0"/>
                        </a:rPr>
                        <a:t>对应位</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66FF"/>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87335551"/>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2942347129"/>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2</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480063223"/>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3</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1810973706"/>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4</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208021633"/>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5</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2343477129"/>
                  </a:ext>
                </a:extLst>
              </a:tr>
            </a:tbl>
          </a:graphicData>
        </a:graphic>
      </p:graphicFrame>
      <p:grpSp>
        <p:nvGrpSpPr>
          <p:cNvPr id="19" name="组合 18"/>
          <p:cNvGrpSpPr/>
          <p:nvPr/>
        </p:nvGrpSpPr>
        <p:grpSpPr>
          <a:xfrm>
            <a:off x="1263632" y="3657859"/>
            <a:ext cx="387707" cy="2191338"/>
            <a:chOff x="7315973" y="3664074"/>
            <a:chExt cx="387707" cy="2191338"/>
          </a:xfrm>
        </p:grpSpPr>
        <p:sp>
          <p:nvSpPr>
            <p:cNvPr id="20" name="文本框 19"/>
            <p:cNvSpPr txBox="1"/>
            <p:nvPr/>
          </p:nvSpPr>
          <p:spPr>
            <a:xfrm>
              <a:off x="7318638" y="3664074"/>
              <a:ext cx="38504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文本框 20"/>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22" name="文本框 21"/>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3" name="文本框 22"/>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4" name="文本框 23"/>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26" name="组合 25"/>
          <p:cNvGrpSpPr/>
          <p:nvPr/>
        </p:nvGrpSpPr>
        <p:grpSpPr>
          <a:xfrm>
            <a:off x="1756518" y="3657859"/>
            <a:ext cx="401072" cy="2191338"/>
            <a:chOff x="7314221" y="3664074"/>
            <a:chExt cx="401072" cy="2191338"/>
          </a:xfrm>
        </p:grpSpPr>
        <p:sp>
          <p:nvSpPr>
            <p:cNvPr id="27" name="文本框 26"/>
            <p:cNvSpPr txBox="1"/>
            <p:nvPr/>
          </p:nvSpPr>
          <p:spPr>
            <a:xfrm>
              <a:off x="7314221"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文本框 27"/>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9" name="文本框 28"/>
            <p:cNvSpPr txBox="1"/>
            <p:nvPr/>
          </p:nvSpPr>
          <p:spPr>
            <a:xfrm>
              <a:off x="7315973" y="4582910"/>
              <a:ext cx="335349"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p>
          </p:txBody>
        </p:sp>
        <p:sp>
          <p:nvSpPr>
            <p:cNvPr id="30" name="文本框 29"/>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1" name="文本框 30"/>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32" name="组合 31"/>
          <p:cNvGrpSpPr/>
          <p:nvPr/>
        </p:nvGrpSpPr>
        <p:grpSpPr>
          <a:xfrm>
            <a:off x="2739208" y="3657859"/>
            <a:ext cx="401072" cy="2191338"/>
            <a:chOff x="7304124" y="3664074"/>
            <a:chExt cx="401072" cy="2191338"/>
          </a:xfrm>
        </p:grpSpPr>
        <p:sp>
          <p:nvSpPr>
            <p:cNvPr id="33" name="文本框 32"/>
            <p:cNvSpPr txBox="1"/>
            <p:nvPr/>
          </p:nvSpPr>
          <p:spPr>
            <a:xfrm>
              <a:off x="7304124"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文本框 33"/>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5" name="文本框 34"/>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6" name="文本框 35"/>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37" name="文本框 36"/>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38" name="组合 37"/>
          <p:cNvGrpSpPr/>
          <p:nvPr/>
        </p:nvGrpSpPr>
        <p:grpSpPr>
          <a:xfrm>
            <a:off x="4736474" y="3657859"/>
            <a:ext cx="404278" cy="2191338"/>
            <a:chOff x="7304124" y="3664074"/>
            <a:chExt cx="404278" cy="2191338"/>
          </a:xfrm>
        </p:grpSpPr>
        <p:sp>
          <p:nvSpPr>
            <p:cNvPr id="39" name="文本框 38"/>
            <p:cNvSpPr txBox="1"/>
            <p:nvPr/>
          </p:nvSpPr>
          <p:spPr>
            <a:xfrm>
              <a:off x="7304124" y="3664074"/>
              <a:ext cx="404278"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 name="文本框 39"/>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1" name="文本框 40"/>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2" name="文本框 41"/>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3" name="文本框 42"/>
            <p:cNvSpPr txBox="1"/>
            <p:nvPr/>
          </p:nvSpPr>
          <p:spPr>
            <a:xfrm>
              <a:off x="7315973" y="5486080"/>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56" name="组合 55"/>
          <p:cNvGrpSpPr/>
          <p:nvPr/>
        </p:nvGrpSpPr>
        <p:grpSpPr>
          <a:xfrm>
            <a:off x="3228776" y="3657859"/>
            <a:ext cx="421910" cy="2191338"/>
            <a:chOff x="7304124" y="3664074"/>
            <a:chExt cx="421910" cy="2191338"/>
          </a:xfrm>
        </p:grpSpPr>
        <p:sp>
          <p:nvSpPr>
            <p:cNvPr id="57" name="文本框 56"/>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文本框 57"/>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59" name="文本框 58"/>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60" name="文本框 59"/>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61" name="文本框 60"/>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62" name="组合 61"/>
          <p:cNvGrpSpPr/>
          <p:nvPr/>
        </p:nvGrpSpPr>
        <p:grpSpPr>
          <a:xfrm>
            <a:off x="2236642" y="3657859"/>
            <a:ext cx="405880" cy="2191338"/>
            <a:chOff x="7304124" y="3664074"/>
            <a:chExt cx="405880" cy="2191338"/>
          </a:xfrm>
        </p:grpSpPr>
        <p:sp>
          <p:nvSpPr>
            <p:cNvPr id="63" name="文本框 62"/>
            <p:cNvSpPr txBox="1"/>
            <p:nvPr/>
          </p:nvSpPr>
          <p:spPr>
            <a:xfrm>
              <a:off x="7304124" y="3664074"/>
              <a:ext cx="40588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4" name="文本框 63"/>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65" name="文本框 64"/>
            <p:cNvSpPr txBox="1"/>
            <p:nvPr/>
          </p:nvSpPr>
          <p:spPr>
            <a:xfrm>
              <a:off x="7315973"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66" name="文本框 65"/>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67" name="文本框 66"/>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68" name="组合 67"/>
          <p:cNvGrpSpPr/>
          <p:nvPr/>
        </p:nvGrpSpPr>
        <p:grpSpPr>
          <a:xfrm>
            <a:off x="3731342" y="3657859"/>
            <a:ext cx="421910" cy="2191338"/>
            <a:chOff x="7304124" y="3664074"/>
            <a:chExt cx="421910" cy="2191338"/>
          </a:xfrm>
        </p:grpSpPr>
        <p:sp>
          <p:nvSpPr>
            <p:cNvPr id="69" name="文本框 68"/>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 name="文本框 69"/>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1" name="文本框 70"/>
            <p:cNvSpPr txBox="1"/>
            <p:nvPr/>
          </p:nvSpPr>
          <p:spPr>
            <a:xfrm>
              <a:off x="7315973" y="4582910"/>
              <a:ext cx="335348" cy="646331"/>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2" name="文本框 71"/>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3" name="文本框 72"/>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74" name="组合 73"/>
          <p:cNvGrpSpPr/>
          <p:nvPr/>
        </p:nvGrpSpPr>
        <p:grpSpPr>
          <a:xfrm>
            <a:off x="4233908" y="3657859"/>
            <a:ext cx="425116" cy="2191338"/>
            <a:chOff x="7304124" y="3664074"/>
            <a:chExt cx="425116" cy="2191338"/>
          </a:xfrm>
        </p:grpSpPr>
        <p:sp>
          <p:nvSpPr>
            <p:cNvPr id="75" name="文本框 74"/>
            <p:cNvSpPr txBox="1"/>
            <p:nvPr/>
          </p:nvSpPr>
          <p:spPr>
            <a:xfrm>
              <a:off x="7304124" y="3664074"/>
              <a:ext cx="425116"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6" name="文本框 75"/>
            <p:cNvSpPr txBox="1"/>
            <p:nvPr/>
          </p:nvSpPr>
          <p:spPr>
            <a:xfrm>
              <a:off x="7315972"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7" name="文本框 76"/>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8" name="文本框 77"/>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9" name="文本框 78"/>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83" name="组合 82"/>
          <p:cNvGrpSpPr/>
          <p:nvPr/>
        </p:nvGrpSpPr>
        <p:grpSpPr>
          <a:xfrm>
            <a:off x="5226042" y="3657859"/>
            <a:ext cx="421910" cy="2191338"/>
            <a:chOff x="7304124" y="3664074"/>
            <a:chExt cx="421910" cy="2191338"/>
          </a:xfrm>
        </p:grpSpPr>
        <p:sp>
          <p:nvSpPr>
            <p:cNvPr id="84" name="文本框 83"/>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5" name="文本框 84"/>
            <p:cNvSpPr txBox="1"/>
            <p:nvPr/>
          </p:nvSpPr>
          <p:spPr>
            <a:xfrm>
              <a:off x="7315972"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86" name="文本框 85"/>
            <p:cNvSpPr txBox="1"/>
            <p:nvPr/>
          </p:nvSpPr>
          <p:spPr>
            <a:xfrm>
              <a:off x="7391281"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87" name="文本框 86"/>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88" name="文本框 87"/>
            <p:cNvSpPr txBox="1"/>
            <p:nvPr/>
          </p:nvSpPr>
          <p:spPr>
            <a:xfrm>
              <a:off x="7315973"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89" name="组合 88"/>
          <p:cNvGrpSpPr/>
          <p:nvPr/>
        </p:nvGrpSpPr>
        <p:grpSpPr>
          <a:xfrm>
            <a:off x="5728608" y="3657859"/>
            <a:ext cx="421910" cy="2191338"/>
            <a:chOff x="7304124" y="3664074"/>
            <a:chExt cx="421910" cy="2191338"/>
          </a:xfrm>
        </p:grpSpPr>
        <p:sp>
          <p:nvSpPr>
            <p:cNvPr id="90" name="文本框 89"/>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6</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 name="文本框 90"/>
            <p:cNvSpPr txBox="1"/>
            <p:nvPr/>
          </p:nvSpPr>
          <p:spPr>
            <a:xfrm>
              <a:off x="7391281"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92" name="文本框 91"/>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93" name="文本框 92"/>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94" name="文本框 93"/>
            <p:cNvSpPr txBox="1"/>
            <p:nvPr/>
          </p:nvSpPr>
          <p:spPr>
            <a:xfrm>
              <a:off x="7315972"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95" name="组合 94"/>
          <p:cNvGrpSpPr/>
          <p:nvPr/>
        </p:nvGrpSpPr>
        <p:grpSpPr>
          <a:xfrm>
            <a:off x="6231177" y="3657859"/>
            <a:ext cx="421910" cy="2191338"/>
            <a:chOff x="7304124" y="3664074"/>
            <a:chExt cx="421910" cy="2191338"/>
          </a:xfrm>
        </p:grpSpPr>
        <p:sp>
          <p:nvSpPr>
            <p:cNvPr id="96" name="文本框 95"/>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7</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 name="文本框 96"/>
            <p:cNvSpPr txBox="1"/>
            <p:nvPr/>
          </p:nvSpPr>
          <p:spPr>
            <a:xfrm>
              <a:off x="7315971"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98" name="文本框 97"/>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99" name="文本框 98"/>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0" name="文本框 99"/>
            <p:cNvSpPr txBox="1"/>
            <p:nvPr/>
          </p:nvSpPr>
          <p:spPr>
            <a:xfrm>
              <a:off x="7315972"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101" name="组合 100"/>
          <p:cNvGrpSpPr/>
          <p:nvPr/>
        </p:nvGrpSpPr>
        <p:grpSpPr>
          <a:xfrm>
            <a:off x="8704782" y="3657859"/>
            <a:ext cx="401072" cy="2666125"/>
            <a:chOff x="7304124" y="3664074"/>
            <a:chExt cx="401072" cy="2666125"/>
          </a:xfrm>
        </p:grpSpPr>
        <p:sp>
          <p:nvSpPr>
            <p:cNvPr id="102" name="文本框 101"/>
            <p:cNvSpPr txBox="1"/>
            <p:nvPr/>
          </p:nvSpPr>
          <p:spPr>
            <a:xfrm>
              <a:off x="7304124"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3" name="文本框 102"/>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4" name="文本框 103"/>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5" name="文本框 104"/>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6" name="文本框 105"/>
            <p:cNvSpPr txBox="1"/>
            <p:nvPr/>
          </p:nvSpPr>
          <p:spPr>
            <a:xfrm>
              <a:off x="7315973" y="5960867"/>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grpSp>
      <p:sp>
        <p:nvSpPr>
          <p:cNvPr id="107" name="圆角矩形 106"/>
          <p:cNvSpPr/>
          <p:nvPr/>
        </p:nvSpPr>
        <p:spPr>
          <a:xfrm>
            <a:off x="1168516" y="4092604"/>
            <a:ext cx="10395857" cy="4012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p:cNvGrpSpPr/>
          <p:nvPr/>
        </p:nvGrpSpPr>
        <p:grpSpPr>
          <a:xfrm>
            <a:off x="1170093" y="4546974"/>
            <a:ext cx="6553201" cy="480730"/>
            <a:chOff x="5023222" y="5220241"/>
            <a:chExt cx="6553201" cy="501052"/>
          </a:xfrm>
        </p:grpSpPr>
        <p:sp>
          <p:nvSpPr>
            <p:cNvPr id="109" name="矩形 108"/>
            <p:cNvSpPr/>
            <p:nvPr/>
          </p:nvSpPr>
          <p:spPr>
            <a:xfrm>
              <a:off x="5023222" y="5220241"/>
              <a:ext cx="6553201" cy="501052"/>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p:cNvSpPr txBox="1"/>
            <p:nvPr/>
          </p:nvSpPr>
          <p:spPr>
            <a:xfrm>
              <a:off x="5106311" y="5257778"/>
              <a:ext cx="6426567" cy="417024"/>
            </a:xfrm>
            <a:prstGeom prst="rect">
              <a:avLst/>
            </a:prstGeom>
            <a:noFill/>
          </p:spPr>
          <p:txBody>
            <a:bodyPr wrap="square" rtlCol="0">
              <a:spAutoFit/>
            </a:bodyPr>
            <a:lstStyle/>
            <a:p>
              <a:r>
                <a:rPr lang="en-US" altLang="zh-CN" sz="2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200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2</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5</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7</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000"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2000" dirty="0">
                <a:solidFill>
                  <a:srgbClr val="FF0000"/>
                </a:solidFill>
                <a:latin typeface="Segoe UI Black" panose="020B0A02040204020203" pitchFamily="34" charset="0"/>
                <a:cs typeface="Segoe UI Black" panose="020B0A02040204020203" pitchFamily="34" charset="0"/>
              </a:endParaRPr>
            </a:p>
          </p:txBody>
        </p:sp>
      </p:grpSp>
      <p:graphicFrame>
        <p:nvGraphicFramePr>
          <p:cNvPr id="81" name="表格 80"/>
          <p:cNvGraphicFramePr>
            <a:graphicFrameLocks noGrp="1"/>
          </p:cNvGraphicFramePr>
          <p:nvPr>
            <p:extLst>
              <p:ext uri="{D42A27DB-BD31-4B8C-83A1-F6EECF244321}">
                <p14:modId xmlns:p14="http://schemas.microsoft.com/office/powerpoint/2010/main" val="1004460715"/>
              </p:ext>
            </p:extLst>
          </p:nvPr>
        </p:nvGraphicFramePr>
        <p:xfrm>
          <a:off x="578393" y="1666736"/>
          <a:ext cx="11144250" cy="391082"/>
        </p:xfrm>
        <a:graphic>
          <a:graphicData uri="http://schemas.openxmlformats.org/drawingml/2006/table">
            <a:tbl>
              <a:tblPr/>
              <a:tblGrid>
                <a:gridCol w="697663">
                  <a:extLst>
                    <a:ext uri="{9D8B030D-6E8A-4147-A177-3AD203B41FA5}">
                      <a16:colId xmlns:a16="http://schemas.microsoft.com/office/drawing/2014/main" val="1664542842"/>
                    </a:ext>
                  </a:extLst>
                </a:gridCol>
                <a:gridCol w="532427">
                  <a:extLst>
                    <a:ext uri="{9D8B030D-6E8A-4147-A177-3AD203B41FA5}">
                      <a16:colId xmlns:a16="http://schemas.microsoft.com/office/drawing/2014/main" val="1728500323"/>
                    </a:ext>
                  </a:extLst>
                </a:gridCol>
                <a:gridCol w="495708">
                  <a:extLst>
                    <a:ext uri="{9D8B030D-6E8A-4147-A177-3AD203B41FA5}">
                      <a16:colId xmlns:a16="http://schemas.microsoft.com/office/drawing/2014/main" val="3840023483"/>
                    </a:ext>
                  </a:extLst>
                </a:gridCol>
                <a:gridCol w="495708">
                  <a:extLst>
                    <a:ext uri="{9D8B030D-6E8A-4147-A177-3AD203B41FA5}">
                      <a16:colId xmlns:a16="http://schemas.microsoft.com/office/drawing/2014/main" val="1240168761"/>
                    </a:ext>
                  </a:extLst>
                </a:gridCol>
                <a:gridCol w="495708">
                  <a:extLst>
                    <a:ext uri="{9D8B030D-6E8A-4147-A177-3AD203B41FA5}">
                      <a16:colId xmlns:a16="http://schemas.microsoft.com/office/drawing/2014/main" val="1325796109"/>
                    </a:ext>
                  </a:extLst>
                </a:gridCol>
                <a:gridCol w="495708">
                  <a:extLst>
                    <a:ext uri="{9D8B030D-6E8A-4147-A177-3AD203B41FA5}">
                      <a16:colId xmlns:a16="http://schemas.microsoft.com/office/drawing/2014/main" val="2285489578"/>
                    </a:ext>
                  </a:extLst>
                </a:gridCol>
                <a:gridCol w="495708">
                  <a:extLst>
                    <a:ext uri="{9D8B030D-6E8A-4147-A177-3AD203B41FA5}">
                      <a16:colId xmlns:a16="http://schemas.microsoft.com/office/drawing/2014/main" val="3959630385"/>
                    </a:ext>
                  </a:extLst>
                </a:gridCol>
                <a:gridCol w="495708">
                  <a:extLst>
                    <a:ext uri="{9D8B030D-6E8A-4147-A177-3AD203B41FA5}">
                      <a16:colId xmlns:a16="http://schemas.microsoft.com/office/drawing/2014/main" val="3197052358"/>
                    </a:ext>
                  </a:extLst>
                </a:gridCol>
                <a:gridCol w="495708">
                  <a:extLst>
                    <a:ext uri="{9D8B030D-6E8A-4147-A177-3AD203B41FA5}">
                      <a16:colId xmlns:a16="http://schemas.microsoft.com/office/drawing/2014/main" val="574724008"/>
                    </a:ext>
                  </a:extLst>
                </a:gridCol>
                <a:gridCol w="495708">
                  <a:extLst>
                    <a:ext uri="{9D8B030D-6E8A-4147-A177-3AD203B41FA5}">
                      <a16:colId xmlns:a16="http://schemas.microsoft.com/office/drawing/2014/main" val="1999939661"/>
                    </a:ext>
                  </a:extLst>
                </a:gridCol>
                <a:gridCol w="495708">
                  <a:extLst>
                    <a:ext uri="{9D8B030D-6E8A-4147-A177-3AD203B41FA5}">
                      <a16:colId xmlns:a16="http://schemas.microsoft.com/office/drawing/2014/main" val="4068968027"/>
                    </a:ext>
                  </a:extLst>
                </a:gridCol>
                <a:gridCol w="495708">
                  <a:extLst>
                    <a:ext uri="{9D8B030D-6E8A-4147-A177-3AD203B41FA5}">
                      <a16:colId xmlns:a16="http://schemas.microsoft.com/office/drawing/2014/main" val="471659521"/>
                    </a:ext>
                  </a:extLst>
                </a:gridCol>
                <a:gridCol w="495708">
                  <a:extLst>
                    <a:ext uri="{9D8B030D-6E8A-4147-A177-3AD203B41FA5}">
                      <a16:colId xmlns:a16="http://schemas.microsoft.com/office/drawing/2014/main" val="4129910801"/>
                    </a:ext>
                  </a:extLst>
                </a:gridCol>
                <a:gridCol w="495708">
                  <a:extLst>
                    <a:ext uri="{9D8B030D-6E8A-4147-A177-3AD203B41FA5}">
                      <a16:colId xmlns:a16="http://schemas.microsoft.com/office/drawing/2014/main" val="1115509757"/>
                    </a:ext>
                  </a:extLst>
                </a:gridCol>
                <a:gridCol w="495708">
                  <a:extLst>
                    <a:ext uri="{9D8B030D-6E8A-4147-A177-3AD203B41FA5}">
                      <a16:colId xmlns:a16="http://schemas.microsoft.com/office/drawing/2014/main" val="2726839018"/>
                    </a:ext>
                  </a:extLst>
                </a:gridCol>
                <a:gridCol w="495708">
                  <a:extLst>
                    <a:ext uri="{9D8B030D-6E8A-4147-A177-3AD203B41FA5}">
                      <a16:colId xmlns:a16="http://schemas.microsoft.com/office/drawing/2014/main" val="1852527673"/>
                    </a:ext>
                  </a:extLst>
                </a:gridCol>
                <a:gridCol w="495708">
                  <a:extLst>
                    <a:ext uri="{9D8B030D-6E8A-4147-A177-3AD203B41FA5}">
                      <a16:colId xmlns:a16="http://schemas.microsoft.com/office/drawing/2014/main" val="2630918049"/>
                    </a:ext>
                  </a:extLst>
                </a:gridCol>
                <a:gridCol w="495708">
                  <a:extLst>
                    <a:ext uri="{9D8B030D-6E8A-4147-A177-3AD203B41FA5}">
                      <a16:colId xmlns:a16="http://schemas.microsoft.com/office/drawing/2014/main" val="3539297678"/>
                    </a:ext>
                  </a:extLst>
                </a:gridCol>
                <a:gridCol w="495708">
                  <a:extLst>
                    <a:ext uri="{9D8B030D-6E8A-4147-A177-3AD203B41FA5}">
                      <a16:colId xmlns:a16="http://schemas.microsoft.com/office/drawing/2014/main" val="1423676546"/>
                    </a:ext>
                  </a:extLst>
                </a:gridCol>
                <a:gridCol w="495708">
                  <a:extLst>
                    <a:ext uri="{9D8B030D-6E8A-4147-A177-3AD203B41FA5}">
                      <a16:colId xmlns:a16="http://schemas.microsoft.com/office/drawing/2014/main" val="1597200837"/>
                    </a:ext>
                  </a:extLst>
                </a:gridCol>
                <a:gridCol w="495708">
                  <a:extLst>
                    <a:ext uri="{9D8B030D-6E8A-4147-A177-3AD203B41FA5}">
                      <a16:colId xmlns:a16="http://schemas.microsoft.com/office/drawing/2014/main" val="403460408"/>
                    </a:ext>
                  </a:extLst>
                </a:gridCol>
                <a:gridCol w="495708">
                  <a:extLst>
                    <a:ext uri="{9D8B030D-6E8A-4147-A177-3AD203B41FA5}">
                      <a16:colId xmlns:a16="http://schemas.microsoft.com/office/drawing/2014/main" val="2896199366"/>
                    </a:ext>
                  </a:extLst>
                </a:gridCol>
              </a:tblGrid>
              <a:tr h="391082">
                <a:tc>
                  <a:txBody>
                    <a:bodyPr/>
                    <a:lstStyle/>
                    <a:p>
                      <a:pPr algn="ctr" fontAlgn="t"/>
                      <a:r>
                        <a:rPr lang="zh-CN" altLang="en-US" sz="1200" b="1" i="0" u="none" strike="noStrike" baseline="0" dirty="0">
                          <a:solidFill>
                            <a:schemeClr val="bg1"/>
                          </a:solidFill>
                          <a:effectLst/>
                          <a:latin typeface="微软雅黑" panose="020B0503020204020204" pitchFamily="34" charset="-122"/>
                          <a:ea typeface="微软雅黑" panose="020B0503020204020204" pitchFamily="34" charset="-122"/>
                          <a:cs typeface="Segoe UI Black" panose="020B0A02040204020203" pitchFamily="34" charset="0"/>
                        </a:rPr>
                        <a:t>编码布局</a:t>
                      </a:r>
                    </a:p>
                  </a:txBody>
                  <a:tcPr marL="6496" marR="6496" marT="6496" marB="0" anchor="ctr" anchorCtr="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altLang="zh-CN" sz="1600" b="1" i="0" u="none" strike="noStrike" baseline="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altLang="zh-CN" sz="1600" b="1" i="0" u="none" strike="noStrike" baseline="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altLang="zh-CN" sz="1600" b="1" i="0" u="none" strike="noStrike" baseline="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altLang="zh-CN"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227893710"/>
                  </a:ext>
                </a:extLst>
              </a:tr>
            </a:tbl>
          </a:graphicData>
        </a:graphic>
      </p:graphicFrame>
    </p:spTree>
    <p:custDataLst>
      <p:tags r:id="rId1"/>
    </p:custDataLst>
    <p:extLst>
      <p:ext uri="{BB962C8B-B14F-4D97-AF65-F5344CB8AC3E}">
        <p14:creationId xmlns:p14="http://schemas.microsoft.com/office/powerpoint/2010/main" val="20365211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wipe(left)">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up)">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up)">
                                      <p:cBhvr>
                                        <p:cTn id="47" dur="500"/>
                                        <p:tgtEl>
                                          <p:spTgt spid="38"/>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101"/>
                                        </p:tgtEl>
                                        <p:attrNameLst>
                                          <p:attrName>style.visibility</p:attrName>
                                        </p:attrNameLst>
                                      </p:cBhvr>
                                      <p:to>
                                        <p:strVal val="visible"/>
                                      </p:to>
                                    </p:set>
                                    <p:animEffect transition="in" filter="wipe(up)">
                                      <p:cBhvr>
                                        <p:cTn id="51" dur="500"/>
                                        <p:tgtEl>
                                          <p:spTgt spid="1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up)">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up)">
                                      <p:cBhvr>
                                        <p:cTn id="61" dur="500"/>
                                        <p:tgtEl>
                                          <p:spTgt spid="5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wipe(up)">
                                      <p:cBhvr>
                                        <p:cTn id="66" dur="500"/>
                                        <p:tgtEl>
                                          <p:spTgt spid="68"/>
                                        </p:tgtEl>
                                      </p:cBhvr>
                                    </p:animEffect>
                                  </p:childTnLst>
                                </p:cTn>
                              </p:par>
                              <p:par>
                                <p:cTn id="67" presetID="22" presetClass="entr" presetSubtype="1"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wipe(up)">
                                      <p:cBhvr>
                                        <p:cTn id="69" dur="500"/>
                                        <p:tgtEl>
                                          <p:spTgt spid="7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nodeType="click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wipe(up)">
                                      <p:cBhvr>
                                        <p:cTn id="74" dur="500"/>
                                        <p:tgtEl>
                                          <p:spTgt spid="83"/>
                                        </p:tgtEl>
                                      </p:cBhvr>
                                    </p:animEffec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wipe(up)">
                                      <p:cBhvr>
                                        <p:cTn id="78" dur="500"/>
                                        <p:tgtEl>
                                          <p:spTgt spid="89"/>
                                        </p:tgtEl>
                                      </p:cBhvr>
                                    </p:animEffect>
                                  </p:childTnLst>
                                </p:cTn>
                              </p:par>
                            </p:childTnLst>
                          </p:cTn>
                        </p:par>
                        <p:par>
                          <p:cTn id="79" fill="hold">
                            <p:stCondLst>
                              <p:cond delay="1000"/>
                            </p:stCondLst>
                            <p:childTnLst>
                              <p:par>
                                <p:cTn id="80" presetID="22" presetClass="entr" presetSubtype="1" fill="hold" nodeType="afterEffect">
                                  <p:stCondLst>
                                    <p:cond delay="0"/>
                                  </p:stCondLst>
                                  <p:childTnLst>
                                    <p:set>
                                      <p:cBhvr>
                                        <p:cTn id="81" dur="1" fill="hold">
                                          <p:stCondLst>
                                            <p:cond delay="0"/>
                                          </p:stCondLst>
                                        </p:cTn>
                                        <p:tgtEl>
                                          <p:spTgt spid="95"/>
                                        </p:tgtEl>
                                        <p:attrNameLst>
                                          <p:attrName>style.visibility</p:attrName>
                                        </p:attrNameLst>
                                      </p:cBhvr>
                                      <p:to>
                                        <p:strVal val="visible"/>
                                      </p:to>
                                    </p:set>
                                    <p:animEffect transition="in" filter="wipe(up)">
                                      <p:cBhvr>
                                        <p:cTn id="82" dur="500"/>
                                        <p:tgtEl>
                                          <p:spTgt spid="9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07"/>
                                        </p:tgtEl>
                                        <p:attrNameLst>
                                          <p:attrName>style.visibility</p:attrName>
                                        </p:attrNameLst>
                                      </p:cBhvr>
                                      <p:to>
                                        <p:strVal val="visible"/>
                                      </p:to>
                                    </p:set>
                                    <p:animEffect transition="in" filter="wipe(left)">
                                      <p:cBhvr>
                                        <p:cTn id="87" dur="500"/>
                                        <p:tgtEl>
                                          <p:spTgt spid="10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10"/>
                                        </p:tgtEl>
                                        <p:attrNameLst>
                                          <p:attrName>style.visibility</p:attrName>
                                        </p:attrNameLst>
                                      </p:cBhvr>
                                      <p:to>
                                        <p:strVal val="visible"/>
                                      </p:to>
                                    </p:set>
                                    <p:animEffect transition="in" filter="wipe(left)">
                                      <p:cBhvr>
                                        <p:cTn id="92"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extLst mod="1"/>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本章主要内容</a:t>
            </a:r>
          </a:p>
        </p:txBody>
      </p:sp>
      <p:sp>
        <p:nvSpPr>
          <p:cNvPr id="3" name="内容占位符 2"/>
          <p:cNvSpPr>
            <a:spLocks noGrp="1"/>
          </p:cNvSpPr>
          <p:nvPr>
            <p:ph idx="1"/>
          </p:nvPr>
        </p:nvSpPr>
        <p:spPr/>
        <p:txBody>
          <a:bodyPr/>
          <a:lstStyle/>
          <a:p>
            <a:pPr>
              <a:lnSpc>
                <a:spcPct val="150000"/>
              </a:lnSpc>
              <a:defRPr/>
            </a:pPr>
            <a:r>
              <a:rPr lang="en-US" altLang="zh-CN" b="1" dirty="0"/>
              <a:t>2.1 </a:t>
            </a:r>
            <a:r>
              <a:rPr lang="zh-CN" altLang="en-US" b="1" dirty="0"/>
              <a:t>数据表示的作用</a:t>
            </a:r>
          </a:p>
          <a:p>
            <a:pPr eaLnBrk="1" hangingPunct="1">
              <a:lnSpc>
                <a:spcPct val="150000"/>
              </a:lnSpc>
              <a:defRPr/>
            </a:pPr>
            <a:r>
              <a:rPr lang="en-US" altLang="zh-CN" b="1" u="sng" dirty="0">
                <a:solidFill>
                  <a:srgbClr val="C00000"/>
                </a:solidFill>
              </a:rPr>
              <a:t>2.2 </a:t>
            </a:r>
            <a:r>
              <a:rPr lang="zh-CN" altLang="en-US" b="1" u="sng" dirty="0">
                <a:solidFill>
                  <a:srgbClr val="C00000"/>
                </a:solidFill>
              </a:rPr>
              <a:t>数值数据的表示</a:t>
            </a:r>
            <a:endParaRPr lang="en-US" altLang="zh-CN" b="1" u="sng" dirty="0">
              <a:solidFill>
                <a:srgbClr val="C00000"/>
              </a:solidFill>
            </a:endParaRPr>
          </a:p>
          <a:p>
            <a:pPr>
              <a:lnSpc>
                <a:spcPct val="150000"/>
              </a:lnSpc>
              <a:defRPr/>
            </a:pPr>
            <a:r>
              <a:rPr lang="en-US" altLang="zh-CN" b="1" dirty="0"/>
              <a:t>2.3 </a:t>
            </a:r>
            <a:r>
              <a:rPr lang="zh-CN" altLang="en-US" b="1" dirty="0"/>
              <a:t>非数值数据的表示</a:t>
            </a:r>
            <a:endParaRPr lang="en-US" altLang="zh-CN" b="1" dirty="0"/>
          </a:p>
          <a:p>
            <a:pPr eaLnBrk="1" hangingPunct="1">
              <a:lnSpc>
                <a:spcPct val="150000"/>
              </a:lnSpc>
              <a:defRPr/>
            </a:pPr>
            <a:r>
              <a:rPr lang="en-US" altLang="zh-CN" b="1" dirty="0"/>
              <a:t>2.4 </a:t>
            </a:r>
            <a:r>
              <a:rPr lang="zh-CN" altLang="en-US" b="1" dirty="0"/>
              <a:t>数据信息的校验</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5822900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043FC82-9083-44CD-981E-E2D2426675E4}"/>
              </a:ext>
            </a:extLst>
          </p:cNvPr>
          <p:cNvGrpSpPr/>
          <p:nvPr/>
        </p:nvGrpSpPr>
        <p:grpSpPr>
          <a:xfrm>
            <a:off x="7987014" y="4688465"/>
            <a:ext cx="3657999" cy="1508698"/>
            <a:chOff x="7345423" y="1678029"/>
            <a:chExt cx="3657999" cy="1508698"/>
          </a:xfrm>
        </p:grpSpPr>
        <p:pic>
          <p:nvPicPr>
            <p:cNvPr id="8" name="图片 7">
              <a:extLst>
                <a:ext uri="{FF2B5EF4-FFF2-40B4-BE49-F238E27FC236}">
                  <a16:creationId xmlns:a16="http://schemas.microsoft.com/office/drawing/2014/main" id="{4D1B41EF-8967-4794-8BFE-4DFACCE9FDE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5406" t="34375" r="14716" b="34375"/>
            <a:stretch/>
          </p:blipFill>
          <p:spPr>
            <a:xfrm rot="20367123">
              <a:off x="7345423" y="1678029"/>
              <a:ext cx="3631019" cy="811905"/>
            </a:xfrm>
            <a:prstGeom prst="rect">
              <a:avLst/>
            </a:prstGeom>
          </p:spPr>
        </p:pic>
        <p:grpSp>
          <p:nvGrpSpPr>
            <p:cNvPr id="9" name="组合 8">
              <a:extLst>
                <a:ext uri="{FF2B5EF4-FFF2-40B4-BE49-F238E27FC236}">
                  <a16:creationId xmlns:a16="http://schemas.microsoft.com/office/drawing/2014/main" id="{294C72F2-CA8B-4AC8-8F15-3E1142ED6EE1}"/>
                </a:ext>
              </a:extLst>
            </p:cNvPr>
            <p:cNvGrpSpPr/>
            <p:nvPr/>
          </p:nvGrpSpPr>
          <p:grpSpPr>
            <a:xfrm>
              <a:off x="9076778" y="2684108"/>
              <a:ext cx="1926644" cy="502619"/>
              <a:chOff x="3069458" y="5287335"/>
              <a:chExt cx="1926644" cy="502619"/>
            </a:xfrm>
          </p:grpSpPr>
          <p:sp>
            <p:nvSpPr>
              <p:cNvPr id="10" name="矩形 9">
                <a:extLst>
                  <a:ext uri="{FF2B5EF4-FFF2-40B4-BE49-F238E27FC236}">
                    <a16:creationId xmlns:a16="http://schemas.microsoft.com/office/drawing/2014/main" id="{D7B79C83-49FB-4C89-BAB3-51343A0FC5DC}"/>
                  </a:ext>
                </a:extLst>
              </p:cNvPr>
              <p:cNvSpPr/>
              <p:nvPr/>
            </p:nvSpPr>
            <p:spPr>
              <a:xfrm>
                <a:off x="3069458" y="5287335"/>
                <a:ext cx="192664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A6D4CB4-E345-4037-A22A-7CDCE0773158}"/>
                  </a:ext>
                </a:extLst>
              </p:cNvPr>
              <p:cNvSpPr txBox="1"/>
              <p:nvPr/>
            </p:nvSpPr>
            <p:spPr>
              <a:xfrm>
                <a:off x="3102763" y="5338589"/>
                <a:ext cx="1893339" cy="400110"/>
              </a:xfrm>
              <a:prstGeom prst="rect">
                <a:avLst/>
              </a:prstGeom>
              <a:noFill/>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ECC DRAM</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sp>
        <p:nvSpPr>
          <p:cNvPr id="12" name="矩形 11">
            <a:extLst>
              <a:ext uri="{FF2B5EF4-FFF2-40B4-BE49-F238E27FC236}">
                <a16:creationId xmlns:a16="http://schemas.microsoft.com/office/drawing/2014/main" id="{7015D15A-69C8-4C74-8C38-8FFDA3108BF1}"/>
              </a:ext>
            </a:extLst>
          </p:cNvPr>
          <p:cNvSpPr/>
          <p:nvPr/>
        </p:nvSpPr>
        <p:spPr>
          <a:xfrm>
            <a:off x="7794715" y="6337179"/>
            <a:ext cx="4249881" cy="369332"/>
          </a:xfrm>
          <a:prstGeom prst="rect">
            <a:avLst/>
          </a:prstGeom>
        </p:spPr>
        <p:txBody>
          <a:bodyPr wrap="none">
            <a:spAutoFit/>
          </a:bodyPr>
          <a:lstStyle/>
          <a:p>
            <a:r>
              <a:rPr lang="en-US" altLang="zh-CN" dirty="0">
                <a:solidFill>
                  <a:srgbClr val="333333"/>
                </a:solidFill>
                <a:latin typeface="arial" panose="020B0604020202020204" pitchFamily="34" charset="0"/>
              </a:rPr>
              <a:t>ECC</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Error Checking and Correcting</a:t>
            </a:r>
            <a:r>
              <a:rPr lang="zh-CN" altLang="en-US" dirty="0">
                <a:solidFill>
                  <a:srgbClr val="333333"/>
                </a:solidFill>
                <a:latin typeface="arial" panose="020B0604020202020204" pitchFamily="34" charset="0"/>
              </a:rPr>
              <a:t>）</a:t>
            </a:r>
            <a:endParaRPr lang="zh-CN" altLang="en-US" dirty="0"/>
          </a:p>
        </p:txBody>
      </p:sp>
      <p:sp>
        <p:nvSpPr>
          <p:cNvPr id="2" name="标题 1"/>
          <p:cNvSpPr>
            <a:spLocks noGrp="1"/>
          </p:cNvSpPr>
          <p:nvPr>
            <p:ph type="title"/>
          </p:nvPr>
        </p:nvSpPr>
        <p:spPr>
          <a:xfrm>
            <a:off x="487822" y="257614"/>
            <a:ext cx="10515600" cy="617641"/>
          </a:xfrm>
        </p:spPr>
        <p:txBody>
          <a:bodyPr>
            <a:normAutofit/>
          </a:bodyPr>
          <a:lstStyle/>
          <a:p>
            <a:r>
              <a:rPr lang="zh-CN" altLang="en-US" dirty="0"/>
              <a:t>海明码特点</a:t>
            </a:r>
          </a:p>
        </p:txBody>
      </p:sp>
      <p:sp>
        <p:nvSpPr>
          <p:cNvPr id="3" name="内容占位符 2"/>
          <p:cNvSpPr>
            <a:spLocks noGrp="1"/>
          </p:cNvSpPr>
          <p:nvPr>
            <p:ph idx="1"/>
          </p:nvPr>
        </p:nvSpPr>
        <p:spPr>
          <a:xfrm>
            <a:off x="487822" y="3120811"/>
            <a:ext cx="10515599" cy="3727730"/>
          </a:xfrm>
        </p:spPr>
        <p:txBody>
          <a:bodyPr>
            <a:normAutofit/>
          </a:bodyPr>
          <a:lstStyle/>
          <a:p>
            <a:endParaRPr lang="en-US" altLang="zh-CN" dirty="0"/>
          </a:p>
          <a:p>
            <a:r>
              <a:rPr lang="zh-CN" altLang="en-US" b="1" dirty="0"/>
              <a:t>编码效率高：</a:t>
            </a:r>
            <a:r>
              <a:rPr lang="zh-CN" altLang="en-US" dirty="0"/>
              <a:t>数据增加一倍，校验位只增加一位</a:t>
            </a:r>
            <a:endParaRPr lang="en-US" altLang="zh-CN" dirty="0"/>
          </a:p>
          <a:p>
            <a:r>
              <a:rPr lang="zh-CN" altLang="en-US" dirty="0"/>
              <a:t>可纠正一位错</a:t>
            </a:r>
            <a:endParaRPr lang="en-US" altLang="zh-CN" dirty="0"/>
          </a:p>
          <a:p>
            <a:r>
              <a:rPr lang="zh-CN" altLang="en-US" dirty="0">
                <a:solidFill>
                  <a:srgbClr val="18978B"/>
                </a:solidFill>
              </a:rPr>
              <a:t>最初用于自动处理穿孔卡片的故障</a:t>
            </a:r>
            <a:endParaRPr lang="en-US" altLang="zh-CN" dirty="0">
              <a:solidFill>
                <a:srgbClr val="18978B"/>
              </a:solidFill>
            </a:endParaRPr>
          </a:p>
          <a:p>
            <a:r>
              <a:rPr lang="en-US" altLang="zh-CN" dirty="0">
                <a:solidFill>
                  <a:srgbClr val="18978B"/>
                </a:solidFill>
              </a:rPr>
              <a:t>ECC  DRAM</a:t>
            </a:r>
            <a:r>
              <a:rPr lang="zh-CN" altLang="en-US" dirty="0">
                <a:solidFill>
                  <a:srgbClr val="18978B"/>
                </a:solidFill>
              </a:rPr>
              <a:t>、</a:t>
            </a:r>
            <a:r>
              <a:rPr lang="en-US" altLang="zh-CN" dirty="0">
                <a:solidFill>
                  <a:srgbClr val="18978B"/>
                </a:solidFill>
              </a:rPr>
              <a:t>RAID2</a:t>
            </a:r>
            <a:r>
              <a:rPr lang="zh-CN" altLang="en-US" dirty="0">
                <a:solidFill>
                  <a:srgbClr val="18978B"/>
                </a:solidFill>
              </a:rPr>
              <a:t>，卫星通讯</a:t>
            </a:r>
          </a:p>
        </p:txBody>
      </p:sp>
      <p:graphicFrame>
        <p:nvGraphicFramePr>
          <p:cNvPr id="4" name="Object 5">
            <a:extLst>
              <a:ext uri="{FF2B5EF4-FFF2-40B4-BE49-F238E27FC236}">
                <a16:creationId xmlns:a16="http://schemas.microsoft.com/office/drawing/2014/main" id="{62415D93-836D-4D15-9AD1-06625F7DE379}"/>
              </a:ext>
            </a:extLst>
          </p:cNvPr>
          <p:cNvGraphicFramePr>
            <a:graphicFrameLocks noChangeAspect="1"/>
          </p:cNvGraphicFramePr>
          <p:nvPr>
            <p:extLst>
              <p:ext uri="{D42A27DB-BD31-4B8C-83A1-F6EECF244321}">
                <p14:modId xmlns:p14="http://schemas.microsoft.com/office/powerpoint/2010/main" val="4263213162"/>
              </p:ext>
            </p:extLst>
          </p:nvPr>
        </p:nvGraphicFramePr>
        <p:xfrm>
          <a:off x="8249823" y="2855442"/>
          <a:ext cx="3136634" cy="1419365"/>
        </p:xfrm>
        <a:graphic>
          <a:graphicData uri="http://schemas.openxmlformats.org/presentationml/2006/ole">
            <mc:AlternateContent xmlns:mc="http://schemas.openxmlformats.org/markup-compatibility/2006">
              <mc:Choice xmlns:v="urn:schemas-microsoft-com:vml" Requires="v">
                <p:oleObj spid="_x0000_s4377" name="Image" r:id="rId5" imgW="5866667" imgH="2653968" progId="">
                  <p:embed/>
                </p:oleObj>
              </mc:Choice>
              <mc:Fallback>
                <p:oleObj name="Image" r:id="rId5" imgW="5866667" imgH="2653968" progId="">
                  <p:embed/>
                  <p:pic>
                    <p:nvPicPr>
                      <p:cNvPr id="8" name="Object 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9823" y="2855442"/>
                        <a:ext cx="3136634" cy="1419365"/>
                      </a:xfrm>
                      <a:prstGeom prst="rect">
                        <a:avLst/>
                      </a:prstGeom>
                      <a:noFill/>
                      <a:ln>
                        <a:noFill/>
                      </a:ln>
                      <a:effectLst/>
                      <a:extLst/>
                    </p:spPr>
                  </p:pic>
                </p:oleObj>
              </mc:Fallback>
            </mc:AlternateContent>
          </a:graphicData>
        </a:graphic>
      </p:graphicFrame>
      <p:graphicFrame>
        <p:nvGraphicFramePr>
          <p:cNvPr id="6" name="表格 5">
            <a:extLst>
              <a:ext uri="{FF2B5EF4-FFF2-40B4-BE49-F238E27FC236}">
                <a16:creationId xmlns:a16="http://schemas.microsoft.com/office/drawing/2014/main" id="{45877DD2-4F38-4F4D-BF71-F80228044E9F}"/>
              </a:ext>
            </a:extLst>
          </p:cNvPr>
          <p:cNvGraphicFramePr>
            <a:graphicFrameLocks noGrp="1"/>
          </p:cNvGraphicFramePr>
          <p:nvPr>
            <p:extLst>
              <p:ext uri="{D42A27DB-BD31-4B8C-83A1-F6EECF244321}">
                <p14:modId xmlns:p14="http://schemas.microsoft.com/office/powerpoint/2010/main" val="739186318"/>
              </p:ext>
            </p:extLst>
          </p:nvPr>
        </p:nvGraphicFramePr>
        <p:xfrm>
          <a:off x="1488608" y="1706030"/>
          <a:ext cx="9017000" cy="999494"/>
        </p:xfrm>
        <a:graphic>
          <a:graphicData uri="http://schemas.openxmlformats.org/drawingml/2006/table">
            <a:tbl>
              <a:tblPr firstRow="1" bandRow="1">
                <a:tableStyleId>{5C22544A-7EE6-4342-B048-85BDC9FD1C3A}</a:tableStyleId>
              </a:tblPr>
              <a:tblGrid>
                <a:gridCol w="1127125">
                  <a:extLst>
                    <a:ext uri="{9D8B030D-6E8A-4147-A177-3AD203B41FA5}">
                      <a16:colId xmlns:a16="http://schemas.microsoft.com/office/drawing/2014/main" val="3547683538"/>
                    </a:ext>
                  </a:extLst>
                </a:gridCol>
                <a:gridCol w="1127125">
                  <a:extLst>
                    <a:ext uri="{9D8B030D-6E8A-4147-A177-3AD203B41FA5}">
                      <a16:colId xmlns:a16="http://schemas.microsoft.com/office/drawing/2014/main" val="1110785613"/>
                    </a:ext>
                  </a:extLst>
                </a:gridCol>
                <a:gridCol w="1127125">
                  <a:extLst>
                    <a:ext uri="{9D8B030D-6E8A-4147-A177-3AD203B41FA5}">
                      <a16:colId xmlns:a16="http://schemas.microsoft.com/office/drawing/2014/main" val="2013283041"/>
                    </a:ext>
                  </a:extLst>
                </a:gridCol>
                <a:gridCol w="1127125">
                  <a:extLst>
                    <a:ext uri="{9D8B030D-6E8A-4147-A177-3AD203B41FA5}">
                      <a16:colId xmlns:a16="http://schemas.microsoft.com/office/drawing/2014/main" val="4078678578"/>
                    </a:ext>
                  </a:extLst>
                </a:gridCol>
                <a:gridCol w="1127125">
                  <a:extLst>
                    <a:ext uri="{9D8B030D-6E8A-4147-A177-3AD203B41FA5}">
                      <a16:colId xmlns:a16="http://schemas.microsoft.com/office/drawing/2014/main" val="462639160"/>
                    </a:ext>
                  </a:extLst>
                </a:gridCol>
                <a:gridCol w="1127125">
                  <a:extLst>
                    <a:ext uri="{9D8B030D-6E8A-4147-A177-3AD203B41FA5}">
                      <a16:colId xmlns:a16="http://schemas.microsoft.com/office/drawing/2014/main" val="4114319548"/>
                    </a:ext>
                  </a:extLst>
                </a:gridCol>
                <a:gridCol w="1127125">
                  <a:extLst>
                    <a:ext uri="{9D8B030D-6E8A-4147-A177-3AD203B41FA5}">
                      <a16:colId xmlns:a16="http://schemas.microsoft.com/office/drawing/2014/main" val="2150434078"/>
                    </a:ext>
                  </a:extLst>
                </a:gridCol>
                <a:gridCol w="1127125">
                  <a:extLst>
                    <a:ext uri="{9D8B030D-6E8A-4147-A177-3AD203B41FA5}">
                      <a16:colId xmlns:a16="http://schemas.microsoft.com/office/drawing/2014/main" val="1520144291"/>
                    </a:ext>
                  </a:extLst>
                </a:gridCol>
              </a:tblGrid>
              <a:tr h="499747">
                <a:tc>
                  <a:txBody>
                    <a:bodyPr/>
                    <a:lstStyle/>
                    <a:p>
                      <a:pPr algn="ctr">
                        <a:spcAft>
                          <a:spcPts val="0"/>
                        </a:spcAft>
                      </a:pPr>
                      <a:r>
                        <a:rPr lang="en-US" sz="1800" kern="100" dirty="0">
                          <a:effectLst/>
                        </a:rPr>
                        <a:t>k</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1</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2</a:t>
                      </a:r>
                      <a:r>
                        <a:rPr lang="zh-CN" sz="1800" kern="100" dirty="0">
                          <a:effectLst/>
                        </a:rPr>
                        <a:t>～</a:t>
                      </a:r>
                      <a:r>
                        <a:rPr lang="en-US" sz="1800" kern="100" dirty="0">
                          <a:effectLst/>
                        </a:rPr>
                        <a:t>4</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a:t>
                      </a:r>
                      <a:r>
                        <a:rPr lang="zh-CN" sz="1800" kern="100" dirty="0">
                          <a:effectLst/>
                        </a:rPr>
                        <a:t>～</a:t>
                      </a:r>
                      <a:r>
                        <a:rPr lang="en-US" sz="1800" kern="100" dirty="0">
                          <a:effectLst/>
                        </a:rPr>
                        <a:t>11</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12</a:t>
                      </a:r>
                      <a:r>
                        <a:rPr lang="zh-CN" sz="1800" kern="100" dirty="0">
                          <a:effectLst/>
                        </a:rPr>
                        <a:t>～</a:t>
                      </a:r>
                      <a:r>
                        <a:rPr lang="en-US" sz="1800" kern="100" dirty="0">
                          <a:effectLst/>
                        </a:rPr>
                        <a:t>26</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a:effectLst/>
                        </a:rPr>
                        <a:t>27</a:t>
                      </a:r>
                      <a:r>
                        <a:rPr lang="zh-CN" sz="1800" kern="100">
                          <a:effectLst/>
                        </a:rPr>
                        <a:t>～</a:t>
                      </a:r>
                      <a:r>
                        <a:rPr lang="en-US" sz="1800" kern="100">
                          <a:effectLst/>
                        </a:rPr>
                        <a:t>57</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58</a:t>
                      </a:r>
                      <a:r>
                        <a:rPr lang="zh-CN" sz="1800" kern="100" dirty="0">
                          <a:effectLst/>
                        </a:rPr>
                        <a:t>～</a:t>
                      </a:r>
                      <a:r>
                        <a:rPr lang="en-US" sz="1800" kern="100" dirty="0">
                          <a:effectLst/>
                        </a:rPr>
                        <a:t>120</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extLst>
                  <a:ext uri="{0D108BD9-81ED-4DB2-BD59-A6C34878D82A}">
                    <a16:rowId xmlns:a16="http://schemas.microsoft.com/office/drawing/2014/main" val="431557510"/>
                  </a:ext>
                </a:extLst>
              </a:tr>
              <a:tr h="499747">
                <a:tc>
                  <a:txBody>
                    <a:bodyPr/>
                    <a:lstStyle/>
                    <a:p>
                      <a:pPr algn="ctr">
                        <a:spcAft>
                          <a:spcPts val="0"/>
                        </a:spcAft>
                      </a:pPr>
                      <a:r>
                        <a:rPr lang="en-US" sz="1800" kern="100">
                          <a:effectLst/>
                        </a:rPr>
                        <a:t>r</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2</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3</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4</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6</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7</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extLst>
                  <a:ext uri="{0D108BD9-81ED-4DB2-BD59-A6C34878D82A}">
                    <a16:rowId xmlns:a16="http://schemas.microsoft.com/office/drawing/2014/main" val="4270472067"/>
                  </a:ext>
                </a:extLst>
              </a:tr>
            </a:tbl>
          </a:graphicData>
        </a:graphic>
      </p:graphicFrame>
      <p:pic>
        <p:nvPicPr>
          <p:cNvPr id="5" name="图片 4"/>
          <p:cNvPicPr>
            <a:picLocks noChangeAspect="1"/>
          </p:cNvPicPr>
          <p:nvPr/>
        </p:nvPicPr>
        <p:blipFill>
          <a:blip r:embed="rId7"/>
          <a:stretch>
            <a:fillRect/>
          </a:stretch>
        </p:blipFill>
        <p:spPr>
          <a:xfrm>
            <a:off x="1488608" y="1145614"/>
            <a:ext cx="9017000" cy="369145"/>
          </a:xfrm>
          <a:prstGeom prst="rect">
            <a:avLst/>
          </a:prstGeom>
        </p:spPr>
      </p:pic>
    </p:spTree>
    <p:extLst>
      <p:ext uri="{BB962C8B-B14F-4D97-AF65-F5344CB8AC3E}">
        <p14:creationId xmlns:p14="http://schemas.microsoft.com/office/powerpoint/2010/main" val="391308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par>
                          <p:cTn id="23" fill="hold">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4">
                                            <p:bg/>
                                          </p:spTgt>
                                        </p:tgtEl>
                                        <p:attrNameLst>
                                          <p:attrName>style.visibility</p:attrName>
                                        </p:attrNameLst>
                                      </p:cBhvr>
                                      <p:to>
                                        <p:strVal val="visible"/>
                                      </p:to>
                                    </p:set>
                                    <p:anim calcmode="lin" valueType="num">
                                      <p:cBhvr additive="base">
                                        <p:cTn id="26" dur="500" fill="hold"/>
                                        <p:tgtEl>
                                          <p:spTgt spid="4">
                                            <p:bg/>
                                          </p:spTgt>
                                        </p:tgtEl>
                                        <p:attrNameLst>
                                          <p:attrName>ppt_x</p:attrName>
                                        </p:attrNameLst>
                                      </p:cBhvr>
                                      <p:tavLst>
                                        <p:tav tm="0">
                                          <p:val>
                                            <p:strVal val="#ppt_x"/>
                                          </p:val>
                                        </p:tav>
                                        <p:tav tm="100000">
                                          <p:val>
                                            <p:strVal val="#ppt_x"/>
                                          </p:val>
                                        </p:tav>
                                      </p:tavLst>
                                    </p:anim>
                                    <p:anim calcmode="lin" valueType="num">
                                      <p:cBhvr additive="base">
                                        <p:cTn id="27"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par>
                          <p:cTn id="33" fill="hold">
                            <p:stCondLst>
                              <p:cond delay="500"/>
                            </p:stCondLst>
                            <p:childTnLst>
                              <p:par>
                                <p:cTn id="34" presetID="22" presetClass="entr" presetSubtype="4"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uiExpand="1" build="p"/>
      <p:bldP spid="4" grpId="0" build="p"/>
    </p:bld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海明编解码过程</a:t>
            </a:r>
          </a:p>
        </p:txBody>
      </p:sp>
      <p:sp>
        <p:nvSpPr>
          <p:cNvPr id="3" name="内容占位符 2"/>
          <p:cNvSpPr>
            <a:spLocks noGrp="1"/>
          </p:cNvSpPr>
          <p:nvPr>
            <p:ph idx="1"/>
          </p:nvPr>
        </p:nvSpPr>
        <p:spPr>
          <a:xfrm>
            <a:off x="487822" y="942764"/>
            <a:ext cx="6242587" cy="1807161"/>
          </a:xfrm>
        </p:spPr>
        <p:txBody>
          <a:bodyPr>
            <a:normAutofit/>
          </a:bodyPr>
          <a:lstStyle/>
          <a:p>
            <a:r>
              <a:rPr lang="zh-CN" altLang="en-US" b="1" dirty="0">
                <a:solidFill>
                  <a:srgbClr val="18978B"/>
                </a:solidFill>
              </a:rPr>
              <a:t>编码</a:t>
            </a:r>
            <a:r>
              <a:rPr lang="zh-CN" altLang="en-US" dirty="0">
                <a:solidFill>
                  <a:srgbClr val="18978B"/>
                </a:solidFill>
              </a:rPr>
              <a:t> </a:t>
            </a:r>
            <a:r>
              <a:rPr lang="zh-CN" altLang="en-US" dirty="0"/>
              <a:t>（按规则增加冗余信息）</a:t>
            </a:r>
            <a:endParaRPr lang="en-US" altLang="zh-CN" dirty="0"/>
          </a:p>
          <a:p>
            <a:r>
              <a:rPr lang="zh-CN" altLang="en-US" b="1" dirty="0">
                <a:solidFill>
                  <a:srgbClr val="18978B"/>
                </a:solidFill>
              </a:rPr>
              <a:t>传输</a:t>
            </a:r>
            <a:r>
              <a:rPr lang="zh-CN" altLang="en-US" dirty="0">
                <a:solidFill>
                  <a:srgbClr val="18978B"/>
                </a:solidFill>
              </a:rPr>
              <a:t> </a:t>
            </a:r>
            <a:r>
              <a:rPr lang="zh-CN" altLang="en-US" dirty="0"/>
              <a:t>（时空、</a:t>
            </a:r>
            <a:r>
              <a:rPr lang="zh-CN" altLang="en-US" dirty="0">
                <a:sym typeface="Wingdings" panose="05000000000000000000" pitchFamily="2" charset="2"/>
              </a:rPr>
              <a:t>不可靠</a:t>
            </a:r>
            <a:r>
              <a:rPr lang="zh-CN" altLang="en-US" dirty="0"/>
              <a:t>）</a:t>
            </a:r>
            <a:endParaRPr lang="en-US" altLang="zh-CN" dirty="0"/>
          </a:p>
          <a:p>
            <a:r>
              <a:rPr lang="zh-CN" altLang="en-US" b="1" dirty="0">
                <a:solidFill>
                  <a:srgbClr val="18978B"/>
                </a:solidFill>
                <a:sym typeface="Wingdings" panose="05000000000000000000" pitchFamily="2" charset="2"/>
              </a:rPr>
              <a:t>解码</a:t>
            </a:r>
            <a:r>
              <a:rPr lang="zh-CN" altLang="en-US" dirty="0">
                <a:sym typeface="Wingdings" panose="05000000000000000000" pitchFamily="2" charset="2"/>
              </a:rPr>
              <a:t> </a:t>
            </a:r>
            <a:r>
              <a:rPr lang="zh-CN" altLang="en-US" dirty="0"/>
              <a:t>（规则判断，</a:t>
            </a:r>
            <a:r>
              <a:rPr lang="zh-CN" altLang="en-US" dirty="0">
                <a:sym typeface="Wingdings" panose="05000000000000000000" pitchFamily="2" charset="2"/>
              </a:rPr>
              <a:t>检错、尽力纠错）</a:t>
            </a:r>
            <a:endParaRPr lang="en-US" altLang="zh-CN" dirty="0"/>
          </a:p>
        </p:txBody>
      </p:sp>
      <p:pic>
        <p:nvPicPr>
          <p:cNvPr id="4" name="内容占位符 4"/>
          <p:cNvPicPr>
            <a:picLocks noChangeAspect="1"/>
          </p:cNvPicPr>
          <p:nvPr/>
        </p:nvPicPr>
        <p:blipFill rotWithShape="1">
          <a:blip r:embed="rId2" cstate="print">
            <a:extLst>
              <a:ext uri="{28A0092B-C50C-407E-A947-70E740481C1C}">
                <a14:useLocalDpi xmlns:a14="http://schemas.microsoft.com/office/drawing/2010/main" val="0"/>
              </a:ext>
            </a:extLst>
          </a:blip>
          <a:srcRect b="26368"/>
          <a:stretch/>
        </p:blipFill>
        <p:spPr bwMode="auto">
          <a:xfrm>
            <a:off x="574294" y="3171007"/>
            <a:ext cx="11036478" cy="3274828"/>
          </a:xfrm>
          <a:prstGeom prst="rect">
            <a:avLst/>
          </a:prstGeom>
          <a:noFill/>
          <a:ln w="9525">
            <a:noFill/>
            <a:miter lim="800000"/>
            <a:headEnd/>
            <a:tailEnd/>
          </a:ln>
        </p:spPr>
      </p:pic>
      <p:sp>
        <p:nvSpPr>
          <p:cNvPr id="7" name="矩形标注 6"/>
          <p:cNvSpPr/>
          <p:nvPr/>
        </p:nvSpPr>
        <p:spPr>
          <a:xfrm>
            <a:off x="914399" y="3778771"/>
            <a:ext cx="1131091" cy="454392"/>
          </a:xfrm>
          <a:prstGeom prst="wedgeRectCallout">
            <a:avLst>
              <a:gd name="adj1" fmla="val 59592"/>
              <a:gd name="adj2" fmla="val 20757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原始数据</a:t>
            </a:r>
          </a:p>
        </p:txBody>
      </p:sp>
      <p:sp>
        <p:nvSpPr>
          <p:cNvPr id="8" name="矩形标注 7"/>
          <p:cNvSpPr/>
          <p:nvPr/>
        </p:nvSpPr>
        <p:spPr>
          <a:xfrm>
            <a:off x="2651050" y="3551575"/>
            <a:ext cx="1131091" cy="454392"/>
          </a:xfrm>
          <a:prstGeom prst="wedgeRectCallout">
            <a:avLst>
              <a:gd name="adj1" fmla="val 61472"/>
              <a:gd name="adj2" fmla="val 256716"/>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校验码</a:t>
            </a:r>
          </a:p>
        </p:txBody>
      </p:sp>
      <p:sp>
        <p:nvSpPr>
          <p:cNvPr id="9" name="矩形标注 8"/>
          <p:cNvSpPr/>
          <p:nvPr/>
        </p:nvSpPr>
        <p:spPr>
          <a:xfrm>
            <a:off x="7110392" y="5759235"/>
            <a:ext cx="1576407" cy="454392"/>
          </a:xfrm>
          <a:prstGeom prst="wedgeRectCallout">
            <a:avLst>
              <a:gd name="adj1" fmla="val -87587"/>
              <a:gd name="adj2" fmla="val -194895"/>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加扰后校验码</a:t>
            </a:r>
          </a:p>
        </p:txBody>
      </p:sp>
      <p:sp>
        <p:nvSpPr>
          <p:cNvPr id="10" name="矩形标注 9"/>
          <p:cNvSpPr/>
          <p:nvPr/>
        </p:nvSpPr>
        <p:spPr>
          <a:xfrm>
            <a:off x="9183386" y="3778771"/>
            <a:ext cx="1878411" cy="454392"/>
          </a:xfrm>
          <a:prstGeom prst="wedgeRectCallout">
            <a:avLst>
              <a:gd name="adj1" fmla="val -61358"/>
              <a:gd name="adj2" fmla="val 20523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尽力纠错的数据</a:t>
            </a:r>
          </a:p>
        </p:txBody>
      </p:sp>
      <p:grpSp>
        <p:nvGrpSpPr>
          <p:cNvPr id="11" name="组合 10"/>
          <p:cNvGrpSpPr/>
          <p:nvPr/>
        </p:nvGrpSpPr>
        <p:grpSpPr>
          <a:xfrm>
            <a:off x="6347669" y="803454"/>
            <a:ext cx="5459098" cy="2303005"/>
            <a:chOff x="6732901" y="4276784"/>
            <a:chExt cx="5459098" cy="2303005"/>
          </a:xfrm>
        </p:grpSpPr>
        <p:pic>
          <p:nvPicPr>
            <p:cNvPr id="12" name="图片 11"/>
            <p:cNvPicPr>
              <a:picLocks noChangeAspect="1"/>
            </p:cNvPicPr>
            <p:nvPr/>
          </p:nvPicPr>
          <p:blipFill rotWithShape="1">
            <a:blip r:embed="rId3">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306429" y="4276784"/>
              <a:ext cx="2885570" cy="2303005"/>
            </a:xfrm>
            <a:prstGeom prst="rect">
              <a:avLst/>
            </a:prstGeom>
          </p:spPr>
        </p:pic>
        <p:pic>
          <p:nvPicPr>
            <p:cNvPr id="13" name="图片 12"/>
            <p:cNvPicPr>
              <a:picLocks noChangeAspect="1"/>
            </p:cNvPicPr>
            <p:nvPr/>
          </p:nvPicPr>
          <p:blipFill>
            <a:blip r:embed="rId4"/>
            <a:stretch>
              <a:fillRect/>
            </a:stretch>
          </p:blipFill>
          <p:spPr>
            <a:xfrm>
              <a:off x="6732901" y="4437730"/>
              <a:ext cx="2993395" cy="816935"/>
            </a:xfrm>
            <a:prstGeom prst="rect">
              <a:avLst/>
            </a:prstGeom>
          </p:spPr>
        </p:pic>
      </p:grpSp>
    </p:spTree>
    <p:extLst>
      <p:ext uri="{BB962C8B-B14F-4D97-AF65-F5344CB8AC3E}">
        <p14:creationId xmlns:p14="http://schemas.microsoft.com/office/powerpoint/2010/main" val="28654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CE8CCD-C7A6-4985-B1F4-1D521864DC81}"/>
              </a:ext>
            </a:extLst>
          </p:cNvPr>
          <p:cNvSpPr>
            <a:spLocks noGrp="1"/>
          </p:cNvSpPr>
          <p:nvPr>
            <p:ph type="title"/>
          </p:nvPr>
        </p:nvSpPr>
        <p:spPr>
          <a:xfrm>
            <a:off x="487822" y="257614"/>
            <a:ext cx="10515600" cy="617641"/>
          </a:xfrm>
        </p:spPr>
        <p:txBody>
          <a:bodyPr>
            <a:normAutofit/>
          </a:bodyPr>
          <a:lstStyle/>
          <a:p>
            <a:r>
              <a:rPr lang="zh-CN" altLang="en-US" dirty="0"/>
              <a:t>海明编码传输实验</a:t>
            </a:r>
          </a:p>
        </p:txBody>
      </p:sp>
      <p:pic>
        <p:nvPicPr>
          <p:cNvPr id="9" name="图片 8">
            <a:extLst>
              <a:ext uri="{FF2B5EF4-FFF2-40B4-BE49-F238E27FC236}">
                <a16:creationId xmlns:a16="http://schemas.microsoft.com/office/drawing/2014/main" id="{B87EB14C-6068-4FD8-BE26-62B8DBCAAC27}"/>
              </a:ext>
            </a:extLst>
          </p:cNvPr>
          <p:cNvPicPr>
            <a:picLocks noChangeAspect="1"/>
          </p:cNvPicPr>
          <p:nvPr/>
        </p:nvPicPr>
        <p:blipFill>
          <a:blip r:embed="rId2"/>
          <a:stretch>
            <a:fillRect/>
          </a:stretch>
        </p:blipFill>
        <p:spPr>
          <a:xfrm>
            <a:off x="1499844" y="875255"/>
            <a:ext cx="9192311" cy="5740206"/>
          </a:xfrm>
          <a:prstGeom prst="rect">
            <a:avLst/>
          </a:prstGeom>
        </p:spPr>
      </p:pic>
      <p:sp>
        <p:nvSpPr>
          <p:cNvPr id="4" name="矩形标注 9">
            <a:extLst>
              <a:ext uri="{FF2B5EF4-FFF2-40B4-BE49-F238E27FC236}">
                <a16:creationId xmlns:a16="http://schemas.microsoft.com/office/drawing/2014/main" id="{D767E5DE-5009-4742-AFF8-7CA45A178B6D}"/>
              </a:ext>
            </a:extLst>
          </p:cNvPr>
          <p:cNvSpPr/>
          <p:nvPr/>
        </p:nvSpPr>
        <p:spPr>
          <a:xfrm>
            <a:off x="171172" y="3646237"/>
            <a:ext cx="1878411" cy="454392"/>
          </a:xfrm>
          <a:prstGeom prst="wedgeRectCallout">
            <a:avLst>
              <a:gd name="adj1" fmla="val 43213"/>
              <a:gd name="adj2" fmla="val -253134"/>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latin typeface="微软雅黑" panose="020B0503020204020204" pitchFamily="34" charset="-122"/>
                <a:ea typeface="微软雅黑" panose="020B0503020204020204" pitchFamily="34" charset="-122"/>
              </a:rPr>
              <a:t>Ctrl+T</a:t>
            </a:r>
            <a:r>
              <a:rPr lang="zh-CN" altLang="en-US" b="1" dirty="0">
                <a:solidFill>
                  <a:schemeClr val="tx1"/>
                </a:solidFill>
                <a:latin typeface="微软雅黑" panose="020B0503020204020204" pitchFamily="34" charset="-122"/>
                <a:ea typeface="微软雅黑" panose="020B0503020204020204" pitchFamily="34" charset="-122"/>
              </a:rPr>
              <a:t>驱动时钟</a:t>
            </a:r>
          </a:p>
        </p:txBody>
      </p:sp>
    </p:spTree>
    <p:extLst>
      <p:ext uri="{BB962C8B-B14F-4D97-AF65-F5344CB8AC3E}">
        <p14:creationId xmlns:p14="http://schemas.microsoft.com/office/powerpoint/2010/main" val="397724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2.4 </a:t>
            </a:r>
            <a:r>
              <a:rPr lang="zh-CN" altLang="en-US" dirty="0"/>
              <a:t>数据信息的校验</a:t>
            </a:r>
          </a:p>
        </p:txBody>
      </p:sp>
      <p:sp>
        <p:nvSpPr>
          <p:cNvPr id="3" name="内容占位符 2"/>
          <p:cNvSpPr>
            <a:spLocks noGrp="1"/>
          </p:cNvSpPr>
          <p:nvPr>
            <p:ph idx="1"/>
          </p:nvPr>
        </p:nvSpPr>
        <p:spPr/>
        <p:txBody>
          <a:bodyPr/>
          <a:lstStyle/>
          <a:p>
            <a:pPr eaLnBrk="1" hangingPunct="1">
              <a:lnSpc>
                <a:spcPct val="150000"/>
              </a:lnSpc>
              <a:defRPr/>
            </a:pPr>
            <a:r>
              <a:rPr lang="en-US" altLang="zh-CN" b="1" dirty="0"/>
              <a:t>2.4.1 </a:t>
            </a:r>
            <a:r>
              <a:rPr lang="zh-CN" altLang="en-US" b="1" dirty="0"/>
              <a:t>码距与校验</a:t>
            </a:r>
            <a:endParaRPr lang="en-US" altLang="zh-CN" b="1" dirty="0"/>
          </a:p>
          <a:p>
            <a:pPr eaLnBrk="1" hangingPunct="1">
              <a:lnSpc>
                <a:spcPct val="150000"/>
              </a:lnSpc>
              <a:defRPr/>
            </a:pPr>
            <a:r>
              <a:rPr lang="en-US" altLang="zh-CN" b="1" dirty="0"/>
              <a:t>2.4.2 </a:t>
            </a:r>
            <a:r>
              <a:rPr lang="zh-CN" altLang="en-US" b="1" dirty="0"/>
              <a:t>奇偶校验</a:t>
            </a:r>
          </a:p>
          <a:p>
            <a:pPr eaLnBrk="1" hangingPunct="1">
              <a:lnSpc>
                <a:spcPct val="150000"/>
              </a:lnSpc>
              <a:defRPr/>
            </a:pPr>
            <a:r>
              <a:rPr lang="en-US" altLang="zh-CN" b="1" dirty="0"/>
              <a:t>2.4.3 </a:t>
            </a:r>
            <a:r>
              <a:rPr lang="zh-CN" altLang="en-US" b="1" dirty="0"/>
              <a:t>海明校验</a:t>
            </a:r>
            <a:endParaRPr lang="en-US" altLang="zh-CN" b="1" dirty="0"/>
          </a:p>
          <a:p>
            <a:pPr eaLnBrk="1" hangingPunct="1">
              <a:lnSpc>
                <a:spcPct val="150000"/>
              </a:lnSpc>
              <a:defRPr/>
            </a:pPr>
            <a:r>
              <a:rPr lang="en-US" altLang="zh-CN" b="1" dirty="0">
                <a:solidFill>
                  <a:srgbClr val="C00000"/>
                </a:solidFill>
              </a:rPr>
              <a:t>2.4.4 </a:t>
            </a:r>
            <a:r>
              <a:rPr lang="zh-CN" altLang="en-US" b="1" dirty="0">
                <a:solidFill>
                  <a:srgbClr val="C00000"/>
                </a:solidFill>
              </a:rPr>
              <a:t>循环冗余校验</a:t>
            </a:r>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extLst>
              <p:ext uri="{D42A27DB-BD31-4B8C-83A1-F6EECF244321}">
                <p14:modId xmlns:p14="http://schemas.microsoft.com/office/powerpoint/2010/main" val="9914644"/>
              </p:ext>
            </p:extLst>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15267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循环冗余校验码   </a:t>
            </a:r>
            <a:r>
              <a:rPr lang="en-US" altLang="zh-CN" dirty="0">
                <a:solidFill>
                  <a:srgbClr val="C00000"/>
                </a:solidFill>
              </a:rPr>
              <a:t>C</a:t>
            </a:r>
            <a:r>
              <a:rPr lang="en-US" altLang="zh-CN" dirty="0"/>
              <a:t>yclic </a:t>
            </a:r>
            <a:r>
              <a:rPr lang="en-US" altLang="zh-CN" dirty="0">
                <a:solidFill>
                  <a:srgbClr val="C00000"/>
                </a:solidFill>
              </a:rPr>
              <a:t>R</a:t>
            </a:r>
            <a:r>
              <a:rPr lang="en-US" altLang="zh-CN" dirty="0"/>
              <a:t>edundancy </a:t>
            </a:r>
            <a:r>
              <a:rPr lang="en-US" altLang="zh-CN" dirty="0">
                <a:solidFill>
                  <a:srgbClr val="C00000"/>
                </a:solidFill>
              </a:rPr>
              <a:t>C</a:t>
            </a:r>
            <a:r>
              <a:rPr lang="en-US" altLang="zh-CN" dirty="0"/>
              <a:t>heck </a:t>
            </a:r>
            <a:endParaRPr lang="zh-CN" altLang="en-US" dirty="0"/>
          </a:p>
        </p:txBody>
      </p:sp>
      <p:sp>
        <p:nvSpPr>
          <p:cNvPr id="3" name="内容占位符 2"/>
          <p:cNvSpPr>
            <a:spLocks noGrp="1"/>
          </p:cNvSpPr>
          <p:nvPr>
            <p:ph idx="1"/>
          </p:nvPr>
        </p:nvSpPr>
        <p:spPr>
          <a:xfrm>
            <a:off x="487822" y="942763"/>
            <a:ext cx="11345590" cy="3424841"/>
          </a:xfrm>
        </p:spPr>
        <p:txBody>
          <a:bodyPr>
            <a:normAutofit fontScale="92500" lnSpcReduction="10000"/>
          </a:bodyPr>
          <a:lstStyle/>
          <a:p>
            <a:pPr>
              <a:lnSpc>
                <a:spcPct val="160000"/>
              </a:lnSpc>
            </a:pPr>
            <a:r>
              <a:rPr lang="zh-CN" altLang="en-US" b="1" dirty="0"/>
              <a:t>编码规则：</a:t>
            </a:r>
            <a:r>
              <a:rPr lang="zh-CN" altLang="en-US" dirty="0"/>
              <a:t>编码可被生成多项式整除</a:t>
            </a:r>
            <a:endParaRPr lang="en-US" altLang="zh-CN" dirty="0"/>
          </a:p>
          <a:p>
            <a:pPr lvl="1">
              <a:lnSpc>
                <a:spcPct val="160000"/>
              </a:lnSpc>
            </a:pPr>
            <a:r>
              <a:rPr lang="zh-CN" altLang="en-US" sz="2400" dirty="0"/>
              <a:t>模</a:t>
            </a:r>
            <a:r>
              <a:rPr lang="en-US" altLang="zh-CN" sz="2400" dirty="0"/>
              <a:t>2</a:t>
            </a:r>
            <a:r>
              <a:rPr lang="zh-CN" altLang="en-US" sz="2400" dirty="0"/>
              <a:t>除法，余数为</a:t>
            </a:r>
            <a:r>
              <a:rPr lang="en-US" altLang="zh-CN" sz="2400" dirty="0"/>
              <a:t>0</a:t>
            </a:r>
            <a:r>
              <a:rPr lang="zh-CN" altLang="en-US" sz="2400" dirty="0"/>
              <a:t>（高概率正确），否则出错</a:t>
            </a:r>
            <a:endParaRPr lang="en-US" altLang="zh-CN" sz="2400" dirty="0"/>
          </a:p>
          <a:p>
            <a:pPr>
              <a:lnSpc>
                <a:spcPct val="160000"/>
              </a:lnSpc>
            </a:pPr>
            <a:r>
              <a:rPr lang="zh-CN" altLang="en-US" dirty="0"/>
              <a:t>设</a:t>
            </a:r>
            <a:r>
              <a:rPr lang="en-US" altLang="zh-CN" dirty="0"/>
              <a:t>CRC</a:t>
            </a:r>
            <a:r>
              <a:rPr lang="zh-CN" altLang="en-US" dirty="0"/>
              <a:t>码 </a:t>
            </a:r>
            <a:r>
              <a:rPr lang="en-US" altLang="zh-CN" dirty="0"/>
              <a:t>n </a:t>
            </a:r>
            <a:r>
              <a:rPr lang="zh-CN" altLang="en-US" dirty="0"/>
              <a:t>位，其中数据位 </a:t>
            </a:r>
            <a:r>
              <a:rPr lang="en-US" altLang="zh-CN" dirty="0"/>
              <a:t>k </a:t>
            </a:r>
            <a:r>
              <a:rPr lang="zh-CN" altLang="en-US" dirty="0"/>
              <a:t>位，校验位 </a:t>
            </a:r>
            <a:r>
              <a:rPr lang="en-US" altLang="zh-CN" dirty="0"/>
              <a:t>r </a:t>
            </a:r>
            <a:r>
              <a:rPr lang="zh-CN" altLang="en-US" dirty="0"/>
              <a:t>位</a:t>
            </a:r>
            <a:r>
              <a:rPr lang="zh-CN" altLang="en-US" b="1" dirty="0"/>
              <a:t>（冗余位）</a:t>
            </a:r>
            <a:endParaRPr lang="en-US" altLang="zh-CN" b="1" dirty="0"/>
          </a:p>
          <a:p>
            <a:pPr marL="0" indent="0">
              <a:lnSpc>
                <a:spcPct val="160000"/>
              </a:lnSpc>
              <a:buNone/>
            </a:pPr>
            <a:r>
              <a:rPr lang="zh-CN" altLang="en-US" dirty="0"/>
              <a:t>        </a:t>
            </a:r>
            <a:r>
              <a:rPr lang="en-US" altLang="zh-CN" sz="28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n = k + r ≤ 2</a:t>
            </a:r>
            <a:r>
              <a:rPr lang="en-US" altLang="zh-CN" sz="2800" b="1" i="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a:t>
            </a:r>
            <a:r>
              <a:rPr lang="zh-CN" altLang="en-US" sz="2800" b="1" i="1" dirty="0">
                <a:solidFill>
                  <a:srgbClr val="C00000"/>
                </a:solidFill>
                <a:latin typeface="Segoe UI Black" panose="020B0A02040204020203" pitchFamily="34" charset="0"/>
                <a:cs typeface="Segoe UI Black" panose="020B0A02040204020203" pitchFamily="34" charset="0"/>
              </a:rPr>
              <a:t> − </a:t>
            </a:r>
            <a:r>
              <a:rPr lang="en-US" altLang="zh-CN" sz="20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2000" dirty="0">
                <a:solidFill>
                  <a:srgbClr val="C00000"/>
                </a:solidFill>
              </a:rPr>
              <a:t>      </a:t>
            </a:r>
            <a:r>
              <a:rPr lang="zh-CN" altLang="en-US" sz="2000" dirty="0">
                <a:solidFill>
                  <a:schemeClr val="bg2">
                    <a:lumMod val="50000"/>
                  </a:schemeClr>
                </a:solidFill>
              </a:rPr>
              <a:t>（</a:t>
            </a:r>
            <a:r>
              <a:rPr lang="en-US" altLang="zh-CN" sz="2000" dirty="0">
                <a:solidFill>
                  <a:schemeClr val="bg2">
                    <a:lumMod val="50000"/>
                  </a:schemeClr>
                </a:solidFill>
              </a:rPr>
              <a:t>2</a:t>
            </a:r>
            <a:r>
              <a:rPr lang="en-US" altLang="zh-CN" sz="1800" b="1" i="1" baseline="70000" dirty="0">
                <a:solidFill>
                  <a:schemeClr val="bg2">
                    <a:lumMod val="50000"/>
                  </a:schemeClr>
                </a:solidFill>
                <a:latin typeface="+mj-ea"/>
                <a:ea typeface="+mj-ea"/>
                <a:cs typeface="Segoe UI Black" panose="020B0A02040204020203" pitchFamily="34" charset="0"/>
              </a:rPr>
              <a:t>r</a:t>
            </a:r>
            <a:r>
              <a:rPr lang="zh-CN" altLang="en-US" sz="2000" dirty="0">
                <a:solidFill>
                  <a:schemeClr val="bg2">
                    <a:lumMod val="50000"/>
                  </a:schemeClr>
                </a:solidFill>
              </a:rPr>
              <a:t>个余数，</a:t>
            </a:r>
            <a:r>
              <a:rPr lang="en-US" altLang="zh-CN" sz="2000" dirty="0">
                <a:solidFill>
                  <a:schemeClr val="bg2">
                    <a:lumMod val="50000"/>
                  </a:schemeClr>
                </a:solidFill>
              </a:rPr>
              <a:t>0</a:t>
            </a:r>
            <a:r>
              <a:rPr lang="zh-CN" altLang="en-US" sz="2000" dirty="0">
                <a:solidFill>
                  <a:schemeClr val="bg2">
                    <a:lumMod val="50000"/>
                  </a:schemeClr>
                </a:solidFill>
              </a:rPr>
              <a:t>表示正确，</a:t>
            </a:r>
            <a:r>
              <a:rPr lang="en-US" altLang="zh-CN" sz="2000" dirty="0">
                <a:solidFill>
                  <a:schemeClr val="bg2">
                    <a:lumMod val="50000"/>
                  </a:schemeClr>
                </a:solidFill>
              </a:rPr>
              <a:t>n</a:t>
            </a:r>
            <a:r>
              <a:rPr lang="zh-CN" altLang="en-US" sz="2000" dirty="0">
                <a:solidFill>
                  <a:schemeClr val="bg2">
                    <a:lumMod val="50000"/>
                  </a:schemeClr>
                </a:solidFill>
              </a:rPr>
              <a:t>位中的每一位出错余数皆不同）</a:t>
            </a:r>
            <a:endParaRPr lang="en-US" altLang="zh-CN" sz="2000" dirty="0">
              <a:solidFill>
                <a:schemeClr val="bg2">
                  <a:lumMod val="50000"/>
                </a:schemeClr>
              </a:solidFill>
            </a:endParaRPr>
          </a:p>
          <a:p>
            <a:pPr>
              <a:lnSpc>
                <a:spcPct val="160000"/>
              </a:lnSpc>
            </a:pPr>
            <a:r>
              <a:rPr lang="zh-CN" altLang="en-US" dirty="0"/>
              <a:t>可检错，可纠错</a:t>
            </a:r>
            <a:endParaRPr lang="en-US" altLang="zh-CN" b="1" dirty="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643" y="4098663"/>
            <a:ext cx="4549903" cy="2394685"/>
          </a:xfrm>
          <a:prstGeom prst="rect">
            <a:avLst/>
          </a:prstGeom>
        </p:spPr>
      </p:pic>
      <p:grpSp>
        <p:nvGrpSpPr>
          <p:cNvPr id="7" name="组合 6"/>
          <p:cNvGrpSpPr/>
          <p:nvPr/>
        </p:nvGrpSpPr>
        <p:grpSpPr>
          <a:xfrm>
            <a:off x="4425869" y="4098662"/>
            <a:ext cx="1741182" cy="2672417"/>
            <a:chOff x="3770910" y="4179061"/>
            <a:chExt cx="1520598" cy="2333859"/>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446" y="4179061"/>
              <a:ext cx="1415527" cy="1769409"/>
            </a:xfrm>
            <a:prstGeom prst="rect">
              <a:avLst/>
            </a:prstGeom>
          </p:spPr>
        </p:pic>
        <p:sp>
          <p:nvSpPr>
            <p:cNvPr id="6" name="矩形 5"/>
            <p:cNvSpPr/>
            <p:nvPr/>
          </p:nvSpPr>
          <p:spPr>
            <a:xfrm>
              <a:off x="3770910" y="5948470"/>
              <a:ext cx="1520598" cy="564450"/>
            </a:xfrm>
            <a:prstGeom prst="rect">
              <a:avLst/>
            </a:prstGeom>
          </p:spPr>
          <p:txBody>
            <a:bodyPr wrap="none">
              <a:spAutoFit/>
            </a:bodyPr>
            <a:lstStyle/>
            <a:p>
              <a:pPr algn="ctr"/>
              <a:r>
                <a:rPr lang="en-US" altLang="zh-CN" b="1" dirty="0">
                  <a:latin typeface="Agency FB" panose="020B0503020202020204" pitchFamily="34" charset="0"/>
                  <a:hlinkClick r:id="rId4" tooltip="View page"/>
                </a:rPr>
                <a:t>W. Wesley Peterson</a:t>
              </a:r>
              <a:endParaRPr lang="en-US" altLang="zh-CN" b="1" dirty="0">
                <a:latin typeface="Agency FB" panose="020B0503020202020204" pitchFamily="34" charset="0"/>
              </a:endParaRPr>
            </a:p>
            <a:p>
              <a:pPr algn="ctr"/>
              <a:r>
                <a:rPr lang="en-US" altLang="zh-CN" b="1" dirty="0">
                  <a:latin typeface="Agency FB" panose="020B0503020202020204" pitchFamily="34" charset="0"/>
                </a:rPr>
                <a:t> 1961</a:t>
              </a:r>
              <a:endParaRPr lang="zh-CN" altLang="en-US" b="1" dirty="0">
                <a:latin typeface="Agency FB" panose="020B0503020202020204" pitchFamily="34" charset="0"/>
              </a:endParaRPr>
            </a:p>
          </p:txBody>
        </p:sp>
      </p:grpSp>
    </p:spTree>
    <p:extLst>
      <p:ext uri="{BB962C8B-B14F-4D97-AF65-F5344CB8AC3E}">
        <p14:creationId xmlns:p14="http://schemas.microsoft.com/office/powerpoint/2010/main" val="32090742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模</a:t>
            </a:r>
            <a:r>
              <a:rPr lang="en-US" altLang="zh-CN" dirty="0"/>
              <a:t>2</a:t>
            </a:r>
            <a:r>
              <a:rPr lang="zh-CN" altLang="en-US" dirty="0"/>
              <a:t>运算规则</a:t>
            </a:r>
          </a:p>
        </p:txBody>
      </p:sp>
      <p:grpSp>
        <p:nvGrpSpPr>
          <p:cNvPr id="48" name="组合 47"/>
          <p:cNvGrpSpPr/>
          <p:nvPr/>
        </p:nvGrpSpPr>
        <p:grpSpPr>
          <a:xfrm>
            <a:off x="6669741" y="1160182"/>
            <a:ext cx="4754881" cy="4793398"/>
            <a:chOff x="6047119" y="1364952"/>
            <a:chExt cx="5759826" cy="4793398"/>
          </a:xfrm>
        </p:grpSpPr>
        <p:sp>
          <p:nvSpPr>
            <p:cNvPr id="5" name="矩形 4">
              <a:extLst>
                <a:ext uri="{FF2B5EF4-FFF2-40B4-BE49-F238E27FC236}">
                  <a16:creationId xmlns:a16="http://schemas.microsoft.com/office/drawing/2014/main" id="{69AD41AF-1F97-4601-9A6F-8BB265A95935}"/>
                </a:ext>
              </a:extLst>
            </p:cNvPr>
            <p:cNvSpPr/>
            <p:nvPr/>
          </p:nvSpPr>
          <p:spPr>
            <a:xfrm>
              <a:off x="6047119" y="1364952"/>
              <a:ext cx="575982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6" name="组合 5"/>
            <p:cNvGrpSpPr/>
            <p:nvPr/>
          </p:nvGrpSpPr>
          <p:grpSpPr>
            <a:xfrm>
              <a:off x="6295420" y="5478699"/>
              <a:ext cx="1651258" cy="502619"/>
              <a:chOff x="3107401" y="5391004"/>
              <a:chExt cx="1651258" cy="502619"/>
            </a:xfrm>
          </p:grpSpPr>
          <p:sp>
            <p:nvSpPr>
              <p:cNvPr id="7" name="矩形 6"/>
              <p:cNvSpPr/>
              <p:nvPr/>
            </p:nvSpPr>
            <p:spPr>
              <a:xfrm>
                <a:off x="3107401" y="5391004"/>
                <a:ext cx="1625196"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185085" y="5447584"/>
                <a:ext cx="1573574" cy="400110"/>
              </a:xfrm>
              <a:prstGeom prst="rect">
                <a:avLst/>
              </a:prstGeom>
              <a:noFill/>
            </p:spPr>
            <p:txBody>
              <a:bodyPr wrap="squar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9" name="组合 8"/>
          <p:cNvGrpSpPr/>
          <p:nvPr/>
        </p:nvGrpSpPr>
        <p:grpSpPr>
          <a:xfrm>
            <a:off x="9491603" y="5372495"/>
            <a:ext cx="1576678" cy="426500"/>
            <a:chOff x="6003487" y="6136926"/>
            <a:chExt cx="1576678" cy="426500"/>
          </a:xfrm>
        </p:grpSpPr>
        <p:sp>
          <p:nvSpPr>
            <p:cNvPr id="10" name="矩形 9"/>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文本框 1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13" name="文本框 12"/>
          <p:cNvSpPr txBox="1"/>
          <p:nvPr/>
        </p:nvSpPr>
        <p:spPr>
          <a:xfrm>
            <a:off x="9180792"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14" name="组合 13"/>
          <p:cNvGrpSpPr/>
          <p:nvPr/>
        </p:nvGrpSpPr>
        <p:grpSpPr>
          <a:xfrm>
            <a:off x="7517366" y="1786975"/>
            <a:ext cx="3397553" cy="605838"/>
            <a:chOff x="4064157" y="1903675"/>
            <a:chExt cx="3397553" cy="605838"/>
          </a:xfrm>
        </p:grpSpPr>
        <p:grpSp>
          <p:nvGrpSpPr>
            <p:cNvPr id="15" name="组合 14"/>
            <p:cNvGrpSpPr/>
            <p:nvPr/>
          </p:nvGrpSpPr>
          <p:grpSpPr>
            <a:xfrm>
              <a:off x="4064157" y="1913504"/>
              <a:ext cx="2927945" cy="596009"/>
              <a:chOff x="4635412" y="2148540"/>
              <a:chExt cx="2927945" cy="596009"/>
            </a:xfrm>
          </p:grpSpPr>
          <p:cxnSp>
            <p:nvCxnSpPr>
              <p:cNvPr id="17" name="直接连接符 16"/>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 name="弧形 17"/>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6" name="文本框 15"/>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1</a:t>
              </a:r>
              <a:r>
                <a:rPr lang="en-US" altLang="zh-CN" sz="2800" spc="600" dirty="0">
                  <a:latin typeface="Consolas" panose="020B0609020204030204" pitchFamily="49" charset="0"/>
                </a:rPr>
                <a:t>100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19" name="文本框 18"/>
          <p:cNvSpPr txBox="1"/>
          <p:nvPr/>
        </p:nvSpPr>
        <p:spPr>
          <a:xfrm>
            <a:off x="8507589" y="2657463"/>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11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0" name="组合 19"/>
          <p:cNvGrpSpPr/>
          <p:nvPr/>
        </p:nvGrpSpPr>
        <p:grpSpPr>
          <a:xfrm>
            <a:off x="8376981" y="2222219"/>
            <a:ext cx="1635058" cy="480845"/>
            <a:chOff x="4923772" y="2338919"/>
            <a:chExt cx="1635058" cy="480845"/>
          </a:xfrm>
        </p:grpSpPr>
        <p:sp>
          <p:nvSpPr>
            <p:cNvPr id="21" name="文本框 20"/>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2" name="直接连接符 21"/>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9047387" y="4398439"/>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4" name="文本框 23"/>
          <p:cNvSpPr txBox="1"/>
          <p:nvPr/>
        </p:nvSpPr>
        <p:spPr>
          <a:xfrm>
            <a:off x="9181676" y="5297951"/>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010</a:t>
            </a:r>
            <a:endParaRPr lang="zh-CN" altLang="en-US" sz="2800" spc="600" dirty="0">
              <a:latin typeface="Consolas" panose="020B0609020204030204" pitchFamily="49" charset="0"/>
            </a:endParaRPr>
          </a:p>
        </p:txBody>
      </p:sp>
      <p:sp>
        <p:nvSpPr>
          <p:cNvPr id="25" name="文本框 24"/>
          <p:cNvSpPr txBox="1"/>
          <p:nvPr/>
        </p:nvSpPr>
        <p:spPr>
          <a:xfrm>
            <a:off x="8770404" y="3527951"/>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6" name="组合 25"/>
          <p:cNvGrpSpPr/>
          <p:nvPr/>
        </p:nvGrpSpPr>
        <p:grpSpPr>
          <a:xfrm>
            <a:off x="8470671" y="3092707"/>
            <a:ext cx="1635058" cy="489707"/>
            <a:chOff x="5017462" y="3209407"/>
            <a:chExt cx="1635058" cy="489707"/>
          </a:xfrm>
        </p:grpSpPr>
        <p:sp>
          <p:nvSpPr>
            <p:cNvPr id="27" name="文本框 26"/>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8" name="直接连接符 27"/>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8734326" y="3963195"/>
            <a:ext cx="1635058" cy="498569"/>
            <a:chOff x="5281117" y="4079895"/>
            <a:chExt cx="1635058" cy="498569"/>
          </a:xfrm>
        </p:grpSpPr>
        <p:sp>
          <p:nvSpPr>
            <p:cNvPr id="30" name="文本框 29"/>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1" name="直接连接符 30"/>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9014214" y="4833683"/>
            <a:ext cx="1635058" cy="478403"/>
            <a:chOff x="5561005" y="4950383"/>
            <a:chExt cx="1635058" cy="478403"/>
          </a:xfrm>
        </p:grpSpPr>
        <p:sp>
          <p:nvSpPr>
            <p:cNvPr id="33" name="文本框 32"/>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34" name="直接连接符 33"/>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5" name="直接箭头连接符 34"/>
          <p:cNvCxnSpPr/>
          <p:nvPr/>
        </p:nvCxnSpPr>
        <p:spPr>
          <a:xfrm>
            <a:off x="9645867" y="2219887"/>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9921983" y="2230520"/>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10206210" y="2258157"/>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996169" y="18074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grpSp>
        <p:nvGrpSpPr>
          <p:cNvPr id="42" name="组合 41"/>
          <p:cNvGrpSpPr/>
          <p:nvPr/>
        </p:nvGrpSpPr>
        <p:grpSpPr>
          <a:xfrm>
            <a:off x="10483519" y="1413824"/>
            <a:ext cx="854366" cy="369332"/>
            <a:chOff x="6167643" y="1530524"/>
            <a:chExt cx="854366" cy="369332"/>
          </a:xfrm>
        </p:grpSpPr>
        <p:sp>
          <p:nvSpPr>
            <p:cNvPr id="43" name="文本框 42"/>
            <p:cNvSpPr txBox="1"/>
            <p:nvPr/>
          </p:nvSpPr>
          <p:spPr>
            <a:xfrm>
              <a:off x="6606511"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44" name="直接箭头连接符 43"/>
            <p:cNvCxnSpPr/>
            <p:nvPr/>
          </p:nvCxnSpPr>
          <p:spPr>
            <a:xfrm flipH="1">
              <a:off x="6167643" y="1730041"/>
              <a:ext cx="456230"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9462446"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46" name="文本框 45"/>
          <p:cNvSpPr txBox="1"/>
          <p:nvPr/>
        </p:nvSpPr>
        <p:spPr>
          <a:xfrm>
            <a:off x="9744100"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47" name="文本框 46"/>
          <p:cNvSpPr txBox="1"/>
          <p:nvPr/>
        </p:nvSpPr>
        <p:spPr>
          <a:xfrm>
            <a:off x="10025754"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3" name="内容占位符 2"/>
          <p:cNvSpPr>
            <a:spLocks noGrp="1"/>
          </p:cNvSpPr>
          <p:nvPr>
            <p:ph idx="1"/>
          </p:nvPr>
        </p:nvSpPr>
        <p:spPr/>
        <p:txBody>
          <a:bodyPr/>
          <a:lstStyle/>
          <a:p>
            <a:pPr eaLnBrk="1" hangingPunct="1">
              <a:lnSpc>
                <a:spcPct val="150000"/>
              </a:lnSpc>
            </a:pPr>
            <a:r>
              <a:rPr lang="zh-CN" altLang="en-US" dirty="0"/>
              <a:t>加法：按位加不考虑进位</a:t>
            </a:r>
          </a:p>
          <a:p>
            <a:pPr eaLnBrk="1" hangingPunct="1">
              <a:lnSpc>
                <a:spcPct val="150000"/>
              </a:lnSpc>
            </a:pPr>
            <a:r>
              <a:rPr lang="zh-CN" altLang="en-US" dirty="0"/>
              <a:t>减法：按位减不考虑借位</a:t>
            </a:r>
          </a:p>
          <a:p>
            <a:pPr lvl="1" eaLnBrk="1" hangingPunct="1">
              <a:lnSpc>
                <a:spcPct val="150000"/>
              </a:lnSpc>
            </a:pPr>
            <a:r>
              <a:rPr lang="zh-CN" altLang="en-US" sz="2400" dirty="0"/>
              <a:t>异或运算，不考虑进位</a:t>
            </a:r>
          </a:p>
          <a:p>
            <a:pPr eaLnBrk="1" hangingPunct="1">
              <a:lnSpc>
                <a:spcPct val="150000"/>
              </a:lnSpc>
            </a:pPr>
            <a:r>
              <a:rPr lang="zh-CN" altLang="en-US" dirty="0"/>
              <a:t>乘法：部分积之和按模</a:t>
            </a:r>
            <a:r>
              <a:rPr lang="en-US" altLang="zh-CN" dirty="0"/>
              <a:t>2</a:t>
            </a:r>
            <a:r>
              <a:rPr lang="zh-CN" altLang="en-US" dirty="0"/>
              <a:t>加法计算</a:t>
            </a:r>
          </a:p>
          <a:p>
            <a:pPr eaLnBrk="1" hangingPunct="1">
              <a:lnSpc>
                <a:spcPct val="150000"/>
              </a:lnSpc>
            </a:pPr>
            <a:r>
              <a:rPr lang="zh-CN" altLang="en-US" b="1" dirty="0"/>
              <a:t>除法</a:t>
            </a:r>
            <a:r>
              <a:rPr lang="zh-CN" altLang="en-US" dirty="0"/>
              <a:t>：余数首位为</a:t>
            </a:r>
            <a:r>
              <a:rPr lang="en-US" altLang="zh-CN" dirty="0"/>
              <a:t>1</a:t>
            </a:r>
            <a:r>
              <a:rPr lang="zh-CN" altLang="en-US" dirty="0"/>
              <a:t>，商上</a:t>
            </a:r>
            <a:r>
              <a:rPr lang="en-US" altLang="zh-CN" dirty="0"/>
              <a:t>1 ,</a:t>
            </a:r>
            <a:r>
              <a:rPr lang="zh-CN" altLang="en-US" dirty="0"/>
              <a:t>否则为</a:t>
            </a:r>
            <a:r>
              <a:rPr lang="en-US" altLang="zh-CN" dirty="0"/>
              <a:t>0 </a:t>
            </a:r>
          </a:p>
          <a:p>
            <a:pPr lvl="1" eaLnBrk="1" hangingPunct="1">
              <a:lnSpc>
                <a:spcPct val="150000"/>
              </a:lnSpc>
            </a:pPr>
            <a:r>
              <a:rPr lang="en-US" altLang="zh-CN" sz="2400" dirty="0"/>
              <a:t>1100000÷1011</a:t>
            </a:r>
          </a:p>
          <a:p>
            <a:pPr lvl="1" eaLnBrk="1" hangingPunct="1">
              <a:lnSpc>
                <a:spcPct val="150000"/>
              </a:lnSpc>
            </a:pPr>
            <a:r>
              <a:rPr lang="en-US" altLang="zh-CN" sz="2400" dirty="0"/>
              <a:t>1100000=1011*</a:t>
            </a:r>
            <a:r>
              <a:rPr lang="en-US" altLang="zh-CN" sz="2400" dirty="0">
                <a:solidFill>
                  <a:schemeClr val="accent1">
                    <a:lumMod val="75000"/>
                  </a:schemeClr>
                </a:solidFill>
              </a:rPr>
              <a:t>1110</a:t>
            </a:r>
            <a:r>
              <a:rPr lang="en-US" altLang="zh-CN" sz="2400" dirty="0"/>
              <a:t>+</a:t>
            </a:r>
            <a:r>
              <a:rPr lang="en-US" altLang="zh-CN" sz="2400" dirty="0">
                <a:solidFill>
                  <a:schemeClr val="tx1"/>
                </a:solidFill>
              </a:rPr>
              <a:t>010</a:t>
            </a:r>
          </a:p>
          <a:p>
            <a:endParaRPr lang="zh-CN" altLang="en-US" dirty="0"/>
          </a:p>
        </p:txBody>
      </p:sp>
    </p:spTree>
    <p:extLst>
      <p:ext uri="{BB962C8B-B14F-4D97-AF65-F5344CB8AC3E}">
        <p14:creationId xmlns:p14="http://schemas.microsoft.com/office/powerpoint/2010/main" val="109615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up)">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ppt_x"/>
                                          </p:val>
                                        </p:tav>
                                        <p:tav tm="100000">
                                          <p:val>
                                            <p:strVal val="#ppt_x"/>
                                          </p:val>
                                        </p:tav>
                                      </p:tavLst>
                                    </p:anim>
                                    <p:anim calcmode="lin" valueType="num">
                                      <p:cBhvr additive="base">
                                        <p:cTn id="42"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repeatCount="300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up)">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1"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 calcmode="lin" valueType="num">
                                      <p:cBhvr additive="base">
                                        <p:cTn id="62" dur="500" fill="hold"/>
                                        <p:tgtEl>
                                          <p:spTgt spid="46"/>
                                        </p:tgtEl>
                                        <p:attrNameLst>
                                          <p:attrName>ppt_x</p:attrName>
                                        </p:attrNameLst>
                                      </p:cBhvr>
                                      <p:tavLst>
                                        <p:tav tm="0">
                                          <p:val>
                                            <p:strVal val="#ppt_x"/>
                                          </p:val>
                                        </p:tav>
                                        <p:tav tm="100000">
                                          <p:val>
                                            <p:strVal val="#ppt_x"/>
                                          </p:val>
                                        </p:tav>
                                      </p:tavLst>
                                    </p:anim>
                                    <p:anim calcmode="lin" valueType="num">
                                      <p:cBhvr additive="base">
                                        <p:cTn id="63"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left)">
                                      <p:cBhvr>
                                        <p:cTn id="68" dur="5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down)">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repeatCount="3000" fill="hold"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up)">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1"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ppt_x"/>
                                          </p:val>
                                        </p:tav>
                                        <p:tav tm="100000">
                                          <p:val>
                                            <p:strVal val="#ppt_x"/>
                                          </p:val>
                                        </p:tav>
                                      </p:tavLst>
                                    </p:anim>
                                    <p:anim calcmode="lin" valueType="num">
                                      <p:cBhvr additive="base">
                                        <p:cTn id="84"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ipe(left)">
                                      <p:cBhvr>
                                        <p:cTn id="89" dur="500"/>
                                        <p:tgtEl>
                                          <p:spTgt spid="3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left)">
                                      <p:cBhvr>
                                        <p:cTn id="94" dur="500"/>
                                        <p:tgtEl>
                                          <p:spTgt spid="2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repeatCount="3000" fill="hold"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left)">
                                      <p:cBhvr>
                                        <p:cTn id="99" dur="500"/>
                                        <p:tgtEl>
                                          <p:spTgt spid="9"/>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wipe(left)">
                                      <p:cBhvr>
                                        <p:cTn id="10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3" grpId="0"/>
      <p:bldP spid="24" grpId="0"/>
      <p:bldP spid="25" grpId="0"/>
      <p:bldP spid="39" grpId="0"/>
      <p:bldP spid="45" grpId="0"/>
      <p:bldP spid="46" grpId="0"/>
      <p:bldP spid="47"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编码规则</a:t>
            </a:r>
          </a:p>
        </p:txBody>
      </p:sp>
      <p:sp>
        <p:nvSpPr>
          <p:cNvPr id="3" name="内容占位符 2"/>
          <p:cNvSpPr>
            <a:spLocks noGrp="1"/>
          </p:cNvSpPr>
          <p:nvPr>
            <p:ph idx="1"/>
          </p:nvPr>
        </p:nvSpPr>
        <p:spPr>
          <a:xfrm>
            <a:off x="487822" y="942764"/>
            <a:ext cx="11388619" cy="5915236"/>
          </a:xfrm>
        </p:spPr>
        <p:txBody>
          <a:bodyPr>
            <a:normAutofit/>
          </a:bodyPr>
          <a:lstStyle/>
          <a:p>
            <a:pPr eaLnBrk="1" hangingPunct="1">
              <a:lnSpc>
                <a:spcPct val="150000"/>
              </a:lnSpc>
            </a:pPr>
            <a:r>
              <a:rPr lang="zh-CN" altLang="en-US" sz="2400" dirty="0"/>
              <a:t>将待编码的</a:t>
            </a:r>
            <a:r>
              <a:rPr lang="en-US" altLang="zh-CN" sz="2400" dirty="0"/>
              <a:t>k</a:t>
            </a:r>
            <a:r>
              <a:rPr lang="zh-CN" altLang="en-US" sz="2400" dirty="0"/>
              <a:t>位有效信息位组表达为多项式</a:t>
            </a:r>
            <a:r>
              <a:rPr lang="en-US" altLang="zh-CN" sz="2400" dirty="0"/>
              <a:t>M(x)</a:t>
            </a:r>
          </a:p>
          <a:p>
            <a:pPr marL="0" indent="0" eaLnBrk="1" hangingPunct="1">
              <a:lnSpc>
                <a:spcPct val="150000"/>
              </a:lnSpc>
              <a:buNone/>
            </a:pPr>
            <a:r>
              <a:rPr lang="en-US" altLang="zh-CN" sz="2400" dirty="0"/>
              <a:t>            </a:t>
            </a:r>
            <a:r>
              <a:rPr lang="en-US" altLang="zh-CN" sz="2400" dirty="0">
                <a:solidFill>
                  <a:srgbClr val="C00000"/>
                </a:solidFill>
              </a:rPr>
              <a:t>M(</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)=b</a:t>
            </a:r>
            <a:r>
              <a:rPr lang="en-US" altLang="zh-CN" sz="2400" baseline="-25000" dirty="0">
                <a:solidFill>
                  <a:srgbClr val="C00000"/>
                </a:solidFill>
              </a:rPr>
              <a:t>k-1</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k-1 </a:t>
            </a:r>
            <a:r>
              <a:rPr lang="en-US" altLang="zh-CN" sz="2400" dirty="0">
                <a:solidFill>
                  <a:srgbClr val="C00000"/>
                </a:solidFill>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k-2</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k-2 </a:t>
            </a:r>
            <a:r>
              <a:rPr lang="en-US" altLang="zh-CN" sz="2400" dirty="0">
                <a:solidFill>
                  <a:srgbClr val="C00000"/>
                </a:solidFill>
              </a:rPr>
              <a:t>+</a:t>
            </a:r>
            <a:r>
              <a:rPr lang="en-US" altLang="zh-CN" sz="2400" dirty="0">
                <a:solidFill>
                  <a:srgbClr val="C00000"/>
                </a:solidFill>
                <a:latin typeface="宋体" panose="02010600030101010101" pitchFamily="2" charset="-122"/>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1</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1 </a:t>
            </a:r>
            <a:r>
              <a:rPr lang="en-US" altLang="zh-CN" sz="2400" dirty="0">
                <a:solidFill>
                  <a:srgbClr val="C00000"/>
                </a:solidFill>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0 </a:t>
            </a:r>
            <a:r>
              <a:rPr lang="en-US" altLang="zh-CN" sz="2400" baseline="-25000" dirty="0"/>
              <a:t>             </a:t>
            </a:r>
            <a:r>
              <a:rPr lang="en-US" altLang="zh-CN" sz="3200" i="1" dirty="0">
                <a:solidFill>
                  <a:srgbClr val="C00000"/>
                </a:solidFill>
                <a:latin typeface="Times New Roman" panose="02020603050405020304" pitchFamily="18" charset="0"/>
                <a:cs typeface="Times New Roman" panose="02020603050405020304" pitchFamily="18" charset="0"/>
              </a:rPr>
              <a:t>x=2</a:t>
            </a:r>
            <a:endParaRPr lang="en-US" altLang="zh-CN" sz="2400" dirty="0">
              <a:solidFill>
                <a:srgbClr val="C00000"/>
              </a:solidFill>
            </a:endParaRPr>
          </a:p>
          <a:p>
            <a:pPr eaLnBrk="1" hangingPunct="1">
              <a:lnSpc>
                <a:spcPct val="150000"/>
              </a:lnSpc>
            </a:pPr>
            <a:r>
              <a:rPr lang="zh-CN" altLang="en-US" sz="2400" dirty="0"/>
              <a:t>将</a:t>
            </a:r>
            <a:r>
              <a:rPr lang="zh-CN" altLang="en-US" sz="2400" b="1" dirty="0"/>
              <a:t>数据左移 </a:t>
            </a:r>
            <a:r>
              <a:rPr lang="en-US" altLang="zh-CN" sz="2400" b="1" dirty="0"/>
              <a:t>r </a:t>
            </a:r>
            <a:r>
              <a:rPr lang="zh-CN" altLang="en-US" sz="2400" b="1" dirty="0"/>
              <a:t>位</a:t>
            </a:r>
            <a:r>
              <a:rPr lang="zh-CN" altLang="en-US" sz="2400" dirty="0"/>
              <a:t>，空出</a:t>
            </a:r>
            <a:r>
              <a:rPr lang="en-US" altLang="zh-CN" sz="2400" dirty="0"/>
              <a:t>r</a:t>
            </a:r>
            <a:r>
              <a:rPr lang="zh-CN" altLang="en-US" sz="2400" dirty="0"/>
              <a:t>位校验位</a:t>
            </a:r>
            <a:r>
              <a:rPr lang="zh-CN" altLang="en-US" sz="2400" b="1" dirty="0"/>
              <a:t>（冗余位）</a:t>
            </a:r>
            <a:r>
              <a:rPr lang="zh-CN" altLang="en-US" sz="2400" dirty="0"/>
              <a:t>，变成 </a:t>
            </a:r>
            <a:r>
              <a:rPr lang="en-US" altLang="zh-CN" sz="2400" dirty="0"/>
              <a:t>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a:latin typeface="Times New Roman" panose="02020603050405020304" pitchFamily="18" charset="0"/>
                <a:cs typeface="Times New Roman" panose="02020603050405020304" pitchFamily="18" charset="0"/>
              </a:rPr>
              <a:t>x</a:t>
            </a:r>
            <a:r>
              <a:rPr lang="en-US" altLang="zh-CN" sz="2400" dirty="0"/>
              <a:t> </a:t>
            </a:r>
            <a:r>
              <a:rPr lang="en-US" altLang="zh-CN" sz="2400" baseline="50000" dirty="0"/>
              <a:t>r </a:t>
            </a:r>
            <a:endParaRPr lang="en-US" altLang="zh-CN" sz="2400" dirty="0"/>
          </a:p>
          <a:p>
            <a:pPr>
              <a:lnSpc>
                <a:spcPct val="150000"/>
              </a:lnSpc>
            </a:pPr>
            <a:r>
              <a:rPr lang="zh-CN" altLang="en-US" sz="2400" dirty="0"/>
              <a:t>将</a:t>
            </a:r>
            <a:r>
              <a:rPr lang="en-US" altLang="zh-CN" sz="2400" dirty="0"/>
              <a:t>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err="1">
                <a:latin typeface="Times New Roman" panose="02020603050405020304" pitchFamily="18" charset="0"/>
                <a:cs typeface="Times New Roman" panose="02020603050405020304" pitchFamily="18" charset="0"/>
              </a:rPr>
              <a:t>x</a:t>
            </a:r>
            <a:r>
              <a:rPr lang="en-US" altLang="zh-CN" sz="2400" baseline="50000" dirty="0" err="1"/>
              <a:t>r</a:t>
            </a:r>
            <a:r>
              <a:rPr lang="en-US" altLang="zh-CN" sz="2400" baseline="50000" dirty="0"/>
              <a:t> </a:t>
            </a:r>
            <a:r>
              <a:rPr lang="zh-CN" altLang="en-US" sz="2400" dirty="0"/>
              <a:t>除以生成多项式 </a:t>
            </a:r>
            <a:r>
              <a:rPr lang="en-US" altLang="zh-CN" sz="2400" dirty="0"/>
              <a:t>G(</a:t>
            </a:r>
            <a:r>
              <a:rPr lang="en-US" altLang="zh-CN" sz="2400" i="1" dirty="0">
                <a:latin typeface="Times New Roman" panose="02020603050405020304" pitchFamily="18" charset="0"/>
                <a:cs typeface="Times New Roman" panose="02020603050405020304" pitchFamily="18" charset="0"/>
              </a:rPr>
              <a:t>x</a:t>
            </a:r>
            <a:r>
              <a:rPr lang="en-US" altLang="zh-CN" sz="2400" dirty="0"/>
              <a:t>)</a:t>
            </a:r>
            <a:r>
              <a:rPr lang="zh-CN" altLang="en-US" sz="2400" dirty="0"/>
              <a:t>，商为</a:t>
            </a:r>
            <a:r>
              <a:rPr lang="en-US" altLang="zh-CN" sz="2400" dirty="0"/>
              <a:t>Q(</a:t>
            </a:r>
            <a:r>
              <a:rPr lang="en-US" altLang="zh-CN" sz="2400" i="1" dirty="0">
                <a:latin typeface="Times New Roman" panose="02020603050405020304" pitchFamily="18" charset="0"/>
                <a:cs typeface="Times New Roman" panose="02020603050405020304" pitchFamily="18" charset="0"/>
              </a:rPr>
              <a:t>x</a:t>
            </a:r>
            <a:r>
              <a:rPr lang="en-US" altLang="zh-CN" sz="2400" dirty="0"/>
              <a:t>)</a:t>
            </a:r>
            <a:r>
              <a:rPr lang="zh-CN" altLang="en-US" sz="2400" dirty="0"/>
              <a:t>，</a:t>
            </a:r>
            <a:r>
              <a:rPr lang="en-US" altLang="zh-CN" sz="2400" dirty="0"/>
              <a:t> </a:t>
            </a:r>
            <a:r>
              <a:rPr lang="zh-CN" altLang="en-US" sz="2400" dirty="0"/>
              <a:t>余数</a:t>
            </a:r>
            <a:r>
              <a:rPr lang="en-US" altLang="zh-CN" sz="2400" dirty="0"/>
              <a:t>R(</a:t>
            </a:r>
            <a:r>
              <a:rPr lang="en-US" altLang="zh-CN" sz="2400" i="1" dirty="0">
                <a:latin typeface="Times New Roman" panose="02020603050405020304" pitchFamily="18" charset="0"/>
                <a:cs typeface="Times New Roman" panose="02020603050405020304" pitchFamily="18" charset="0"/>
              </a:rPr>
              <a:t>x</a:t>
            </a:r>
            <a:r>
              <a:rPr lang="en-US" altLang="zh-CN" sz="2400" dirty="0"/>
              <a:t>)</a:t>
            </a:r>
          </a:p>
          <a:p>
            <a:pPr marL="457200" lvl="1" indent="0" eaLnBrk="1" hangingPunct="1">
              <a:lnSpc>
                <a:spcPct val="150000"/>
              </a:lnSpc>
              <a:buNone/>
            </a:pPr>
            <a:r>
              <a:rPr lang="en-US" altLang="zh-CN" sz="2400" dirty="0"/>
              <a:t>       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a:latin typeface="Times New Roman" panose="02020603050405020304" pitchFamily="18" charset="0"/>
                <a:cs typeface="Times New Roman" panose="02020603050405020304" pitchFamily="18" charset="0"/>
              </a:rPr>
              <a:t>x</a:t>
            </a:r>
            <a:r>
              <a:rPr lang="en-US" altLang="zh-CN" sz="2400" dirty="0"/>
              <a:t> </a:t>
            </a:r>
            <a:r>
              <a:rPr lang="en-US" altLang="zh-CN" sz="2400" baseline="50000" dirty="0"/>
              <a:t>r </a:t>
            </a:r>
            <a:r>
              <a:rPr lang="en-US" altLang="zh-CN" sz="2400" dirty="0"/>
              <a:t>= Q(</a:t>
            </a:r>
            <a:r>
              <a:rPr lang="en-US" altLang="zh-CN" sz="2400" i="1" dirty="0">
                <a:latin typeface="Times New Roman" panose="02020603050405020304" pitchFamily="18" charset="0"/>
                <a:cs typeface="Times New Roman" panose="02020603050405020304" pitchFamily="18" charset="0"/>
              </a:rPr>
              <a:t>x</a:t>
            </a:r>
            <a:r>
              <a:rPr lang="en-US" altLang="zh-CN" sz="2400" dirty="0"/>
              <a:t>) · G(</a:t>
            </a:r>
            <a:r>
              <a:rPr lang="en-US" altLang="zh-CN" sz="2400" i="1" dirty="0">
                <a:latin typeface="Times New Roman" panose="02020603050405020304" pitchFamily="18" charset="0"/>
                <a:cs typeface="Times New Roman" panose="02020603050405020304" pitchFamily="18" charset="0"/>
              </a:rPr>
              <a:t>x</a:t>
            </a:r>
            <a:r>
              <a:rPr lang="en-US" altLang="zh-CN" sz="2400" dirty="0"/>
              <a:t>) + R(</a:t>
            </a:r>
            <a:r>
              <a:rPr lang="en-US" altLang="zh-CN" sz="2400" i="1" dirty="0">
                <a:latin typeface="Times New Roman" panose="02020603050405020304" pitchFamily="18" charset="0"/>
                <a:cs typeface="Times New Roman" panose="02020603050405020304" pitchFamily="18" charset="0"/>
              </a:rPr>
              <a:t>x</a:t>
            </a:r>
            <a:r>
              <a:rPr lang="en-US" altLang="zh-CN" sz="2400" dirty="0"/>
              <a:t>)</a:t>
            </a:r>
          </a:p>
          <a:p>
            <a:pPr eaLnBrk="1" hangingPunct="1">
              <a:lnSpc>
                <a:spcPct val="150000"/>
              </a:lnSpc>
            </a:pPr>
            <a:r>
              <a:rPr lang="zh-CN" altLang="en-US" sz="2400" dirty="0"/>
              <a:t>将</a:t>
            </a:r>
            <a:r>
              <a:rPr lang="zh-CN" altLang="en-US" sz="2400" b="1" dirty="0"/>
              <a:t>余数填充在校验位</a:t>
            </a:r>
          </a:p>
          <a:p>
            <a:pPr marL="0" indent="0" eaLnBrk="1" hangingPunct="1">
              <a:lnSpc>
                <a:spcPct val="150000"/>
              </a:lnSpc>
              <a:buNone/>
            </a:pPr>
            <a:r>
              <a:rPr lang="en-US" altLang="zh-CN" sz="2400" dirty="0">
                <a:solidFill>
                  <a:srgbClr val="C00000"/>
                </a:solidFill>
              </a:rPr>
              <a:t>            M(</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a:t>
            </a:r>
            <a:r>
              <a:rPr lang="en-US" altLang="zh-CN" sz="2400" baseline="50000" dirty="0">
                <a:solidFill>
                  <a:srgbClr val="C00000"/>
                </a:solidFill>
              </a:rPr>
              <a:t>r </a:t>
            </a:r>
            <a:r>
              <a:rPr lang="en-US" altLang="zh-CN" sz="2400" dirty="0">
                <a:solidFill>
                  <a:srgbClr val="C00000"/>
                </a:solidFill>
              </a:rPr>
              <a:t>+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Q(</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G(</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Q(</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G(</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a:t>
            </a:r>
          </a:p>
          <a:p>
            <a:pPr eaLnBrk="1" hangingPunct="1">
              <a:lnSpc>
                <a:spcPct val="150000"/>
              </a:lnSpc>
              <a:buNone/>
            </a:pPr>
            <a:r>
              <a:rPr lang="en-US" altLang="zh-CN" sz="2400" b="1" dirty="0">
                <a:solidFill>
                  <a:srgbClr val="C00000"/>
                </a:solidFill>
              </a:rPr>
              <a:t>   </a:t>
            </a:r>
            <a:r>
              <a:rPr lang="zh-CN" altLang="en-US" sz="2400" b="1" dirty="0">
                <a:solidFill>
                  <a:srgbClr val="1387B7"/>
                </a:solidFill>
              </a:rPr>
              <a:t>编码规则：</a:t>
            </a:r>
            <a:r>
              <a:rPr lang="en-US" altLang="zh-CN" sz="2400" dirty="0">
                <a:solidFill>
                  <a:srgbClr val="1387B7"/>
                </a:solidFill>
              </a:rPr>
              <a:t> </a:t>
            </a:r>
            <a:r>
              <a:rPr lang="en-US" altLang="zh-CN" sz="2400" u="sng" dirty="0">
                <a:solidFill>
                  <a:srgbClr val="1387B7"/>
                </a:solidFill>
              </a:rPr>
              <a:t>CRC</a:t>
            </a:r>
            <a:r>
              <a:rPr lang="zh-CN" altLang="en-US" sz="2400" u="sng" dirty="0">
                <a:solidFill>
                  <a:srgbClr val="1387B7"/>
                </a:solidFill>
              </a:rPr>
              <a:t>编码可被</a:t>
            </a:r>
            <a:r>
              <a:rPr lang="en-US" altLang="zh-CN" sz="2400" u="sng" dirty="0">
                <a:solidFill>
                  <a:srgbClr val="1387B7"/>
                </a:solidFill>
              </a:rPr>
              <a:t>G(</a:t>
            </a:r>
            <a:r>
              <a:rPr lang="en-US" altLang="zh-CN" sz="2400" i="1" u="sng" dirty="0">
                <a:solidFill>
                  <a:srgbClr val="1387B7"/>
                </a:solidFill>
                <a:latin typeface="Times New Roman" panose="02020603050405020304" pitchFamily="18" charset="0"/>
                <a:cs typeface="Times New Roman" panose="02020603050405020304" pitchFamily="18" charset="0"/>
              </a:rPr>
              <a:t>x</a:t>
            </a:r>
            <a:r>
              <a:rPr lang="en-US" altLang="zh-CN" sz="2400" u="sng" dirty="0">
                <a:solidFill>
                  <a:srgbClr val="1387B7"/>
                </a:solidFill>
              </a:rPr>
              <a:t>)</a:t>
            </a:r>
            <a:r>
              <a:rPr lang="zh-CN" altLang="en-US" sz="2400" u="sng" dirty="0">
                <a:solidFill>
                  <a:srgbClr val="1387B7"/>
                </a:solidFill>
              </a:rPr>
              <a:t>表示的编码整除</a:t>
            </a:r>
            <a:endParaRPr lang="zh-CN" altLang="en-US" sz="2400" u="sng" baseline="50000" dirty="0">
              <a:solidFill>
                <a:srgbClr val="1387B7"/>
              </a:solidFill>
            </a:endParaRPr>
          </a:p>
        </p:txBody>
      </p:sp>
    </p:spTree>
    <p:extLst>
      <p:ext uri="{BB962C8B-B14F-4D97-AF65-F5344CB8AC3E}">
        <p14:creationId xmlns:p14="http://schemas.microsoft.com/office/powerpoint/2010/main" val="2070696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6725E-933B-4DC8-A9EA-F034AE240048}"/>
              </a:ext>
            </a:extLst>
          </p:cNvPr>
          <p:cNvSpPr>
            <a:spLocks noGrp="1"/>
          </p:cNvSpPr>
          <p:nvPr>
            <p:ph type="title"/>
          </p:nvPr>
        </p:nvSpPr>
        <p:spPr>
          <a:xfrm>
            <a:off x="487822" y="257614"/>
            <a:ext cx="10515600" cy="617641"/>
          </a:xfrm>
        </p:spPr>
        <p:txBody>
          <a:bodyPr>
            <a:normAutofit/>
          </a:bodyPr>
          <a:lstStyle/>
          <a:p>
            <a:r>
              <a:rPr lang="en-US" altLang="zh-CN" dirty="0"/>
              <a:t>CRC </a:t>
            </a:r>
            <a:r>
              <a:rPr lang="zh-CN" altLang="en-US" dirty="0"/>
              <a:t>编解码过程</a:t>
            </a:r>
          </a:p>
        </p:txBody>
      </p:sp>
      <p:grpSp>
        <p:nvGrpSpPr>
          <p:cNvPr id="4" name="组合 3">
            <a:extLst>
              <a:ext uri="{FF2B5EF4-FFF2-40B4-BE49-F238E27FC236}">
                <a16:creationId xmlns:a16="http://schemas.microsoft.com/office/drawing/2014/main" id="{B0163EA1-4977-4DD1-9EBF-23ACB2998EBA}"/>
              </a:ext>
            </a:extLst>
          </p:cNvPr>
          <p:cNvGrpSpPr/>
          <p:nvPr/>
        </p:nvGrpSpPr>
        <p:grpSpPr>
          <a:xfrm>
            <a:off x="1378216" y="976855"/>
            <a:ext cx="9695509" cy="5294057"/>
            <a:chOff x="1384278" y="767241"/>
            <a:chExt cx="9801083" cy="5351704"/>
          </a:xfrm>
        </p:grpSpPr>
        <p:sp>
          <p:nvSpPr>
            <p:cNvPr id="45" name="矩形 44">
              <a:extLst>
                <a:ext uri="{FF2B5EF4-FFF2-40B4-BE49-F238E27FC236}">
                  <a16:creationId xmlns:a16="http://schemas.microsoft.com/office/drawing/2014/main" id="{453270B6-B9DC-45B7-854B-85686171B261}"/>
                </a:ext>
              </a:extLst>
            </p:cNvPr>
            <p:cNvSpPr/>
            <p:nvPr/>
          </p:nvSpPr>
          <p:spPr>
            <a:xfrm>
              <a:off x="6887620" y="1151285"/>
              <a:ext cx="4297741" cy="4967660"/>
            </a:xfrm>
            <a:prstGeom prst="rect">
              <a:avLst/>
            </a:prstGeom>
            <a:solidFill>
              <a:schemeClr val="bg1"/>
            </a:solidFill>
            <a:ln w="28575" cap="sq">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cxnSp>
          <p:nvCxnSpPr>
            <p:cNvPr id="94" name="直接箭头连接符 93">
              <a:extLst>
                <a:ext uri="{FF2B5EF4-FFF2-40B4-BE49-F238E27FC236}">
                  <a16:creationId xmlns:a16="http://schemas.microsoft.com/office/drawing/2014/main" id="{2B4CCEA0-253A-4262-9DF5-F006A75B96ED}"/>
                </a:ext>
              </a:extLst>
            </p:cNvPr>
            <p:cNvCxnSpPr/>
            <p:nvPr/>
          </p:nvCxnSpPr>
          <p:spPr>
            <a:xfrm flipV="1">
              <a:off x="10372338" y="4725058"/>
              <a:ext cx="0" cy="668081"/>
            </a:xfrm>
            <a:prstGeom prst="straightConnector1">
              <a:avLst/>
            </a:prstGeom>
            <a:ln w="28575" cap="sq">
              <a:solidFill>
                <a:schemeClr val="tx1"/>
              </a:solidFill>
              <a:prstDash val="solid"/>
              <a:miter lim="800000"/>
              <a:headEnd type="none"/>
              <a:tailEnd type="none" w="lg" len="lg"/>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69AD41AF-1F97-4601-9A6F-8BB265A95935}"/>
                </a:ext>
              </a:extLst>
            </p:cNvPr>
            <p:cNvSpPr/>
            <p:nvPr/>
          </p:nvSpPr>
          <p:spPr>
            <a:xfrm>
              <a:off x="1384278" y="1151285"/>
              <a:ext cx="3563078" cy="4967660"/>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grpSp>
          <p:nvGrpSpPr>
            <p:cNvPr id="6" name="组合 5">
              <a:extLst>
                <a:ext uri="{FF2B5EF4-FFF2-40B4-BE49-F238E27FC236}">
                  <a16:creationId xmlns:a16="http://schemas.microsoft.com/office/drawing/2014/main" id="{96C2CFFE-BFFE-4B62-86AD-621AE73B66C5}"/>
                </a:ext>
              </a:extLst>
            </p:cNvPr>
            <p:cNvGrpSpPr/>
            <p:nvPr/>
          </p:nvGrpSpPr>
          <p:grpSpPr>
            <a:xfrm>
              <a:off x="1743903" y="1636014"/>
              <a:ext cx="268985" cy="4107560"/>
              <a:chOff x="600903" y="1712214"/>
              <a:chExt cx="268985" cy="4107560"/>
            </a:xfrm>
          </p:grpSpPr>
          <p:sp>
            <p:nvSpPr>
              <p:cNvPr id="140" name="矩形 139">
                <a:extLst>
                  <a:ext uri="{FF2B5EF4-FFF2-40B4-BE49-F238E27FC236}">
                    <a16:creationId xmlns:a16="http://schemas.microsoft.com/office/drawing/2014/main" id="{D1225CCE-D1F1-48BC-9DFB-10F6A82F0EA4}"/>
                  </a:ext>
                </a:extLst>
              </p:cNvPr>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sz="1400" baseline="-25000" dirty="0">
                  <a:solidFill>
                    <a:schemeClr val="tx1"/>
                  </a:solidFill>
                  <a:latin typeface="+mn-ea"/>
                  <a:cs typeface="Times New Roman" panose="02020603050405020304" pitchFamily="18" charset="0"/>
                </a:endParaRPr>
              </a:p>
            </p:txBody>
          </p:sp>
          <p:sp>
            <p:nvSpPr>
              <p:cNvPr id="141" name="矩形 140">
                <a:extLst>
                  <a:ext uri="{FF2B5EF4-FFF2-40B4-BE49-F238E27FC236}">
                    <a16:creationId xmlns:a16="http://schemas.microsoft.com/office/drawing/2014/main" id="{040152AF-8B7B-43B7-8B2B-F5F783E9F87F}"/>
                  </a:ext>
                </a:extLst>
              </p:cNvPr>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42" name="直接箭头连接符 141">
                <a:extLst>
                  <a:ext uri="{FF2B5EF4-FFF2-40B4-BE49-F238E27FC236}">
                    <a16:creationId xmlns:a16="http://schemas.microsoft.com/office/drawing/2014/main" id="{6604A8BC-E12E-4770-BD38-1ED71AF239B2}"/>
                  </a:ext>
                </a:extLst>
              </p:cNvPr>
              <p:cNvCxnSpPr>
                <a:stCxn id="140" idx="2"/>
                <a:endCxn id="141"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1FFF88AF-FA94-41D9-95FA-41F7003FBB18}"/>
                </a:ext>
              </a:extLst>
            </p:cNvPr>
            <p:cNvGrpSpPr/>
            <p:nvPr/>
          </p:nvGrpSpPr>
          <p:grpSpPr>
            <a:xfrm>
              <a:off x="2005354" y="1636014"/>
              <a:ext cx="268985" cy="4107560"/>
              <a:chOff x="600903" y="1712214"/>
              <a:chExt cx="268985" cy="4107560"/>
            </a:xfrm>
          </p:grpSpPr>
          <p:sp>
            <p:nvSpPr>
              <p:cNvPr id="137" name="矩形 136">
                <a:extLst>
                  <a:ext uri="{FF2B5EF4-FFF2-40B4-BE49-F238E27FC236}">
                    <a16:creationId xmlns:a16="http://schemas.microsoft.com/office/drawing/2014/main" id="{32A6B822-D14B-4971-968F-8FCDC5131E39}"/>
                  </a:ext>
                </a:extLst>
              </p:cNvPr>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8" name="矩形 137">
                <a:extLst>
                  <a:ext uri="{FF2B5EF4-FFF2-40B4-BE49-F238E27FC236}">
                    <a16:creationId xmlns:a16="http://schemas.microsoft.com/office/drawing/2014/main" id="{74D0DF2B-0ED6-4B06-866E-85FE7DCFE62F}"/>
                  </a:ext>
                </a:extLst>
              </p:cNvPr>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9" name="直接箭头连接符 138">
                <a:extLst>
                  <a:ext uri="{FF2B5EF4-FFF2-40B4-BE49-F238E27FC236}">
                    <a16:creationId xmlns:a16="http://schemas.microsoft.com/office/drawing/2014/main" id="{00599FF8-FD45-4D7B-858E-0A7947F240B4}"/>
                  </a:ext>
                </a:extLst>
              </p:cNvPr>
              <p:cNvCxnSpPr>
                <a:stCxn id="137" idx="2"/>
                <a:endCxn id="138"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9430EE5F-6A97-447A-904C-A0967791E362}"/>
                </a:ext>
              </a:extLst>
            </p:cNvPr>
            <p:cNvGrpSpPr/>
            <p:nvPr/>
          </p:nvGrpSpPr>
          <p:grpSpPr>
            <a:xfrm>
              <a:off x="2266805" y="1636014"/>
              <a:ext cx="268985" cy="4107560"/>
              <a:chOff x="600903" y="1712214"/>
              <a:chExt cx="268985" cy="4107560"/>
            </a:xfrm>
          </p:grpSpPr>
          <p:sp>
            <p:nvSpPr>
              <p:cNvPr id="134" name="矩形 133">
                <a:extLst>
                  <a:ext uri="{FF2B5EF4-FFF2-40B4-BE49-F238E27FC236}">
                    <a16:creationId xmlns:a16="http://schemas.microsoft.com/office/drawing/2014/main" id="{D3FB9B74-957B-4EDB-A275-6AC9376559DE}"/>
                  </a:ext>
                </a:extLst>
              </p:cNvPr>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5" name="矩形 134">
                <a:extLst>
                  <a:ext uri="{FF2B5EF4-FFF2-40B4-BE49-F238E27FC236}">
                    <a16:creationId xmlns:a16="http://schemas.microsoft.com/office/drawing/2014/main" id="{FCFDC87B-4721-490B-9C70-025F8067B5C2}"/>
                  </a:ext>
                </a:extLst>
              </p:cNvPr>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6" name="直接箭头连接符 135">
                <a:extLst>
                  <a:ext uri="{FF2B5EF4-FFF2-40B4-BE49-F238E27FC236}">
                    <a16:creationId xmlns:a16="http://schemas.microsoft.com/office/drawing/2014/main" id="{BCBC57DA-4164-4D36-B11F-B65E08752DD5}"/>
                  </a:ext>
                </a:extLst>
              </p:cNvPr>
              <p:cNvCxnSpPr>
                <a:stCxn id="134" idx="2"/>
                <a:endCxn id="135" idx="0"/>
              </p:cNvCxnSpPr>
              <p:nvPr/>
            </p:nvCxnSpPr>
            <p:spPr>
              <a:xfrm>
                <a:off x="735396" y="2028825"/>
                <a:ext cx="0" cy="3474338"/>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80DBB143-8211-463D-A339-219E3BB9498B}"/>
                </a:ext>
              </a:extLst>
            </p:cNvPr>
            <p:cNvGrpSpPr/>
            <p:nvPr/>
          </p:nvGrpSpPr>
          <p:grpSpPr>
            <a:xfrm>
              <a:off x="2528255" y="1636014"/>
              <a:ext cx="268986" cy="4107560"/>
              <a:chOff x="600902" y="1712214"/>
              <a:chExt cx="268986" cy="4107560"/>
            </a:xfrm>
          </p:grpSpPr>
          <p:sp>
            <p:nvSpPr>
              <p:cNvPr id="131" name="矩形 130">
                <a:extLst>
                  <a:ext uri="{FF2B5EF4-FFF2-40B4-BE49-F238E27FC236}">
                    <a16:creationId xmlns:a16="http://schemas.microsoft.com/office/drawing/2014/main" id="{78BA7152-9971-4547-8367-B7DAAAB276E5}"/>
                  </a:ext>
                </a:extLst>
              </p:cNvPr>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2" name="矩形 131">
                <a:extLst>
                  <a:ext uri="{FF2B5EF4-FFF2-40B4-BE49-F238E27FC236}">
                    <a16:creationId xmlns:a16="http://schemas.microsoft.com/office/drawing/2014/main" id="{F597C811-39D2-49F1-B434-AE91AB8E9D1D}"/>
                  </a:ext>
                </a:extLst>
              </p:cNvPr>
              <p:cNvSpPr/>
              <p:nvPr/>
            </p:nvSpPr>
            <p:spPr>
              <a:xfrm>
                <a:off x="600902" y="5503163"/>
                <a:ext cx="268986"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3" name="直接箭头连接符 132">
                <a:extLst>
                  <a:ext uri="{FF2B5EF4-FFF2-40B4-BE49-F238E27FC236}">
                    <a16:creationId xmlns:a16="http://schemas.microsoft.com/office/drawing/2014/main" id="{02A1F17A-0380-4DAC-B2D9-DC4B4CCBC02A}"/>
                  </a:ext>
                </a:extLst>
              </p:cNvPr>
              <p:cNvCxnSpPr>
                <a:stCxn id="131" idx="2"/>
                <a:endCxn id="132"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011167B4-B7AE-417D-8DD3-BE93675F8054}"/>
                </a:ext>
              </a:extLst>
            </p:cNvPr>
            <p:cNvSpPr/>
            <p:nvPr/>
          </p:nvSpPr>
          <p:spPr>
            <a:xfrm>
              <a:off x="2802644" y="3734325"/>
              <a:ext cx="1666114" cy="438150"/>
            </a:xfrm>
            <a:prstGeom prst="rect">
              <a:avLst/>
            </a:prstGeom>
            <a:solidFill>
              <a:schemeClr val="bg1"/>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n-ea"/>
                </a:rPr>
                <a:t>CRC</a:t>
              </a:r>
              <a:r>
                <a:rPr lang="zh-CN" altLang="en-US" sz="1600" dirty="0">
                  <a:solidFill>
                    <a:schemeClr val="tx1"/>
                  </a:solidFill>
                  <a:latin typeface="+mn-ea"/>
                </a:rPr>
                <a:t>编码电路</a:t>
              </a:r>
              <a:endParaRPr lang="en-US" altLang="zh-CN" sz="1600" dirty="0">
                <a:solidFill>
                  <a:schemeClr val="tx1"/>
                </a:solidFill>
                <a:latin typeface="+mn-ea"/>
              </a:endParaRPr>
            </a:p>
          </p:txBody>
        </p:sp>
        <p:sp>
          <p:nvSpPr>
            <p:cNvPr id="11" name="矩形 10">
              <a:extLst>
                <a:ext uri="{FF2B5EF4-FFF2-40B4-BE49-F238E27FC236}">
                  <a16:creationId xmlns:a16="http://schemas.microsoft.com/office/drawing/2014/main" id="{264282D8-0DA7-4754-8870-8CFAFCF09177}"/>
                </a:ext>
              </a:extLst>
            </p:cNvPr>
            <p:cNvSpPr/>
            <p:nvPr/>
          </p:nvSpPr>
          <p:spPr>
            <a:xfrm>
              <a:off x="2797240" y="5426963"/>
              <a:ext cx="268985"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2" name="矩形 11">
              <a:extLst>
                <a:ext uri="{FF2B5EF4-FFF2-40B4-BE49-F238E27FC236}">
                  <a16:creationId xmlns:a16="http://schemas.microsoft.com/office/drawing/2014/main" id="{78E82DCA-3539-4132-B522-15D4801740B7}"/>
                </a:ext>
              </a:extLst>
            </p:cNvPr>
            <p:cNvSpPr/>
            <p:nvPr/>
          </p:nvSpPr>
          <p:spPr>
            <a:xfrm>
              <a:off x="3060471" y="5426963"/>
              <a:ext cx="251076"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 name="矩形 12">
              <a:extLst>
                <a:ext uri="{FF2B5EF4-FFF2-40B4-BE49-F238E27FC236}">
                  <a16:creationId xmlns:a16="http://schemas.microsoft.com/office/drawing/2014/main" id="{720F138E-6FEC-400A-90A1-BC4385058DF0}"/>
                </a:ext>
              </a:extLst>
            </p:cNvPr>
            <p:cNvSpPr/>
            <p:nvPr/>
          </p:nvSpPr>
          <p:spPr>
            <a:xfrm>
              <a:off x="3311547" y="5426963"/>
              <a:ext cx="251076"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4" name="肘形连接符 152">
              <a:extLst>
                <a:ext uri="{FF2B5EF4-FFF2-40B4-BE49-F238E27FC236}">
                  <a16:creationId xmlns:a16="http://schemas.microsoft.com/office/drawing/2014/main" id="{9B8E5169-F1D5-4BF4-A592-D8C2A4B5206C}"/>
                </a:ext>
              </a:extLst>
            </p:cNvPr>
            <p:cNvCxnSpPr>
              <a:endCxn id="12" idx="0"/>
            </p:cNvCxnSpPr>
            <p:nvPr/>
          </p:nvCxnSpPr>
          <p:spPr>
            <a:xfrm rot="5400000">
              <a:off x="2758244" y="4600240"/>
              <a:ext cx="1254488" cy="398958"/>
            </a:xfrm>
            <a:prstGeom prst="bentConnector3">
              <a:avLst>
                <a:gd name="adj1" fmla="val 50000"/>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67260FF-1107-4F3B-8F02-5ABEA898F16B}"/>
                </a:ext>
              </a:extLst>
            </p:cNvPr>
            <p:cNvCxnSpPr/>
            <p:nvPr/>
          </p:nvCxnSpPr>
          <p:spPr>
            <a:xfrm>
              <a:off x="2925676" y="3285843"/>
              <a:ext cx="0" cy="448014"/>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3E3B6837-5D98-4B67-9479-3F53A2CA5EFF}"/>
                </a:ext>
              </a:extLst>
            </p:cNvPr>
            <p:cNvCxnSpPr/>
            <p:nvPr/>
          </p:nvCxnSpPr>
          <p:spPr>
            <a:xfrm>
              <a:off x="3152502" y="3016290"/>
              <a:ext cx="0" cy="717567"/>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159F7B2-F397-4CA6-A38D-A8751E6B336C}"/>
                </a:ext>
              </a:extLst>
            </p:cNvPr>
            <p:cNvCxnSpPr/>
            <p:nvPr/>
          </p:nvCxnSpPr>
          <p:spPr>
            <a:xfrm>
              <a:off x="3379328" y="2797280"/>
              <a:ext cx="0" cy="936577"/>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CD3EEF0-CD22-4FF9-82FD-6BB8FD22C3E6}"/>
                </a:ext>
              </a:extLst>
            </p:cNvPr>
            <p:cNvCxnSpPr/>
            <p:nvPr/>
          </p:nvCxnSpPr>
          <p:spPr>
            <a:xfrm>
              <a:off x="3606154" y="2565505"/>
              <a:ext cx="0" cy="1168352"/>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2574FC9C-D815-42B9-92CC-26EA9B690DC3}"/>
                </a:ext>
              </a:extLst>
            </p:cNvPr>
            <p:cNvCxnSpPr/>
            <p:nvPr/>
          </p:nvCxnSpPr>
          <p:spPr>
            <a:xfrm>
              <a:off x="3832980" y="2370167"/>
              <a:ext cx="0" cy="1363690"/>
            </a:xfrm>
            <a:prstGeom prst="straightConnector1">
              <a:avLst/>
            </a:prstGeom>
            <a:ln w="28575">
              <a:solidFill>
                <a:srgbClr val="18978B"/>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690AB54-4DB9-491A-96F8-4634CFB9EFC6}"/>
                </a:ext>
              </a:extLst>
            </p:cNvPr>
            <p:cNvCxnSpPr/>
            <p:nvPr/>
          </p:nvCxnSpPr>
          <p:spPr>
            <a:xfrm>
              <a:off x="4059806" y="2345154"/>
              <a:ext cx="0" cy="1388703"/>
            </a:xfrm>
            <a:prstGeom prst="straightConnector1">
              <a:avLst/>
            </a:prstGeom>
            <a:ln w="28575">
              <a:solidFill>
                <a:srgbClr val="18978B"/>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D9590576-04B0-4B63-A1F9-E8AB638C654B}"/>
                </a:ext>
              </a:extLst>
            </p:cNvPr>
            <p:cNvCxnSpPr/>
            <p:nvPr/>
          </p:nvCxnSpPr>
          <p:spPr>
            <a:xfrm>
              <a:off x="4286632" y="2345154"/>
              <a:ext cx="0" cy="1388703"/>
            </a:xfrm>
            <a:prstGeom prst="straightConnector1">
              <a:avLst/>
            </a:prstGeom>
            <a:ln w="28575">
              <a:solidFill>
                <a:srgbClr val="18978B"/>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7997803-7468-416A-A394-A08797585DB1}"/>
                </a:ext>
              </a:extLst>
            </p:cNvPr>
            <p:cNvCxnSpPr/>
            <p:nvPr/>
          </p:nvCxnSpPr>
          <p:spPr>
            <a:xfrm>
              <a:off x="1873100" y="3260830"/>
              <a:ext cx="1052576"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845586B-DB7A-49E9-907A-85944346606C}"/>
                </a:ext>
              </a:extLst>
            </p:cNvPr>
            <p:cNvCxnSpPr/>
            <p:nvPr/>
          </p:nvCxnSpPr>
          <p:spPr>
            <a:xfrm>
              <a:off x="2132316" y="3029055"/>
              <a:ext cx="1002135"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52979E-B8EE-4AC7-A888-A4FDBF914B58}"/>
                </a:ext>
              </a:extLst>
            </p:cNvPr>
            <p:cNvCxnSpPr/>
            <p:nvPr/>
          </p:nvCxnSpPr>
          <p:spPr>
            <a:xfrm>
              <a:off x="2393767" y="2797280"/>
              <a:ext cx="985561"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858C5A4-61FA-4FA3-90E3-7A588766A50B}"/>
                </a:ext>
              </a:extLst>
            </p:cNvPr>
            <p:cNvCxnSpPr/>
            <p:nvPr/>
          </p:nvCxnSpPr>
          <p:spPr>
            <a:xfrm>
              <a:off x="2659721" y="2565505"/>
              <a:ext cx="933894"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73200B13-E0D0-43DA-AD13-1C1888E86D17}"/>
                </a:ext>
              </a:extLst>
            </p:cNvPr>
            <p:cNvGrpSpPr/>
            <p:nvPr/>
          </p:nvGrpSpPr>
          <p:grpSpPr>
            <a:xfrm>
              <a:off x="3655842" y="2023364"/>
              <a:ext cx="807928" cy="373354"/>
              <a:chOff x="2512842" y="2236475"/>
              <a:chExt cx="807928" cy="373354"/>
            </a:xfrm>
          </p:grpSpPr>
          <p:sp>
            <p:nvSpPr>
              <p:cNvPr id="128" name="矩形 127">
                <a:extLst>
                  <a:ext uri="{FF2B5EF4-FFF2-40B4-BE49-F238E27FC236}">
                    <a16:creationId xmlns:a16="http://schemas.microsoft.com/office/drawing/2014/main" id="{29959F20-4C45-4ED7-8381-74E2EB467F04}"/>
                  </a:ext>
                </a:extLst>
              </p:cNvPr>
              <p:cNvSpPr/>
              <p:nvPr/>
            </p:nvSpPr>
            <p:spPr>
              <a:xfrm>
                <a:off x="2512842" y="2236475"/>
                <a:ext cx="373820" cy="373354"/>
              </a:xfrm>
              <a:prstGeom prst="rect">
                <a:avLst/>
              </a:prstGeom>
            </p:spPr>
            <p:txBody>
              <a:bodyPr wrap="square">
                <a:spAutoFit/>
              </a:bodyPr>
              <a:lstStyle/>
              <a:p>
                <a:pPr algn="ctr"/>
                <a:r>
                  <a:rPr lang="en-US" altLang="zh-CN" dirty="0">
                    <a:solidFill>
                      <a:srgbClr val="18978B"/>
                    </a:solidFill>
                    <a:latin typeface="+mn-ea"/>
                    <a:cs typeface="Times New Roman" panose="02020603050405020304" pitchFamily="18" charset="0"/>
                  </a:rPr>
                  <a:t>0</a:t>
                </a:r>
                <a:endParaRPr lang="zh-CN" altLang="en-US" baseline="-25000" dirty="0">
                  <a:solidFill>
                    <a:srgbClr val="18978B"/>
                  </a:solidFill>
                  <a:latin typeface="+mn-ea"/>
                  <a:cs typeface="Times New Roman" panose="02020603050405020304" pitchFamily="18" charset="0"/>
                </a:endParaRPr>
              </a:p>
            </p:txBody>
          </p:sp>
          <p:sp>
            <p:nvSpPr>
              <p:cNvPr id="129" name="矩形 128">
                <a:extLst>
                  <a:ext uri="{FF2B5EF4-FFF2-40B4-BE49-F238E27FC236}">
                    <a16:creationId xmlns:a16="http://schemas.microsoft.com/office/drawing/2014/main" id="{C3845EC9-C20B-4520-BE90-B8A4E96C3099}"/>
                  </a:ext>
                </a:extLst>
              </p:cNvPr>
              <p:cNvSpPr/>
              <p:nvPr/>
            </p:nvSpPr>
            <p:spPr>
              <a:xfrm>
                <a:off x="2729897" y="2236475"/>
                <a:ext cx="373820" cy="373354"/>
              </a:xfrm>
              <a:prstGeom prst="rect">
                <a:avLst/>
              </a:prstGeom>
            </p:spPr>
            <p:txBody>
              <a:bodyPr wrap="square">
                <a:spAutoFit/>
              </a:bodyPr>
              <a:lstStyle/>
              <a:p>
                <a:pPr algn="ctr"/>
                <a:r>
                  <a:rPr lang="en-US" altLang="zh-CN" dirty="0">
                    <a:solidFill>
                      <a:srgbClr val="18978B"/>
                    </a:solidFill>
                    <a:latin typeface="+mn-ea"/>
                    <a:cs typeface="Times New Roman" panose="02020603050405020304" pitchFamily="18" charset="0"/>
                  </a:rPr>
                  <a:t>0</a:t>
                </a:r>
                <a:endParaRPr lang="zh-CN" altLang="en-US" baseline="-25000" dirty="0">
                  <a:solidFill>
                    <a:srgbClr val="18978B"/>
                  </a:solidFill>
                  <a:latin typeface="+mn-ea"/>
                  <a:cs typeface="Times New Roman" panose="02020603050405020304" pitchFamily="18" charset="0"/>
                </a:endParaRPr>
              </a:p>
            </p:txBody>
          </p:sp>
          <p:sp>
            <p:nvSpPr>
              <p:cNvPr id="130" name="矩形 129">
                <a:extLst>
                  <a:ext uri="{FF2B5EF4-FFF2-40B4-BE49-F238E27FC236}">
                    <a16:creationId xmlns:a16="http://schemas.microsoft.com/office/drawing/2014/main" id="{8C23ADC5-2CAB-4695-929E-3F4C5583400E}"/>
                  </a:ext>
                </a:extLst>
              </p:cNvPr>
              <p:cNvSpPr/>
              <p:nvPr/>
            </p:nvSpPr>
            <p:spPr>
              <a:xfrm>
                <a:off x="2946950" y="2236475"/>
                <a:ext cx="373820" cy="373354"/>
              </a:xfrm>
              <a:prstGeom prst="rect">
                <a:avLst/>
              </a:prstGeom>
            </p:spPr>
            <p:txBody>
              <a:bodyPr wrap="square">
                <a:spAutoFit/>
              </a:bodyPr>
              <a:lstStyle/>
              <a:p>
                <a:pPr algn="ctr"/>
                <a:r>
                  <a:rPr lang="en-US" altLang="zh-CN" dirty="0">
                    <a:solidFill>
                      <a:srgbClr val="18978B"/>
                    </a:solidFill>
                    <a:latin typeface="+mn-ea"/>
                    <a:cs typeface="Times New Roman" panose="02020603050405020304" pitchFamily="18" charset="0"/>
                  </a:rPr>
                  <a:t>0</a:t>
                </a:r>
                <a:endParaRPr lang="zh-CN" altLang="en-US" baseline="-25000" dirty="0">
                  <a:solidFill>
                    <a:srgbClr val="18978B"/>
                  </a:solidFill>
                  <a:latin typeface="+mn-ea"/>
                  <a:cs typeface="Times New Roman" panose="02020603050405020304" pitchFamily="18" charset="0"/>
                </a:endParaRPr>
              </a:p>
            </p:txBody>
          </p:sp>
        </p:grpSp>
        <p:cxnSp>
          <p:nvCxnSpPr>
            <p:cNvPr id="27" name="肘形连接符 165">
              <a:extLst>
                <a:ext uri="{FF2B5EF4-FFF2-40B4-BE49-F238E27FC236}">
                  <a16:creationId xmlns:a16="http://schemas.microsoft.com/office/drawing/2014/main" id="{95629D7E-89E8-4C95-8F7F-A38E7776BE6F}"/>
                </a:ext>
              </a:extLst>
            </p:cNvPr>
            <p:cNvCxnSpPr/>
            <p:nvPr/>
          </p:nvCxnSpPr>
          <p:spPr>
            <a:xfrm rot="5400000">
              <a:off x="2484754" y="4639397"/>
              <a:ext cx="1219610" cy="340093"/>
            </a:xfrm>
            <a:prstGeom prst="bentConnector3">
              <a:avLst>
                <a:gd name="adj1" fmla="val 34380"/>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8" name="肘形连接符 166">
              <a:extLst>
                <a:ext uri="{FF2B5EF4-FFF2-40B4-BE49-F238E27FC236}">
                  <a16:creationId xmlns:a16="http://schemas.microsoft.com/office/drawing/2014/main" id="{DEDC92B7-9888-4158-8853-2CA368102FBE}"/>
                </a:ext>
              </a:extLst>
            </p:cNvPr>
            <p:cNvCxnSpPr/>
            <p:nvPr/>
          </p:nvCxnSpPr>
          <p:spPr>
            <a:xfrm rot="5400000">
              <a:off x="3080783" y="4566713"/>
              <a:ext cx="1212759" cy="478611"/>
            </a:xfrm>
            <a:prstGeom prst="bentConnector3">
              <a:avLst>
                <a:gd name="adj1" fmla="val 65708"/>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D2A72C9A-BE80-4292-A8EA-827A531B4299}"/>
                </a:ext>
              </a:extLst>
            </p:cNvPr>
            <p:cNvSpPr/>
            <p:nvPr/>
          </p:nvSpPr>
          <p:spPr>
            <a:xfrm>
              <a:off x="4099322" y="4345604"/>
              <a:ext cx="373820" cy="653369"/>
            </a:xfrm>
            <a:prstGeom prst="rect">
              <a:avLst/>
            </a:prstGeom>
          </p:spPr>
          <p:txBody>
            <a:bodyPr wrap="square">
              <a:spAutoFit/>
            </a:bodyPr>
            <a:lstStyle/>
            <a:p>
              <a:pPr algn="ctr"/>
              <a:r>
                <a:rPr lang="zh-CN" altLang="en-US" dirty="0">
                  <a:latin typeface="+mn-ea"/>
                  <a:cs typeface="Times New Roman" panose="02020603050405020304" pitchFamily="18" charset="0"/>
                </a:rPr>
                <a:t>余数</a:t>
              </a:r>
              <a:endParaRPr lang="zh-CN" altLang="en-US" baseline="-25000" dirty="0">
                <a:latin typeface="+mn-ea"/>
                <a:cs typeface="Times New Roman" panose="02020603050405020304" pitchFamily="18" charset="0"/>
              </a:endParaRPr>
            </a:p>
          </p:txBody>
        </p:sp>
        <p:sp>
          <p:nvSpPr>
            <p:cNvPr id="30" name="矩形 29">
              <a:extLst>
                <a:ext uri="{FF2B5EF4-FFF2-40B4-BE49-F238E27FC236}">
                  <a16:creationId xmlns:a16="http://schemas.microsoft.com/office/drawing/2014/main" id="{1434C5B2-DBB7-4FA3-9D48-EB1F9454F4B5}"/>
                </a:ext>
              </a:extLst>
            </p:cNvPr>
            <p:cNvSpPr/>
            <p:nvPr/>
          </p:nvSpPr>
          <p:spPr>
            <a:xfrm>
              <a:off x="1668147" y="1587250"/>
              <a:ext cx="403074"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31" name="矩形 30">
              <a:extLst>
                <a:ext uri="{FF2B5EF4-FFF2-40B4-BE49-F238E27FC236}">
                  <a16:creationId xmlns:a16="http://schemas.microsoft.com/office/drawing/2014/main" id="{1C5E7AAD-A028-4BF2-A6ED-1FF768DC9C39}"/>
                </a:ext>
              </a:extLst>
            </p:cNvPr>
            <p:cNvSpPr/>
            <p:nvPr/>
          </p:nvSpPr>
          <p:spPr>
            <a:xfrm>
              <a:off x="2175435" y="1594413"/>
              <a:ext cx="421716"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32" name="矩形 31">
              <a:extLst>
                <a:ext uri="{FF2B5EF4-FFF2-40B4-BE49-F238E27FC236}">
                  <a16:creationId xmlns:a16="http://schemas.microsoft.com/office/drawing/2014/main" id="{ACC3DC30-1DCB-4C16-94E1-4A8E7B080E7D}"/>
                </a:ext>
              </a:extLst>
            </p:cNvPr>
            <p:cNvSpPr/>
            <p:nvPr/>
          </p:nvSpPr>
          <p:spPr>
            <a:xfrm>
              <a:off x="2448692" y="1594413"/>
              <a:ext cx="424749"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33" name="矩形 32">
              <a:extLst>
                <a:ext uri="{FF2B5EF4-FFF2-40B4-BE49-F238E27FC236}">
                  <a16:creationId xmlns:a16="http://schemas.microsoft.com/office/drawing/2014/main" id="{C3BCF0B8-7C79-4497-9A5D-0DC3CDD1ED26}"/>
                </a:ext>
              </a:extLst>
            </p:cNvPr>
            <p:cNvSpPr/>
            <p:nvPr/>
          </p:nvSpPr>
          <p:spPr>
            <a:xfrm>
              <a:off x="1962814" y="1590787"/>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34" name="矩形 33">
              <a:extLst>
                <a:ext uri="{FF2B5EF4-FFF2-40B4-BE49-F238E27FC236}">
                  <a16:creationId xmlns:a16="http://schemas.microsoft.com/office/drawing/2014/main" id="{2DC60C3A-9E21-4C43-85CF-A24F125F3B75}"/>
                </a:ext>
              </a:extLst>
            </p:cNvPr>
            <p:cNvSpPr/>
            <p:nvPr/>
          </p:nvSpPr>
          <p:spPr>
            <a:xfrm>
              <a:off x="1674375" y="5382079"/>
              <a:ext cx="407367"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35" name="矩形 34">
              <a:extLst>
                <a:ext uri="{FF2B5EF4-FFF2-40B4-BE49-F238E27FC236}">
                  <a16:creationId xmlns:a16="http://schemas.microsoft.com/office/drawing/2014/main" id="{FAE269DC-B8C5-49C4-9A99-45C7D1EDC44F}"/>
                </a:ext>
              </a:extLst>
            </p:cNvPr>
            <p:cNvSpPr/>
            <p:nvPr/>
          </p:nvSpPr>
          <p:spPr>
            <a:xfrm>
              <a:off x="2151687" y="5379247"/>
              <a:ext cx="488717"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36" name="矩形 35">
              <a:extLst>
                <a:ext uri="{FF2B5EF4-FFF2-40B4-BE49-F238E27FC236}">
                  <a16:creationId xmlns:a16="http://schemas.microsoft.com/office/drawing/2014/main" id="{7FC76ECB-9314-4F4C-AE1E-C65AC4457B13}"/>
                </a:ext>
              </a:extLst>
            </p:cNvPr>
            <p:cNvSpPr/>
            <p:nvPr/>
          </p:nvSpPr>
          <p:spPr>
            <a:xfrm>
              <a:off x="2453463" y="5375075"/>
              <a:ext cx="431984"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37" name="矩形 36">
              <a:extLst>
                <a:ext uri="{FF2B5EF4-FFF2-40B4-BE49-F238E27FC236}">
                  <a16:creationId xmlns:a16="http://schemas.microsoft.com/office/drawing/2014/main" id="{8B08AA28-1581-4D7D-9E21-3180434E833A}"/>
                </a:ext>
              </a:extLst>
            </p:cNvPr>
            <p:cNvSpPr/>
            <p:nvPr/>
          </p:nvSpPr>
          <p:spPr>
            <a:xfrm>
              <a:off x="1940809" y="5349035"/>
              <a:ext cx="373820" cy="280015"/>
            </a:xfrm>
            <a:prstGeom prst="rect">
              <a:avLst/>
            </a:prstGeom>
          </p:spPr>
          <p:txBody>
            <a:bodyPr wrap="square">
              <a:spAutoFit/>
            </a:bodyPr>
            <a:lstStyle/>
            <a:p>
              <a:pPr algn="ctr"/>
              <a:r>
                <a:rPr lang="en-US" altLang="zh-CN" b="1" baseline="-25000" dirty="0">
                  <a:latin typeface="+mn-ea"/>
                  <a:cs typeface="Times New Roman" panose="02020603050405020304" pitchFamily="18" charset="0"/>
                </a:rPr>
                <a:t>…</a:t>
              </a:r>
              <a:endParaRPr lang="zh-CN" altLang="en-US" b="1" baseline="-25000" dirty="0">
                <a:latin typeface="+mn-ea"/>
                <a:cs typeface="Times New Roman" panose="02020603050405020304" pitchFamily="18" charset="0"/>
              </a:endParaRPr>
            </a:p>
          </p:txBody>
        </p:sp>
        <p:sp>
          <p:nvSpPr>
            <p:cNvPr id="38" name="矩形 37">
              <a:extLst>
                <a:ext uri="{FF2B5EF4-FFF2-40B4-BE49-F238E27FC236}">
                  <a16:creationId xmlns:a16="http://schemas.microsoft.com/office/drawing/2014/main" id="{D04924BC-C11B-4470-848A-547543BB6B7F}"/>
                </a:ext>
              </a:extLst>
            </p:cNvPr>
            <p:cNvSpPr/>
            <p:nvPr/>
          </p:nvSpPr>
          <p:spPr>
            <a:xfrm>
              <a:off x="2998307" y="5356279"/>
              <a:ext cx="373820" cy="373354"/>
            </a:xfrm>
            <a:prstGeom prst="rect">
              <a:avLst/>
            </a:prstGeom>
            <a:noFill/>
          </p:spPr>
          <p:txBody>
            <a:bodyPr wrap="square">
              <a:spAutoFit/>
            </a:bodyPr>
            <a:lstStyle/>
            <a:p>
              <a:pPr algn="ctr"/>
              <a:r>
                <a:rPr lang="en-US" altLang="zh-CN" dirty="0">
                  <a:solidFill>
                    <a:srgbClr val="18978B"/>
                  </a:solidFill>
                  <a:latin typeface="+mn-ea"/>
                  <a:cs typeface="Times New Roman" panose="02020603050405020304" pitchFamily="18" charset="0"/>
                </a:rPr>
                <a:t>...</a:t>
              </a:r>
              <a:endParaRPr lang="zh-CN" altLang="en-US" baseline="-25000" dirty="0">
                <a:solidFill>
                  <a:srgbClr val="18978B"/>
                </a:solidFill>
                <a:latin typeface="+mn-ea"/>
                <a:cs typeface="Times New Roman" panose="02020603050405020304" pitchFamily="18" charset="0"/>
              </a:endParaRPr>
            </a:p>
          </p:txBody>
        </p:sp>
        <p:sp>
          <p:nvSpPr>
            <p:cNvPr id="39" name="矩形 38">
              <a:extLst>
                <a:ext uri="{FF2B5EF4-FFF2-40B4-BE49-F238E27FC236}">
                  <a16:creationId xmlns:a16="http://schemas.microsoft.com/office/drawing/2014/main" id="{45D80C64-BF60-401A-A969-D03FE0813AF0}"/>
                </a:ext>
              </a:extLst>
            </p:cNvPr>
            <p:cNvSpPr/>
            <p:nvPr/>
          </p:nvSpPr>
          <p:spPr>
            <a:xfrm>
              <a:off x="3211266" y="5387713"/>
              <a:ext cx="472386" cy="373354"/>
            </a:xfrm>
            <a:prstGeom prst="rect">
              <a:avLst/>
            </a:prstGeom>
          </p:spPr>
          <p:txBody>
            <a:bodyPr wrap="square">
              <a:spAutoFit/>
            </a:bodyPr>
            <a:lstStyle/>
            <a:p>
              <a:pPr algn="ctr"/>
              <a:r>
                <a:rPr lang="en-US" altLang="zh-CN" dirty="0">
                  <a:solidFill>
                    <a:srgbClr val="18978B"/>
                  </a:solidFill>
                  <a:latin typeface="+mn-ea"/>
                  <a:cs typeface="Times New Roman" panose="02020603050405020304" pitchFamily="18" charset="0"/>
                </a:rPr>
                <a:t>b</a:t>
              </a:r>
              <a:r>
                <a:rPr lang="en-US" altLang="zh-CN" baseline="-25000" dirty="0">
                  <a:solidFill>
                    <a:srgbClr val="18978B"/>
                  </a:solidFill>
                  <a:latin typeface="+mn-ea"/>
                  <a:cs typeface="Times New Roman" panose="02020603050405020304" pitchFamily="18" charset="0"/>
                </a:rPr>
                <a:t>1</a:t>
              </a:r>
              <a:endParaRPr lang="zh-CN" altLang="en-US" baseline="-25000" dirty="0">
                <a:solidFill>
                  <a:srgbClr val="18978B"/>
                </a:solidFill>
                <a:latin typeface="+mn-ea"/>
                <a:cs typeface="Times New Roman" panose="02020603050405020304" pitchFamily="18" charset="0"/>
              </a:endParaRPr>
            </a:p>
          </p:txBody>
        </p:sp>
        <p:sp>
          <p:nvSpPr>
            <p:cNvPr id="40" name="矩形 39">
              <a:extLst>
                <a:ext uri="{FF2B5EF4-FFF2-40B4-BE49-F238E27FC236}">
                  <a16:creationId xmlns:a16="http://schemas.microsoft.com/office/drawing/2014/main" id="{260F9DFB-8C46-49E7-B0BC-37319E97CADE}"/>
                </a:ext>
              </a:extLst>
            </p:cNvPr>
            <p:cNvSpPr/>
            <p:nvPr/>
          </p:nvSpPr>
          <p:spPr>
            <a:xfrm>
              <a:off x="2732721" y="5400001"/>
              <a:ext cx="421867" cy="373354"/>
            </a:xfrm>
            <a:prstGeom prst="rect">
              <a:avLst/>
            </a:prstGeom>
            <a:noFill/>
          </p:spPr>
          <p:txBody>
            <a:bodyPr wrap="square">
              <a:spAutoFit/>
            </a:bodyPr>
            <a:lstStyle/>
            <a:p>
              <a:pPr algn="ctr"/>
              <a:r>
                <a:rPr lang="en-US" altLang="zh-CN" dirty="0" err="1">
                  <a:solidFill>
                    <a:srgbClr val="18978B"/>
                  </a:solidFill>
                  <a:latin typeface="+mn-ea"/>
                  <a:cs typeface="Times New Roman" panose="02020603050405020304" pitchFamily="18" charset="0"/>
                </a:rPr>
                <a:t>b</a:t>
              </a:r>
              <a:r>
                <a:rPr lang="en-US" altLang="zh-CN" baseline="-25000" dirty="0" err="1">
                  <a:solidFill>
                    <a:srgbClr val="18978B"/>
                  </a:solidFill>
                  <a:latin typeface="+mn-ea"/>
                  <a:cs typeface="Times New Roman" panose="02020603050405020304" pitchFamily="18" charset="0"/>
                </a:rPr>
                <a:t>r</a:t>
              </a:r>
              <a:endParaRPr lang="zh-CN" altLang="en-US" baseline="-25000" dirty="0">
                <a:solidFill>
                  <a:srgbClr val="18978B"/>
                </a:solidFill>
                <a:latin typeface="+mn-ea"/>
                <a:cs typeface="Times New Roman" panose="02020603050405020304" pitchFamily="18" charset="0"/>
              </a:endParaRPr>
            </a:p>
          </p:txBody>
        </p:sp>
        <p:sp>
          <p:nvSpPr>
            <p:cNvPr id="41" name="矩形 40">
              <a:extLst>
                <a:ext uri="{FF2B5EF4-FFF2-40B4-BE49-F238E27FC236}">
                  <a16:creationId xmlns:a16="http://schemas.microsoft.com/office/drawing/2014/main" id="{98A705E8-5581-4D46-B79C-6C8C865B563E}"/>
                </a:ext>
              </a:extLst>
            </p:cNvPr>
            <p:cNvSpPr/>
            <p:nvPr/>
          </p:nvSpPr>
          <p:spPr>
            <a:xfrm>
              <a:off x="1861765" y="5764653"/>
              <a:ext cx="1561290" cy="342241"/>
            </a:xfrm>
            <a:prstGeom prst="rect">
              <a:avLst/>
            </a:prstGeom>
          </p:spPr>
          <p:txBody>
            <a:bodyPr wrap="square">
              <a:spAutoFit/>
            </a:bodyPr>
            <a:lstStyle/>
            <a:p>
              <a:pPr algn="ctr"/>
              <a:r>
                <a:rPr lang="en-US" altLang="zh-CN" sz="1600" b="1" dirty="0">
                  <a:latin typeface="+mn-ea"/>
                  <a:cs typeface="Times New Roman" panose="02020603050405020304" pitchFamily="18" charset="0"/>
                </a:rPr>
                <a:t>CRC</a:t>
              </a:r>
              <a:r>
                <a:rPr lang="zh-CN" altLang="en-US" sz="1600" b="1" dirty="0">
                  <a:latin typeface="+mn-ea"/>
                  <a:cs typeface="Times New Roman" panose="02020603050405020304" pitchFamily="18" charset="0"/>
                </a:rPr>
                <a:t>校验码</a:t>
              </a:r>
              <a:endParaRPr lang="zh-CN" altLang="en-US" sz="1600" b="1" baseline="-25000" dirty="0">
                <a:latin typeface="+mn-ea"/>
                <a:cs typeface="Times New Roman" panose="02020603050405020304" pitchFamily="18" charset="0"/>
              </a:endParaRPr>
            </a:p>
          </p:txBody>
        </p:sp>
        <p:sp>
          <p:nvSpPr>
            <p:cNvPr id="42" name="矩形 41">
              <a:extLst>
                <a:ext uri="{FF2B5EF4-FFF2-40B4-BE49-F238E27FC236}">
                  <a16:creationId xmlns:a16="http://schemas.microsoft.com/office/drawing/2014/main" id="{03524290-FB03-4B98-9DDA-A351BCB7D51E}"/>
                </a:ext>
              </a:extLst>
            </p:cNvPr>
            <p:cNvSpPr/>
            <p:nvPr/>
          </p:nvSpPr>
          <p:spPr>
            <a:xfrm>
              <a:off x="1486160" y="1337554"/>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原始数据</a:t>
              </a:r>
              <a:endParaRPr lang="zh-CN" altLang="en-US" sz="1600" baseline="-25000" dirty="0">
                <a:latin typeface="+mn-ea"/>
                <a:cs typeface="Times New Roman" panose="02020603050405020304" pitchFamily="18" charset="0"/>
              </a:endParaRPr>
            </a:p>
          </p:txBody>
        </p:sp>
        <p:sp>
          <p:nvSpPr>
            <p:cNvPr id="43" name="矩形 42">
              <a:extLst>
                <a:ext uri="{FF2B5EF4-FFF2-40B4-BE49-F238E27FC236}">
                  <a16:creationId xmlns:a16="http://schemas.microsoft.com/office/drawing/2014/main" id="{CE665704-052D-4B76-9F81-F50376A08E39}"/>
                </a:ext>
              </a:extLst>
            </p:cNvPr>
            <p:cNvSpPr/>
            <p:nvPr/>
          </p:nvSpPr>
          <p:spPr>
            <a:xfrm>
              <a:off x="3788633" y="1209416"/>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编码</a:t>
              </a:r>
              <a:endParaRPr lang="zh-CN" altLang="en-US" sz="1600" baseline="-25000" dirty="0">
                <a:latin typeface="+mn-ea"/>
                <a:cs typeface="Times New Roman" panose="02020603050405020304" pitchFamily="18" charset="0"/>
              </a:endParaRPr>
            </a:p>
          </p:txBody>
        </p:sp>
        <p:sp>
          <p:nvSpPr>
            <p:cNvPr id="44" name="矩形 43">
              <a:extLst>
                <a:ext uri="{FF2B5EF4-FFF2-40B4-BE49-F238E27FC236}">
                  <a16:creationId xmlns:a16="http://schemas.microsoft.com/office/drawing/2014/main" id="{18ABD7AE-D481-4E7C-8C2A-5688A91122CD}"/>
                </a:ext>
              </a:extLst>
            </p:cNvPr>
            <p:cNvSpPr/>
            <p:nvPr/>
          </p:nvSpPr>
          <p:spPr>
            <a:xfrm>
              <a:off x="2353807" y="776597"/>
              <a:ext cx="1561290" cy="342241"/>
            </a:xfrm>
            <a:prstGeom prst="rect">
              <a:avLst/>
            </a:prstGeom>
          </p:spPr>
          <p:txBody>
            <a:bodyPr wrap="square">
              <a:spAutoFit/>
            </a:bodyPr>
            <a:lstStyle/>
            <a:p>
              <a:pPr algn="ctr"/>
              <a:r>
                <a:rPr lang="zh-CN" altLang="en-US" sz="1600" b="1" dirty="0">
                  <a:latin typeface="+mn-ea"/>
                  <a:cs typeface="Times New Roman" panose="02020603050405020304" pitchFamily="18" charset="0"/>
                </a:rPr>
                <a:t>发送方</a:t>
              </a:r>
              <a:endParaRPr lang="zh-CN" altLang="en-US" sz="1600" b="1" baseline="-25000" dirty="0">
                <a:latin typeface="+mn-ea"/>
                <a:cs typeface="Times New Roman" panose="02020603050405020304" pitchFamily="18" charset="0"/>
              </a:endParaRPr>
            </a:p>
          </p:txBody>
        </p:sp>
        <p:sp>
          <p:nvSpPr>
            <p:cNvPr id="46" name="矩形 45">
              <a:extLst>
                <a:ext uri="{FF2B5EF4-FFF2-40B4-BE49-F238E27FC236}">
                  <a16:creationId xmlns:a16="http://schemas.microsoft.com/office/drawing/2014/main" id="{9FCFC941-3B0F-4A6C-8632-BD9C24DC2A59}"/>
                </a:ext>
              </a:extLst>
            </p:cNvPr>
            <p:cNvSpPr/>
            <p:nvPr/>
          </p:nvSpPr>
          <p:spPr>
            <a:xfrm>
              <a:off x="9204361"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sz="1400" baseline="-25000" dirty="0">
                <a:solidFill>
                  <a:schemeClr val="tx1"/>
                </a:solidFill>
                <a:latin typeface="+mn-ea"/>
                <a:cs typeface="Times New Roman" panose="02020603050405020304" pitchFamily="18" charset="0"/>
              </a:endParaRPr>
            </a:p>
          </p:txBody>
        </p:sp>
        <p:sp>
          <p:nvSpPr>
            <p:cNvPr id="47" name="矩形 46">
              <a:extLst>
                <a:ext uri="{FF2B5EF4-FFF2-40B4-BE49-F238E27FC236}">
                  <a16:creationId xmlns:a16="http://schemas.microsoft.com/office/drawing/2014/main" id="{4AE668E7-B1A6-4A35-BDC5-B16BB27A1335}"/>
                </a:ext>
              </a:extLst>
            </p:cNvPr>
            <p:cNvSpPr/>
            <p:nvPr/>
          </p:nvSpPr>
          <p:spPr>
            <a:xfrm>
              <a:off x="9465812"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48" name="矩形 47">
              <a:extLst>
                <a:ext uri="{FF2B5EF4-FFF2-40B4-BE49-F238E27FC236}">
                  <a16:creationId xmlns:a16="http://schemas.microsoft.com/office/drawing/2014/main" id="{DFC30D58-2492-4539-877E-01E9464128EE}"/>
                </a:ext>
              </a:extLst>
            </p:cNvPr>
            <p:cNvSpPr/>
            <p:nvPr/>
          </p:nvSpPr>
          <p:spPr>
            <a:xfrm>
              <a:off x="9727263"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49" name="矩形 48">
              <a:extLst>
                <a:ext uri="{FF2B5EF4-FFF2-40B4-BE49-F238E27FC236}">
                  <a16:creationId xmlns:a16="http://schemas.microsoft.com/office/drawing/2014/main" id="{DCCF63FC-B89A-4529-B225-C63ED83501DD}"/>
                </a:ext>
              </a:extLst>
            </p:cNvPr>
            <p:cNvSpPr/>
            <p:nvPr/>
          </p:nvSpPr>
          <p:spPr>
            <a:xfrm>
              <a:off x="9988714"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50" name="直接连接符 49">
              <a:extLst>
                <a:ext uri="{FF2B5EF4-FFF2-40B4-BE49-F238E27FC236}">
                  <a16:creationId xmlns:a16="http://schemas.microsoft.com/office/drawing/2014/main" id="{07A2130F-37DB-403D-90EB-6C93782F534C}"/>
                </a:ext>
              </a:extLst>
            </p:cNvPr>
            <p:cNvCxnSpPr/>
            <p:nvPr/>
          </p:nvCxnSpPr>
          <p:spPr>
            <a:xfrm flipH="1">
              <a:off x="7602094" y="5271458"/>
              <a:ext cx="1721991" cy="0"/>
            </a:xfrm>
            <a:prstGeom prst="line">
              <a:avLst/>
            </a:prstGeom>
            <a:ln w="28575">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9CBD4ACC-90BB-49F3-B780-1DF358C79429}"/>
                </a:ext>
              </a:extLst>
            </p:cNvPr>
            <p:cNvSpPr/>
            <p:nvPr/>
          </p:nvSpPr>
          <p:spPr>
            <a:xfrm>
              <a:off x="9082436" y="1587250"/>
              <a:ext cx="481869"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52" name="矩形 51">
              <a:extLst>
                <a:ext uri="{FF2B5EF4-FFF2-40B4-BE49-F238E27FC236}">
                  <a16:creationId xmlns:a16="http://schemas.microsoft.com/office/drawing/2014/main" id="{F02BC43F-2B00-41C7-850F-014EBBCC9A3F}"/>
                </a:ext>
              </a:extLst>
            </p:cNvPr>
            <p:cNvSpPr/>
            <p:nvPr/>
          </p:nvSpPr>
          <p:spPr>
            <a:xfrm>
              <a:off x="9625696" y="1594413"/>
              <a:ext cx="442789"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53" name="矩形 52">
              <a:extLst>
                <a:ext uri="{FF2B5EF4-FFF2-40B4-BE49-F238E27FC236}">
                  <a16:creationId xmlns:a16="http://schemas.microsoft.com/office/drawing/2014/main" id="{287D9806-4643-46AF-8D9B-05B55B93934B}"/>
                </a:ext>
              </a:extLst>
            </p:cNvPr>
            <p:cNvSpPr/>
            <p:nvPr/>
          </p:nvSpPr>
          <p:spPr>
            <a:xfrm>
              <a:off x="9907090" y="1594413"/>
              <a:ext cx="415934"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54" name="矩形 53">
              <a:extLst>
                <a:ext uri="{FF2B5EF4-FFF2-40B4-BE49-F238E27FC236}">
                  <a16:creationId xmlns:a16="http://schemas.microsoft.com/office/drawing/2014/main" id="{8F28C7B8-F6F8-4E0E-BF16-65A562AE2F0B}"/>
                </a:ext>
              </a:extLst>
            </p:cNvPr>
            <p:cNvSpPr/>
            <p:nvPr/>
          </p:nvSpPr>
          <p:spPr>
            <a:xfrm>
              <a:off x="9423272" y="1590787"/>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55" name="矩形 54">
              <a:extLst>
                <a:ext uri="{FF2B5EF4-FFF2-40B4-BE49-F238E27FC236}">
                  <a16:creationId xmlns:a16="http://schemas.microsoft.com/office/drawing/2014/main" id="{CF13AB57-C061-4968-823B-27A34F5907DC}"/>
                </a:ext>
              </a:extLst>
            </p:cNvPr>
            <p:cNvSpPr/>
            <p:nvPr/>
          </p:nvSpPr>
          <p:spPr>
            <a:xfrm>
              <a:off x="9353007" y="5764652"/>
              <a:ext cx="1561290" cy="342240"/>
            </a:xfrm>
            <a:prstGeom prst="rect">
              <a:avLst/>
            </a:prstGeom>
          </p:spPr>
          <p:txBody>
            <a:bodyPr wrap="square">
              <a:spAutoFit/>
            </a:bodyPr>
            <a:lstStyle/>
            <a:p>
              <a:pPr algn="ctr"/>
              <a:r>
                <a:rPr lang="en-US" altLang="zh-CN" sz="1600" b="1" dirty="0">
                  <a:solidFill>
                    <a:srgbClr val="C00000"/>
                  </a:solidFill>
                  <a:latin typeface="+mn-ea"/>
                  <a:cs typeface="Times New Roman" panose="02020603050405020304" pitchFamily="18" charset="0"/>
                </a:rPr>
                <a:t>CRC</a:t>
              </a:r>
              <a:r>
                <a:rPr lang="zh-CN" altLang="en-US" sz="1600" b="1" dirty="0">
                  <a:solidFill>
                    <a:srgbClr val="C00000"/>
                  </a:solidFill>
                  <a:latin typeface="+mn-ea"/>
                  <a:cs typeface="Times New Roman" panose="02020603050405020304" pitchFamily="18" charset="0"/>
                </a:rPr>
                <a:t>校验码’</a:t>
              </a:r>
              <a:endParaRPr lang="zh-CN" altLang="en-US" sz="1600" b="1" baseline="-25000" dirty="0">
                <a:solidFill>
                  <a:srgbClr val="C00000"/>
                </a:solidFill>
                <a:latin typeface="+mn-ea"/>
                <a:cs typeface="Times New Roman" panose="02020603050405020304" pitchFamily="18" charset="0"/>
              </a:endParaRPr>
            </a:p>
          </p:txBody>
        </p:sp>
        <p:sp>
          <p:nvSpPr>
            <p:cNvPr id="56" name="矩形 55">
              <a:extLst>
                <a:ext uri="{FF2B5EF4-FFF2-40B4-BE49-F238E27FC236}">
                  <a16:creationId xmlns:a16="http://schemas.microsoft.com/office/drawing/2014/main" id="{39D13EAF-8779-4E5A-B389-31872E037FD4}"/>
                </a:ext>
              </a:extLst>
            </p:cNvPr>
            <p:cNvSpPr/>
            <p:nvPr/>
          </p:nvSpPr>
          <p:spPr>
            <a:xfrm>
              <a:off x="8946618" y="1337554"/>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原始数据</a:t>
              </a:r>
              <a:endParaRPr lang="zh-CN" altLang="en-US" sz="1600" baseline="-25000" dirty="0">
                <a:latin typeface="+mn-ea"/>
                <a:cs typeface="Times New Roman" panose="02020603050405020304" pitchFamily="18" charset="0"/>
              </a:endParaRPr>
            </a:p>
          </p:txBody>
        </p:sp>
        <p:sp>
          <p:nvSpPr>
            <p:cNvPr id="57" name="矩形 56">
              <a:extLst>
                <a:ext uri="{FF2B5EF4-FFF2-40B4-BE49-F238E27FC236}">
                  <a16:creationId xmlns:a16="http://schemas.microsoft.com/office/drawing/2014/main" id="{052DDC3E-824F-4165-BFD1-4A062CCAFBAC}"/>
                </a:ext>
              </a:extLst>
            </p:cNvPr>
            <p:cNvSpPr/>
            <p:nvPr/>
          </p:nvSpPr>
          <p:spPr>
            <a:xfrm>
              <a:off x="6450379" y="1213718"/>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解码</a:t>
              </a:r>
              <a:endParaRPr lang="zh-CN" altLang="en-US" sz="1600" baseline="-25000" dirty="0">
                <a:latin typeface="+mn-ea"/>
                <a:cs typeface="Times New Roman" panose="02020603050405020304" pitchFamily="18" charset="0"/>
              </a:endParaRPr>
            </a:p>
          </p:txBody>
        </p:sp>
        <p:sp>
          <p:nvSpPr>
            <p:cNvPr id="58" name="矩形 57">
              <a:extLst>
                <a:ext uri="{FF2B5EF4-FFF2-40B4-BE49-F238E27FC236}">
                  <a16:creationId xmlns:a16="http://schemas.microsoft.com/office/drawing/2014/main" id="{957A0000-0B28-44E7-8D87-58782B8790BC}"/>
                </a:ext>
              </a:extLst>
            </p:cNvPr>
            <p:cNvSpPr/>
            <p:nvPr/>
          </p:nvSpPr>
          <p:spPr>
            <a:xfrm>
              <a:off x="8352342" y="767241"/>
              <a:ext cx="1561290" cy="342241"/>
            </a:xfrm>
            <a:prstGeom prst="rect">
              <a:avLst/>
            </a:prstGeom>
          </p:spPr>
          <p:txBody>
            <a:bodyPr wrap="square">
              <a:spAutoFit/>
            </a:bodyPr>
            <a:lstStyle/>
            <a:p>
              <a:pPr algn="ctr"/>
              <a:r>
                <a:rPr lang="zh-CN" altLang="en-US" sz="1600" b="1" dirty="0">
                  <a:latin typeface="+mn-ea"/>
                  <a:cs typeface="Times New Roman" panose="02020603050405020304" pitchFamily="18" charset="0"/>
                </a:rPr>
                <a:t>接收方</a:t>
              </a:r>
              <a:endParaRPr lang="zh-CN" altLang="en-US" sz="1600" b="1" baseline="-25000" dirty="0">
                <a:latin typeface="+mn-ea"/>
                <a:cs typeface="Times New Roman" panose="02020603050405020304" pitchFamily="18" charset="0"/>
              </a:endParaRPr>
            </a:p>
          </p:txBody>
        </p:sp>
        <p:sp>
          <p:nvSpPr>
            <p:cNvPr id="59" name="矩形 58">
              <a:extLst>
                <a:ext uri="{FF2B5EF4-FFF2-40B4-BE49-F238E27FC236}">
                  <a16:creationId xmlns:a16="http://schemas.microsoft.com/office/drawing/2014/main" id="{C1141EFB-3310-4219-B9D7-DEC1A6B11EEE}"/>
                </a:ext>
              </a:extLst>
            </p:cNvPr>
            <p:cNvSpPr/>
            <p:nvPr/>
          </p:nvSpPr>
          <p:spPr>
            <a:xfrm>
              <a:off x="5704864" y="3795101"/>
              <a:ext cx="268985"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0" name="矩形 59">
              <a:extLst>
                <a:ext uri="{FF2B5EF4-FFF2-40B4-BE49-F238E27FC236}">
                  <a16:creationId xmlns:a16="http://schemas.microsoft.com/office/drawing/2014/main" id="{F1B5BDBF-A9D7-4E60-A468-AA399C6BBF50}"/>
                </a:ext>
              </a:extLst>
            </p:cNvPr>
            <p:cNvSpPr/>
            <p:nvPr/>
          </p:nvSpPr>
          <p:spPr>
            <a:xfrm>
              <a:off x="5968095" y="3795101"/>
              <a:ext cx="251076"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1" name="矩形 60">
              <a:extLst>
                <a:ext uri="{FF2B5EF4-FFF2-40B4-BE49-F238E27FC236}">
                  <a16:creationId xmlns:a16="http://schemas.microsoft.com/office/drawing/2014/main" id="{F9D71C28-7EC0-424C-B634-E9C87F6BBB8D}"/>
                </a:ext>
              </a:extLst>
            </p:cNvPr>
            <p:cNvSpPr/>
            <p:nvPr/>
          </p:nvSpPr>
          <p:spPr>
            <a:xfrm>
              <a:off x="6219171" y="3795101"/>
              <a:ext cx="251076"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2" name="矩形 61">
              <a:extLst>
                <a:ext uri="{FF2B5EF4-FFF2-40B4-BE49-F238E27FC236}">
                  <a16:creationId xmlns:a16="http://schemas.microsoft.com/office/drawing/2014/main" id="{DE66B998-F786-46A7-A8DE-69C70059F39D}"/>
                </a:ext>
              </a:extLst>
            </p:cNvPr>
            <p:cNvSpPr/>
            <p:nvPr/>
          </p:nvSpPr>
          <p:spPr>
            <a:xfrm>
              <a:off x="5645057" y="3734326"/>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63" name="矩形 62">
              <a:extLst>
                <a:ext uri="{FF2B5EF4-FFF2-40B4-BE49-F238E27FC236}">
                  <a16:creationId xmlns:a16="http://schemas.microsoft.com/office/drawing/2014/main" id="{AFE6639E-DE2A-442C-ABC4-655665E2D441}"/>
                </a:ext>
              </a:extLst>
            </p:cNvPr>
            <p:cNvSpPr/>
            <p:nvPr/>
          </p:nvSpPr>
          <p:spPr>
            <a:xfrm>
              <a:off x="6090082" y="3741444"/>
              <a:ext cx="499789"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0</a:t>
              </a:r>
              <a:endParaRPr lang="zh-CN" altLang="en-US" baseline="-25000" dirty="0">
                <a:latin typeface="+mn-ea"/>
                <a:cs typeface="Times New Roman" panose="02020603050405020304" pitchFamily="18" charset="0"/>
              </a:endParaRPr>
            </a:p>
          </p:txBody>
        </p:sp>
        <p:sp>
          <p:nvSpPr>
            <p:cNvPr id="64" name="矩形 63">
              <a:extLst>
                <a:ext uri="{FF2B5EF4-FFF2-40B4-BE49-F238E27FC236}">
                  <a16:creationId xmlns:a16="http://schemas.microsoft.com/office/drawing/2014/main" id="{B5580D90-3783-46E4-AC16-C74F437E5E5F}"/>
                </a:ext>
              </a:extLst>
            </p:cNvPr>
            <p:cNvSpPr/>
            <p:nvPr/>
          </p:nvSpPr>
          <p:spPr>
            <a:xfrm>
              <a:off x="5823583" y="3741387"/>
              <a:ext cx="544405"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65" name="矩形 64">
              <a:extLst>
                <a:ext uri="{FF2B5EF4-FFF2-40B4-BE49-F238E27FC236}">
                  <a16:creationId xmlns:a16="http://schemas.microsoft.com/office/drawing/2014/main" id="{E4B9C547-6D8D-406B-BA9F-AB0E66BD8216}"/>
                </a:ext>
              </a:extLst>
            </p:cNvPr>
            <p:cNvSpPr/>
            <p:nvPr/>
          </p:nvSpPr>
          <p:spPr>
            <a:xfrm>
              <a:off x="5438832" y="3795101"/>
              <a:ext cx="268985"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66" name="直接箭头连接符 65">
              <a:extLst>
                <a:ext uri="{FF2B5EF4-FFF2-40B4-BE49-F238E27FC236}">
                  <a16:creationId xmlns:a16="http://schemas.microsoft.com/office/drawing/2014/main" id="{39F0F7F3-0BE4-43CA-9787-7D53E9D80A2B}"/>
                </a:ext>
              </a:extLst>
            </p:cNvPr>
            <p:cNvCxnSpPr>
              <a:stCxn id="10" idx="3"/>
              <a:endCxn id="65" idx="1"/>
            </p:cNvCxnSpPr>
            <p:nvPr/>
          </p:nvCxnSpPr>
          <p:spPr>
            <a:xfrm>
              <a:off x="4468758" y="3953400"/>
              <a:ext cx="970074" cy="1808"/>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8B61756D-6468-4A5F-8A8F-907C53A4206C}"/>
                </a:ext>
              </a:extLst>
            </p:cNvPr>
            <p:cNvCxnSpPr/>
            <p:nvPr/>
          </p:nvCxnSpPr>
          <p:spPr>
            <a:xfrm flipH="1">
              <a:off x="6478038" y="3953400"/>
              <a:ext cx="982774" cy="1808"/>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E83FE9D9-8B79-43C0-93F1-946075237C80}"/>
                </a:ext>
              </a:extLst>
            </p:cNvPr>
            <p:cNvSpPr/>
            <p:nvPr/>
          </p:nvSpPr>
          <p:spPr>
            <a:xfrm>
              <a:off x="5371674" y="3734326"/>
              <a:ext cx="412400"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sp>
          <p:nvSpPr>
            <p:cNvPr id="69" name="矩形 68">
              <a:extLst>
                <a:ext uri="{FF2B5EF4-FFF2-40B4-BE49-F238E27FC236}">
                  <a16:creationId xmlns:a16="http://schemas.microsoft.com/office/drawing/2014/main" id="{C4A5C639-D5C8-48C5-B49D-9474901B447B}"/>
                </a:ext>
              </a:extLst>
            </p:cNvPr>
            <p:cNvSpPr/>
            <p:nvPr/>
          </p:nvSpPr>
          <p:spPr>
            <a:xfrm>
              <a:off x="7478542" y="3733857"/>
              <a:ext cx="1666114" cy="438150"/>
            </a:xfrm>
            <a:prstGeom prst="rect">
              <a:avLst/>
            </a:prstGeom>
            <a:solidFill>
              <a:schemeClr val="bg1"/>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n-ea"/>
                </a:rPr>
                <a:t>CRC</a:t>
              </a:r>
              <a:r>
                <a:rPr lang="zh-CN" altLang="en-US" sz="1600" dirty="0">
                  <a:solidFill>
                    <a:schemeClr val="tx1"/>
                  </a:solidFill>
                  <a:latin typeface="+mn-ea"/>
                </a:rPr>
                <a:t>解码电路</a:t>
              </a:r>
              <a:endParaRPr lang="en-US" altLang="zh-CN" sz="1600" dirty="0">
                <a:solidFill>
                  <a:schemeClr val="tx1"/>
                </a:solidFill>
                <a:latin typeface="+mn-ea"/>
              </a:endParaRPr>
            </a:p>
          </p:txBody>
        </p:sp>
        <p:sp>
          <p:nvSpPr>
            <p:cNvPr id="70" name="矩形 69">
              <a:extLst>
                <a:ext uri="{FF2B5EF4-FFF2-40B4-BE49-F238E27FC236}">
                  <a16:creationId xmlns:a16="http://schemas.microsoft.com/office/drawing/2014/main" id="{B2C21B94-7C7B-4376-B177-03ACFF0A378D}"/>
                </a:ext>
              </a:extLst>
            </p:cNvPr>
            <p:cNvSpPr/>
            <p:nvPr/>
          </p:nvSpPr>
          <p:spPr>
            <a:xfrm>
              <a:off x="7934281" y="3075014"/>
              <a:ext cx="268985"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1" name="矩形 70">
              <a:extLst>
                <a:ext uri="{FF2B5EF4-FFF2-40B4-BE49-F238E27FC236}">
                  <a16:creationId xmlns:a16="http://schemas.microsoft.com/office/drawing/2014/main" id="{C6D53781-1336-4E4B-B079-8447B5936E76}"/>
                </a:ext>
              </a:extLst>
            </p:cNvPr>
            <p:cNvSpPr/>
            <p:nvPr/>
          </p:nvSpPr>
          <p:spPr>
            <a:xfrm>
              <a:off x="8197512" y="3075014"/>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2" name="矩形 71">
              <a:extLst>
                <a:ext uri="{FF2B5EF4-FFF2-40B4-BE49-F238E27FC236}">
                  <a16:creationId xmlns:a16="http://schemas.microsoft.com/office/drawing/2014/main" id="{5AD47931-CC39-453D-BD3D-F997D536BAE6}"/>
                </a:ext>
              </a:extLst>
            </p:cNvPr>
            <p:cNvSpPr/>
            <p:nvPr/>
          </p:nvSpPr>
          <p:spPr>
            <a:xfrm>
              <a:off x="8448588" y="3075014"/>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3" name="矩形 72">
              <a:extLst>
                <a:ext uri="{FF2B5EF4-FFF2-40B4-BE49-F238E27FC236}">
                  <a16:creationId xmlns:a16="http://schemas.microsoft.com/office/drawing/2014/main" id="{54EAB99A-B530-44F9-9E57-0EF20EA39802}"/>
                </a:ext>
              </a:extLst>
            </p:cNvPr>
            <p:cNvSpPr/>
            <p:nvPr/>
          </p:nvSpPr>
          <p:spPr>
            <a:xfrm>
              <a:off x="8136140" y="3010263"/>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74" name="矩形 73">
              <a:extLst>
                <a:ext uri="{FF2B5EF4-FFF2-40B4-BE49-F238E27FC236}">
                  <a16:creationId xmlns:a16="http://schemas.microsoft.com/office/drawing/2014/main" id="{EB93154A-0D80-4C84-A5A1-B0C3AD1E76F5}"/>
                </a:ext>
              </a:extLst>
            </p:cNvPr>
            <p:cNvSpPr/>
            <p:nvPr/>
          </p:nvSpPr>
          <p:spPr>
            <a:xfrm>
              <a:off x="8384967" y="3035622"/>
              <a:ext cx="403896" cy="373354"/>
            </a:xfrm>
            <a:prstGeom prst="rect">
              <a:avLst/>
            </a:prstGeom>
          </p:spPr>
          <p:txBody>
            <a:bodyPr wrap="square">
              <a:spAutoFit/>
            </a:bodyPr>
            <a:lstStyle/>
            <a:p>
              <a:pPr algn="ctr"/>
              <a:r>
                <a:rPr lang="en-US" altLang="zh-CN" dirty="0">
                  <a:latin typeface="+mn-ea"/>
                  <a:cs typeface="Times New Roman" panose="02020603050405020304" pitchFamily="18" charset="0"/>
                </a:rPr>
                <a:t>s</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75" name="矩形 74">
              <a:extLst>
                <a:ext uri="{FF2B5EF4-FFF2-40B4-BE49-F238E27FC236}">
                  <a16:creationId xmlns:a16="http://schemas.microsoft.com/office/drawing/2014/main" id="{1E9B6F3D-CDB0-48D7-96C3-38986F951B3F}"/>
                </a:ext>
              </a:extLst>
            </p:cNvPr>
            <p:cNvSpPr/>
            <p:nvPr/>
          </p:nvSpPr>
          <p:spPr>
            <a:xfrm>
              <a:off x="7895756" y="3036590"/>
              <a:ext cx="373820" cy="373354"/>
            </a:xfrm>
            <a:prstGeom prst="rect">
              <a:avLst/>
            </a:prstGeom>
          </p:spPr>
          <p:txBody>
            <a:bodyPr wrap="square">
              <a:spAutoFit/>
            </a:bodyPr>
            <a:lstStyle/>
            <a:p>
              <a:pPr algn="ctr"/>
              <a:r>
                <a:rPr lang="en-US" altLang="zh-CN" dirty="0" err="1">
                  <a:latin typeface="+mn-ea"/>
                  <a:cs typeface="Times New Roman" panose="02020603050405020304" pitchFamily="18" charset="0"/>
                </a:rPr>
                <a:t>s</a:t>
              </a:r>
              <a:r>
                <a:rPr lang="en-US" altLang="zh-CN" baseline="-25000" dirty="0" err="1">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cxnSp>
          <p:nvCxnSpPr>
            <p:cNvPr id="76" name="直接箭头连接符 75">
              <a:extLst>
                <a:ext uri="{FF2B5EF4-FFF2-40B4-BE49-F238E27FC236}">
                  <a16:creationId xmlns:a16="http://schemas.microsoft.com/office/drawing/2014/main" id="{DED8F91A-5EC4-4F6C-BB8B-3967D86079C3}"/>
                </a:ext>
              </a:extLst>
            </p:cNvPr>
            <p:cNvCxnSpPr>
              <a:stCxn id="110" idx="1"/>
            </p:cNvCxnSpPr>
            <p:nvPr/>
          </p:nvCxnSpPr>
          <p:spPr>
            <a:xfrm flipH="1">
              <a:off x="3584967" y="5574391"/>
              <a:ext cx="5604626" cy="0"/>
            </a:xfrm>
            <a:prstGeom prst="straightConnector1">
              <a:avLst/>
            </a:prstGeom>
            <a:ln w="28575">
              <a:solidFill>
                <a:srgbClr val="FF0000"/>
              </a:solidFill>
              <a:prstDash val="dash"/>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0506FE3F-3914-40AA-A4A6-8BD47A77F963}"/>
                </a:ext>
              </a:extLst>
            </p:cNvPr>
            <p:cNvCxnSpPr/>
            <p:nvPr/>
          </p:nvCxnSpPr>
          <p:spPr>
            <a:xfrm flipV="1">
              <a:off x="9324085" y="3030857"/>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18D5652C-5FA7-40DC-A1A0-201A3CBE0098}"/>
                </a:ext>
              </a:extLst>
            </p:cNvPr>
            <p:cNvCxnSpPr/>
            <p:nvPr/>
          </p:nvCxnSpPr>
          <p:spPr>
            <a:xfrm flipV="1">
              <a:off x="9585536" y="301629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C35DA5A4-FBE9-4D59-9BDD-4CEF3C5892B0}"/>
                </a:ext>
              </a:extLst>
            </p:cNvPr>
            <p:cNvCxnSpPr/>
            <p:nvPr/>
          </p:nvCxnSpPr>
          <p:spPr>
            <a:xfrm flipV="1">
              <a:off x="9846987" y="3021462"/>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0225F9F6-01AB-454F-B41F-2A778588672B}"/>
                </a:ext>
              </a:extLst>
            </p:cNvPr>
            <p:cNvCxnSpPr/>
            <p:nvPr/>
          </p:nvCxnSpPr>
          <p:spPr>
            <a:xfrm flipV="1">
              <a:off x="10108438" y="301629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01F5231F-98B8-4D3D-B206-19B4C792E669}"/>
                </a:ext>
              </a:extLst>
            </p:cNvPr>
            <p:cNvCxnSpPr/>
            <p:nvPr/>
          </p:nvCxnSpPr>
          <p:spPr>
            <a:xfrm flipV="1">
              <a:off x="8321299" y="4184048"/>
              <a:ext cx="0" cy="675930"/>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AC620919-2813-4CB2-A255-E85AA148E460}"/>
                </a:ext>
              </a:extLst>
            </p:cNvPr>
            <p:cNvCxnSpPr/>
            <p:nvPr/>
          </p:nvCxnSpPr>
          <p:spPr>
            <a:xfrm flipV="1">
              <a:off x="8565437" y="4184049"/>
              <a:ext cx="0" cy="540525"/>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1130091-94A2-4CA0-BCF0-74AD38970F3D}"/>
                </a:ext>
              </a:extLst>
            </p:cNvPr>
            <p:cNvCxnSpPr/>
            <p:nvPr/>
          </p:nvCxnSpPr>
          <p:spPr>
            <a:xfrm flipV="1">
              <a:off x="8809575" y="4184049"/>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F0ED1F7-3DB8-4D9B-B8BA-AF382BFFD151}"/>
                </a:ext>
              </a:extLst>
            </p:cNvPr>
            <p:cNvCxnSpPr/>
            <p:nvPr/>
          </p:nvCxnSpPr>
          <p:spPr>
            <a:xfrm flipV="1">
              <a:off x="9053714" y="4184049"/>
              <a:ext cx="0" cy="267083"/>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6D187346-C305-4D1F-BA47-8544A5B9611E}"/>
                </a:ext>
              </a:extLst>
            </p:cNvPr>
            <p:cNvCxnSpPr/>
            <p:nvPr/>
          </p:nvCxnSpPr>
          <p:spPr>
            <a:xfrm flipV="1">
              <a:off x="7588885" y="4184048"/>
              <a:ext cx="0" cy="1087410"/>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23835E4D-0BE5-4488-9D3D-B69DE95754FE}"/>
                </a:ext>
              </a:extLst>
            </p:cNvPr>
            <p:cNvCxnSpPr/>
            <p:nvPr/>
          </p:nvCxnSpPr>
          <p:spPr>
            <a:xfrm flipV="1">
              <a:off x="7833023" y="4184049"/>
              <a:ext cx="0" cy="950688"/>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0A7FA270-C056-4927-81B0-A04769CB4076}"/>
                </a:ext>
              </a:extLst>
            </p:cNvPr>
            <p:cNvCxnSpPr/>
            <p:nvPr/>
          </p:nvCxnSpPr>
          <p:spPr>
            <a:xfrm flipV="1">
              <a:off x="8077161" y="4184048"/>
              <a:ext cx="0" cy="813968"/>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2041159-F9C3-4D47-96D0-02EBED03F30B}"/>
                </a:ext>
              </a:extLst>
            </p:cNvPr>
            <p:cNvCxnSpPr/>
            <p:nvPr/>
          </p:nvCxnSpPr>
          <p:spPr>
            <a:xfrm flipH="1">
              <a:off x="7833023" y="5134737"/>
              <a:ext cx="1752514"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CD8EF17-11F7-4A6A-881B-C6BCC066A567}"/>
                </a:ext>
              </a:extLst>
            </p:cNvPr>
            <p:cNvCxnSpPr/>
            <p:nvPr/>
          </p:nvCxnSpPr>
          <p:spPr>
            <a:xfrm flipH="1">
              <a:off x="8077161" y="4998016"/>
              <a:ext cx="1780027"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B00A3568-6DAB-49DB-B441-26A1DED4D4A7}"/>
                </a:ext>
              </a:extLst>
            </p:cNvPr>
            <p:cNvCxnSpPr/>
            <p:nvPr/>
          </p:nvCxnSpPr>
          <p:spPr>
            <a:xfrm flipH="1">
              <a:off x="8328411" y="4861295"/>
              <a:ext cx="1780027" cy="0"/>
            </a:xfrm>
            <a:prstGeom prst="line">
              <a:avLst/>
            </a:prstGeom>
            <a:ln w="28575">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60919B6-DD03-4AC8-9151-E847DC34569B}"/>
                </a:ext>
              </a:extLst>
            </p:cNvPr>
            <p:cNvCxnSpPr/>
            <p:nvPr/>
          </p:nvCxnSpPr>
          <p:spPr>
            <a:xfrm flipH="1">
              <a:off x="8568565" y="4724574"/>
              <a:ext cx="1791133" cy="0"/>
            </a:xfrm>
            <a:prstGeom prst="line">
              <a:avLst/>
            </a:prstGeom>
            <a:ln w="28575" cap="sq">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79D89E72-4A96-488E-B6BD-80CF86FDC9F4}"/>
                </a:ext>
              </a:extLst>
            </p:cNvPr>
            <p:cNvCxnSpPr/>
            <p:nvPr/>
          </p:nvCxnSpPr>
          <p:spPr>
            <a:xfrm flipH="1">
              <a:off x="8807820" y="4595555"/>
              <a:ext cx="1823878" cy="0"/>
            </a:xfrm>
            <a:prstGeom prst="line">
              <a:avLst/>
            </a:prstGeom>
            <a:ln w="28575" cap="sq">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C67A86A-BEB6-475B-9FB9-05900CAE079A}"/>
                </a:ext>
              </a:extLst>
            </p:cNvPr>
            <p:cNvCxnSpPr/>
            <p:nvPr/>
          </p:nvCxnSpPr>
          <p:spPr>
            <a:xfrm flipH="1">
              <a:off x="9053715" y="4451132"/>
              <a:ext cx="1824633" cy="0"/>
            </a:xfrm>
            <a:prstGeom prst="line">
              <a:avLst/>
            </a:prstGeom>
            <a:ln w="28575" cap="sq">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1D7B455D-E2F6-4A42-BC51-C774B8872030}"/>
                </a:ext>
              </a:extLst>
            </p:cNvPr>
            <p:cNvCxnSpPr/>
            <p:nvPr/>
          </p:nvCxnSpPr>
          <p:spPr>
            <a:xfrm flipV="1">
              <a:off x="10639402" y="4595555"/>
              <a:ext cx="0" cy="797583"/>
            </a:xfrm>
            <a:prstGeom prst="straightConnector1">
              <a:avLst/>
            </a:prstGeom>
            <a:ln w="28575" cap="sq">
              <a:solidFill>
                <a:schemeClr val="tx1"/>
              </a:solidFill>
              <a:prstDash val="solid"/>
              <a:miter lim="800000"/>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31B87568-5076-44F6-A095-5AC91F6191E7}"/>
                </a:ext>
              </a:extLst>
            </p:cNvPr>
            <p:cNvCxnSpPr/>
            <p:nvPr/>
          </p:nvCxnSpPr>
          <p:spPr>
            <a:xfrm flipV="1">
              <a:off x="10882333" y="4451132"/>
              <a:ext cx="0" cy="942009"/>
            </a:xfrm>
            <a:prstGeom prst="straightConnector1">
              <a:avLst/>
            </a:prstGeom>
            <a:ln w="28575" cap="sq">
              <a:solidFill>
                <a:schemeClr val="tx1"/>
              </a:solidFill>
              <a:prstDash val="solid"/>
              <a:miter lim="800000"/>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D3491B48-A762-476C-B877-5D009C6A2942}"/>
                </a:ext>
              </a:extLst>
            </p:cNvPr>
            <p:cNvCxnSpPr/>
            <p:nvPr/>
          </p:nvCxnSpPr>
          <p:spPr>
            <a:xfrm rot="5400000" flipV="1">
              <a:off x="10574240" y="22517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8B63F636-D2FE-47D0-9EBA-0623449A2EC5}"/>
                </a:ext>
              </a:extLst>
            </p:cNvPr>
            <p:cNvCxnSpPr/>
            <p:nvPr/>
          </p:nvCxnSpPr>
          <p:spPr>
            <a:xfrm rot="5400000" flipV="1">
              <a:off x="10574240" y="24424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DEFD3BED-0F90-4A18-8159-A25EAAB33D03}"/>
                </a:ext>
              </a:extLst>
            </p:cNvPr>
            <p:cNvCxnSpPr/>
            <p:nvPr/>
          </p:nvCxnSpPr>
          <p:spPr>
            <a:xfrm rot="5400000" flipV="1">
              <a:off x="10574240" y="26331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100" name="组合 99">
              <a:extLst>
                <a:ext uri="{FF2B5EF4-FFF2-40B4-BE49-F238E27FC236}">
                  <a16:creationId xmlns:a16="http://schemas.microsoft.com/office/drawing/2014/main" id="{1F770BB0-BC25-4283-AA18-D3731F6323A3}"/>
                </a:ext>
              </a:extLst>
            </p:cNvPr>
            <p:cNvGrpSpPr/>
            <p:nvPr/>
          </p:nvGrpSpPr>
          <p:grpSpPr>
            <a:xfrm>
              <a:off x="9324085" y="1947454"/>
              <a:ext cx="784353" cy="389318"/>
              <a:chOff x="9371710" y="1947453"/>
              <a:chExt cx="784353" cy="2410673"/>
            </a:xfrm>
          </p:grpSpPr>
          <p:cxnSp>
            <p:nvCxnSpPr>
              <p:cNvPr id="124" name="直接箭头连接符 123">
                <a:extLst>
                  <a:ext uri="{FF2B5EF4-FFF2-40B4-BE49-F238E27FC236}">
                    <a16:creationId xmlns:a16="http://schemas.microsoft.com/office/drawing/2014/main" id="{3C32F1F3-D3C4-4150-83AF-4B875C6AC138}"/>
                  </a:ext>
                </a:extLst>
              </p:cNvPr>
              <p:cNvCxnSpPr/>
              <p:nvPr/>
            </p:nvCxnSpPr>
            <p:spPr>
              <a:xfrm flipV="1">
                <a:off x="9371710" y="196202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70ABF2D-C672-4E95-8296-FD2964D1707D}"/>
                  </a:ext>
                </a:extLst>
              </p:cNvPr>
              <p:cNvCxnSpPr/>
              <p:nvPr/>
            </p:nvCxnSpPr>
            <p:spPr>
              <a:xfrm flipV="1">
                <a:off x="9633161" y="1947453"/>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0350DB6B-EF12-4327-8E6D-A1AD9DB3F9CD}"/>
                  </a:ext>
                </a:extLst>
              </p:cNvPr>
              <p:cNvCxnSpPr/>
              <p:nvPr/>
            </p:nvCxnSpPr>
            <p:spPr>
              <a:xfrm flipV="1">
                <a:off x="9894612" y="1952625"/>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EFB5D8A2-6A07-47CE-9D02-186A4D0D1911}"/>
                  </a:ext>
                </a:extLst>
              </p:cNvPr>
              <p:cNvCxnSpPr/>
              <p:nvPr/>
            </p:nvCxnSpPr>
            <p:spPr>
              <a:xfrm flipV="1">
                <a:off x="10156063" y="1947453"/>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cxnSp>
          <p:nvCxnSpPr>
            <p:cNvPr id="101" name="直接箭头连接符 100">
              <a:extLst>
                <a:ext uri="{FF2B5EF4-FFF2-40B4-BE49-F238E27FC236}">
                  <a16:creationId xmlns:a16="http://schemas.microsoft.com/office/drawing/2014/main" id="{FAD9448B-9150-42DD-9D56-9DF48E6CB001}"/>
                </a:ext>
              </a:extLst>
            </p:cNvPr>
            <p:cNvCxnSpPr/>
            <p:nvPr/>
          </p:nvCxnSpPr>
          <p:spPr>
            <a:xfrm flipV="1">
              <a:off x="8328411" y="3391625"/>
              <a:ext cx="0" cy="330547"/>
            </a:xfrm>
            <a:prstGeom prst="straightConnector1">
              <a:avLst/>
            </a:prstGeom>
            <a:ln w="76200"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7D053538-6DF8-4B44-9495-327E58FC99ED}"/>
                </a:ext>
              </a:extLst>
            </p:cNvPr>
            <p:cNvCxnSpPr/>
            <p:nvPr/>
          </p:nvCxnSpPr>
          <p:spPr>
            <a:xfrm flipV="1">
              <a:off x="8318886" y="2668031"/>
              <a:ext cx="0" cy="361024"/>
            </a:xfrm>
            <a:prstGeom prst="straightConnector1">
              <a:avLst/>
            </a:prstGeom>
            <a:ln w="76200" cap="sq"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B5B9A20B-A198-401A-9AD9-34378568B991}"/>
                </a:ext>
              </a:extLst>
            </p:cNvPr>
            <p:cNvCxnSpPr/>
            <p:nvPr/>
          </p:nvCxnSpPr>
          <p:spPr>
            <a:xfrm flipH="1">
              <a:off x="8318888" y="2668030"/>
              <a:ext cx="717602" cy="0"/>
            </a:xfrm>
            <a:prstGeom prst="straightConnector1">
              <a:avLst/>
            </a:prstGeom>
            <a:ln w="76200" cap="sq"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sp>
          <p:nvSpPr>
            <p:cNvPr id="104" name="矩形 103">
              <a:extLst>
                <a:ext uri="{FF2B5EF4-FFF2-40B4-BE49-F238E27FC236}">
                  <a16:creationId xmlns:a16="http://schemas.microsoft.com/office/drawing/2014/main" id="{3DB1E97F-5A39-4360-B13A-68F7518F6205}"/>
                </a:ext>
              </a:extLst>
            </p:cNvPr>
            <p:cNvSpPr/>
            <p:nvPr/>
          </p:nvSpPr>
          <p:spPr>
            <a:xfrm>
              <a:off x="5214099" y="3472493"/>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生成多项式</a:t>
              </a:r>
              <a:endParaRPr lang="zh-CN" altLang="en-US" sz="1600" baseline="-25000" dirty="0">
                <a:latin typeface="+mn-ea"/>
                <a:cs typeface="Times New Roman" panose="02020603050405020304" pitchFamily="18" charset="0"/>
              </a:endParaRPr>
            </a:p>
          </p:txBody>
        </p:sp>
        <p:sp>
          <p:nvSpPr>
            <p:cNvPr id="105" name="矩形 104">
              <a:extLst>
                <a:ext uri="{FF2B5EF4-FFF2-40B4-BE49-F238E27FC236}">
                  <a16:creationId xmlns:a16="http://schemas.microsoft.com/office/drawing/2014/main" id="{BB73B06E-E44D-4775-B73E-3CF9C03BC83B}"/>
                </a:ext>
              </a:extLst>
            </p:cNvPr>
            <p:cNvSpPr/>
            <p:nvPr/>
          </p:nvSpPr>
          <p:spPr>
            <a:xfrm>
              <a:off x="5175789" y="5224178"/>
              <a:ext cx="1561290" cy="342241"/>
            </a:xfrm>
            <a:prstGeom prst="rect">
              <a:avLst/>
            </a:prstGeom>
          </p:spPr>
          <p:txBody>
            <a:bodyPr wrap="square">
              <a:spAutoFit/>
            </a:bodyPr>
            <a:lstStyle/>
            <a:p>
              <a:pPr algn="ctr"/>
              <a:r>
                <a:rPr lang="zh-CN" altLang="en-US" sz="1600" dirty="0">
                  <a:solidFill>
                    <a:srgbClr val="FF0000"/>
                  </a:solidFill>
                  <a:latin typeface="+mn-ea"/>
                  <a:cs typeface="Times New Roman" panose="02020603050405020304" pitchFamily="18" charset="0"/>
                </a:rPr>
                <a:t>不可靠传输</a:t>
              </a:r>
              <a:endParaRPr lang="zh-CN" altLang="en-US" sz="1600" baseline="-25000" dirty="0">
                <a:solidFill>
                  <a:srgbClr val="FF0000"/>
                </a:solidFill>
                <a:latin typeface="+mn-ea"/>
                <a:cs typeface="Times New Roman" panose="02020603050405020304" pitchFamily="18" charset="0"/>
              </a:endParaRPr>
            </a:p>
          </p:txBody>
        </p:sp>
        <p:sp>
          <p:nvSpPr>
            <p:cNvPr id="106" name="矩形 105">
              <a:extLst>
                <a:ext uri="{FF2B5EF4-FFF2-40B4-BE49-F238E27FC236}">
                  <a16:creationId xmlns:a16="http://schemas.microsoft.com/office/drawing/2014/main" id="{44D6C476-B1E5-454B-929C-A387C3BCDF99}"/>
                </a:ext>
              </a:extLst>
            </p:cNvPr>
            <p:cNvSpPr/>
            <p:nvPr/>
          </p:nvSpPr>
          <p:spPr>
            <a:xfrm>
              <a:off x="9056064" y="2345081"/>
              <a:ext cx="1303634" cy="663289"/>
            </a:xfrm>
            <a:prstGeom prst="rect">
              <a:avLst/>
            </a:prstGeom>
            <a:solidFill>
              <a:srgbClr val="BFE10E"/>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决策逻辑</a:t>
              </a:r>
              <a:endParaRPr lang="en-US" altLang="zh-CN" sz="1600" dirty="0">
                <a:solidFill>
                  <a:schemeClr val="tx1"/>
                </a:solidFill>
                <a:latin typeface="+mn-ea"/>
              </a:endParaRPr>
            </a:p>
          </p:txBody>
        </p:sp>
        <p:sp>
          <p:nvSpPr>
            <p:cNvPr id="107" name="矩形 106">
              <a:extLst>
                <a:ext uri="{FF2B5EF4-FFF2-40B4-BE49-F238E27FC236}">
                  <a16:creationId xmlns:a16="http://schemas.microsoft.com/office/drawing/2014/main" id="{008A28C2-C45B-4D5E-B009-A63A4C475C4F}"/>
                </a:ext>
              </a:extLst>
            </p:cNvPr>
            <p:cNvSpPr/>
            <p:nvPr/>
          </p:nvSpPr>
          <p:spPr>
            <a:xfrm>
              <a:off x="8596424" y="1996312"/>
              <a:ext cx="741499" cy="342241"/>
            </a:xfrm>
            <a:prstGeom prst="rect">
              <a:avLst/>
            </a:prstGeom>
          </p:spPr>
          <p:txBody>
            <a:bodyPr wrap="square">
              <a:spAutoFit/>
            </a:bodyPr>
            <a:lstStyle/>
            <a:p>
              <a:pPr algn="ctr"/>
              <a:r>
                <a:rPr lang="zh-CN" altLang="en-US" sz="1600" dirty="0">
                  <a:latin typeface="+mn-ea"/>
                  <a:cs typeface="Times New Roman" panose="02020603050405020304" pitchFamily="18" charset="0"/>
                </a:rPr>
                <a:t>接收</a:t>
              </a:r>
            </a:p>
          </p:txBody>
        </p:sp>
        <p:sp>
          <p:nvSpPr>
            <p:cNvPr id="108" name="矩形 107">
              <a:extLst>
                <a:ext uri="{FF2B5EF4-FFF2-40B4-BE49-F238E27FC236}">
                  <a16:creationId xmlns:a16="http://schemas.microsoft.com/office/drawing/2014/main" id="{F4833BCB-5530-409D-95BB-61F3EEA16552}"/>
                </a:ext>
              </a:extLst>
            </p:cNvPr>
            <p:cNvSpPr/>
            <p:nvPr/>
          </p:nvSpPr>
          <p:spPr>
            <a:xfrm>
              <a:off x="10746065" y="2406420"/>
              <a:ext cx="439296" cy="591143"/>
            </a:xfrm>
            <a:prstGeom prst="rect">
              <a:avLst/>
            </a:prstGeom>
          </p:spPr>
          <p:txBody>
            <a:bodyPr wrap="square">
              <a:spAutoFit/>
            </a:bodyPr>
            <a:lstStyle/>
            <a:p>
              <a:pPr algn="ctr"/>
              <a:r>
                <a:rPr lang="zh-CN" altLang="en-US" sz="1600" dirty="0">
                  <a:latin typeface="+mn-ea"/>
                  <a:cs typeface="Times New Roman" panose="02020603050405020304" pitchFamily="18" charset="0"/>
                </a:rPr>
                <a:t>拒绝</a:t>
              </a:r>
            </a:p>
          </p:txBody>
        </p:sp>
        <p:sp>
          <p:nvSpPr>
            <p:cNvPr id="109" name="矩形 108">
              <a:extLst>
                <a:ext uri="{FF2B5EF4-FFF2-40B4-BE49-F238E27FC236}">
                  <a16:creationId xmlns:a16="http://schemas.microsoft.com/office/drawing/2014/main" id="{042FDBC7-F7E1-4052-AB2B-A5810092D5E6}"/>
                </a:ext>
              </a:extLst>
            </p:cNvPr>
            <p:cNvSpPr/>
            <p:nvPr/>
          </p:nvSpPr>
          <p:spPr>
            <a:xfrm>
              <a:off x="7279569" y="3053071"/>
              <a:ext cx="689223" cy="373354"/>
            </a:xfrm>
            <a:prstGeom prst="rect">
              <a:avLst/>
            </a:prstGeom>
          </p:spPr>
          <p:txBody>
            <a:bodyPr wrap="square">
              <a:spAutoFit/>
            </a:bodyPr>
            <a:lstStyle/>
            <a:p>
              <a:pPr algn="ctr"/>
              <a:r>
                <a:rPr lang="zh-CN" altLang="en-US" dirty="0">
                  <a:latin typeface="+mn-ea"/>
                  <a:cs typeface="Times New Roman" panose="02020603050405020304" pitchFamily="18" charset="0"/>
                </a:rPr>
                <a:t>余数</a:t>
              </a:r>
              <a:endParaRPr lang="zh-CN" altLang="en-US" baseline="-25000" dirty="0">
                <a:latin typeface="+mn-ea"/>
                <a:cs typeface="Times New Roman" panose="02020603050405020304" pitchFamily="18" charset="0"/>
              </a:endParaRPr>
            </a:p>
          </p:txBody>
        </p:sp>
        <p:sp>
          <p:nvSpPr>
            <p:cNvPr id="110" name="矩形 109">
              <a:extLst>
                <a:ext uri="{FF2B5EF4-FFF2-40B4-BE49-F238E27FC236}">
                  <a16:creationId xmlns:a16="http://schemas.microsoft.com/office/drawing/2014/main" id="{8A54A3D0-7E7F-47DD-86C9-7FA20424B002}"/>
                </a:ext>
              </a:extLst>
            </p:cNvPr>
            <p:cNvSpPr/>
            <p:nvPr/>
          </p:nvSpPr>
          <p:spPr>
            <a:xfrm>
              <a:off x="9189593"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1" name="矩形 110">
              <a:extLst>
                <a:ext uri="{FF2B5EF4-FFF2-40B4-BE49-F238E27FC236}">
                  <a16:creationId xmlns:a16="http://schemas.microsoft.com/office/drawing/2014/main" id="{080BBB0F-52EF-4C93-B60C-E7806D5A227E}"/>
                </a:ext>
              </a:extLst>
            </p:cNvPr>
            <p:cNvSpPr/>
            <p:nvPr/>
          </p:nvSpPr>
          <p:spPr>
            <a:xfrm>
              <a:off x="9451044"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2" name="矩形 111">
              <a:extLst>
                <a:ext uri="{FF2B5EF4-FFF2-40B4-BE49-F238E27FC236}">
                  <a16:creationId xmlns:a16="http://schemas.microsoft.com/office/drawing/2014/main" id="{1DC5B54F-5338-4D19-980B-534D375AE1B7}"/>
                </a:ext>
              </a:extLst>
            </p:cNvPr>
            <p:cNvSpPr/>
            <p:nvPr/>
          </p:nvSpPr>
          <p:spPr>
            <a:xfrm>
              <a:off x="9712495"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3" name="矩形 112">
              <a:extLst>
                <a:ext uri="{FF2B5EF4-FFF2-40B4-BE49-F238E27FC236}">
                  <a16:creationId xmlns:a16="http://schemas.microsoft.com/office/drawing/2014/main" id="{5F36E544-9C4D-48C6-92BE-2B433E46615E}"/>
                </a:ext>
              </a:extLst>
            </p:cNvPr>
            <p:cNvSpPr/>
            <p:nvPr/>
          </p:nvSpPr>
          <p:spPr>
            <a:xfrm>
              <a:off x="9973946"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4" name="矩形 113">
              <a:extLst>
                <a:ext uri="{FF2B5EF4-FFF2-40B4-BE49-F238E27FC236}">
                  <a16:creationId xmlns:a16="http://schemas.microsoft.com/office/drawing/2014/main" id="{3804E30E-E524-42C9-ACF0-16B270BBF95C}"/>
                </a:ext>
              </a:extLst>
            </p:cNvPr>
            <p:cNvSpPr/>
            <p:nvPr/>
          </p:nvSpPr>
          <p:spPr>
            <a:xfrm>
              <a:off x="10242930" y="5416085"/>
              <a:ext cx="268985"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5" name="矩形 114">
              <a:extLst>
                <a:ext uri="{FF2B5EF4-FFF2-40B4-BE49-F238E27FC236}">
                  <a16:creationId xmlns:a16="http://schemas.microsoft.com/office/drawing/2014/main" id="{44BAB525-0C11-4679-90DD-66666AA3EC1E}"/>
                </a:ext>
              </a:extLst>
            </p:cNvPr>
            <p:cNvSpPr/>
            <p:nvPr/>
          </p:nvSpPr>
          <p:spPr>
            <a:xfrm>
              <a:off x="10506161" y="5416085"/>
              <a:ext cx="251076"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6" name="矩形 115">
              <a:extLst>
                <a:ext uri="{FF2B5EF4-FFF2-40B4-BE49-F238E27FC236}">
                  <a16:creationId xmlns:a16="http://schemas.microsoft.com/office/drawing/2014/main" id="{B880952C-96A9-490D-85FE-EAAE182ABB33}"/>
                </a:ext>
              </a:extLst>
            </p:cNvPr>
            <p:cNvSpPr/>
            <p:nvPr/>
          </p:nvSpPr>
          <p:spPr>
            <a:xfrm>
              <a:off x="10757237" y="5416085"/>
              <a:ext cx="251076"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7" name="矩形 116">
              <a:extLst>
                <a:ext uri="{FF2B5EF4-FFF2-40B4-BE49-F238E27FC236}">
                  <a16:creationId xmlns:a16="http://schemas.microsoft.com/office/drawing/2014/main" id="{A3F5BF1F-C057-47FD-BE0D-D2B6EC939FC0}"/>
                </a:ext>
              </a:extLst>
            </p:cNvPr>
            <p:cNvSpPr/>
            <p:nvPr/>
          </p:nvSpPr>
          <p:spPr>
            <a:xfrm>
              <a:off x="9103055" y="5360351"/>
              <a:ext cx="413855" cy="373354"/>
            </a:xfrm>
            <a:prstGeom prst="rect">
              <a:avLst/>
            </a:prstGeom>
          </p:spPr>
          <p:txBody>
            <a:bodyPr wrap="square">
              <a:spAutoFit/>
            </a:bodyPr>
            <a:lstStyle/>
            <a:p>
              <a:pPr algn="ctr"/>
              <a:r>
                <a:rPr lang="en-US" altLang="zh-CN" dirty="0" err="1">
                  <a:latin typeface="+mn-ea"/>
                  <a:cs typeface="Times New Roman" panose="02020603050405020304" pitchFamily="18" charset="0"/>
                </a:rPr>
                <a:t>c</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118" name="矩形 117">
              <a:extLst>
                <a:ext uri="{FF2B5EF4-FFF2-40B4-BE49-F238E27FC236}">
                  <a16:creationId xmlns:a16="http://schemas.microsoft.com/office/drawing/2014/main" id="{B995BA3D-B7D8-4228-BA0C-DF105257A8BA}"/>
                </a:ext>
              </a:extLst>
            </p:cNvPr>
            <p:cNvSpPr/>
            <p:nvPr/>
          </p:nvSpPr>
          <p:spPr>
            <a:xfrm>
              <a:off x="9628713" y="5356639"/>
              <a:ext cx="425004" cy="373354"/>
            </a:xfrm>
            <a:prstGeom prst="rect">
              <a:avLst/>
            </a:prstGeom>
          </p:spPr>
          <p:txBody>
            <a:bodyPr wrap="square">
              <a:spAutoFit/>
            </a:bodyPr>
            <a:lstStyle/>
            <a:p>
              <a:pPr algn="ctr"/>
              <a:r>
                <a:rPr lang="en-US" altLang="zh-CN" dirty="0">
                  <a:latin typeface="+mn-ea"/>
                  <a:cs typeface="Times New Roman" panose="02020603050405020304" pitchFamily="18" charset="0"/>
                </a:rPr>
                <a:t>c</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119" name="矩形 118">
              <a:extLst>
                <a:ext uri="{FF2B5EF4-FFF2-40B4-BE49-F238E27FC236}">
                  <a16:creationId xmlns:a16="http://schemas.microsoft.com/office/drawing/2014/main" id="{F9D5FC05-E58F-4DB6-BE36-E8FE80FAA8CD}"/>
                </a:ext>
              </a:extLst>
            </p:cNvPr>
            <p:cNvSpPr/>
            <p:nvPr/>
          </p:nvSpPr>
          <p:spPr>
            <a:xfrm>
              <a:off x="9890935" y="5356639"/>
              <a:ext cx="474400" cy="373354"/>
            </a:xfrm>
            <a:prstGeom prst="rect">
              <a:avLst/>
            </a:prstGeom>
          </p:spPr>
          <p:txBody>
            <a:bodyPr wrap="square">
              <a:spAutoFit/>
            </a:bodyPr>
            <a:lstStyle/>
            <a:p>
              <a:pPr algn="ctr"/>
              <a:r>
                <a:rPr lang="en-US" altLang="zh-CN" dirty="0">
                  <a:latin typeface="+mn-ea"/>
                  <a:cs typeface="Times New Roman" panose="02020603050405020304" pitchFamily="18" charset="0"/>
                </a:rPr>
                <a:t>c</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120" name="矩形 119">
              <a:extLst>
                <a:ext uri="{FF2B5EF4-FFF2-40B4-BE49-F238E27FC236}">
                  <a16:creationId xmlns:a16="http://schemas.microsoft.com/office/drawing/2014/main" id="{462ACD7E-752A-4E02-9A06-4131EAC2850F}"/>
                </a:ext>
              </a:extLst>
            </p:cNvPr>
            <p:cNvSpPr/>
            <p:nvPr/>
          </p:nvSpPr>
          <p:spPr>
            <a:xfrm>
              <a:off x="9408504" y="5385638"/>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121" name="矩形 120">
              <a:extLst>
                <a:ext uri="{FF2B5EF4-FFF2-40B4-BE49-F238E27FC236}">
                  <a16:creationId xmlns:a16="http://schemas.microsoft.com/office/drawing/2014/main" id="{094CE181-D328-423D-8683-E1EC13551053}"/>
                </a:ext>
              </a:extLst>
            </p:cNvPr>
            <p:cNvSpPr/>
            <p:nvPr/>
          </p:nvSpPr>
          <p:spPr>
            <a:xfrm>
              <a:off x="10454252" y="5335442"/>
              <a:ext cx="373820" cy="373354"/>
            </a:xfrm>
            <a:prstGeom prst="rect">
              <a:avLst/>
            </a:prstGeom>
            <a:noFill/>
          </p:spPr>
          <p:txBody>
            <a:bodyPr wrap="square">
              <a:spAutoFit/>
            </a:bodyPr>
            <a:lstStyle/>
            <a:p>
              <a:pPr algn="ctr"/>
              <a:r>
                <a:rPr lang="en-US" altLang="zh-CN" dirty="0">
                  <a:solidFill>
                    <a:srgbClr val="18978B"/>
                  </a:solidFill>
                  <a:latin typeface="+mn-ea"/>
                  <a:cs typeface="Times New Roman" panose="02020603050405020304" pitchFamily="18" charset="0"/>
                </a:rPr>
                <a:t>...</a:t>
              </a:r>
              <a:endParaRPr lang="zh-CN" altLang="en-US" baseline="-25000" dirty="0">
                <a:solidFill>
                  <a:srgbClr val="18978B"/>
                </a:solidFill>
                <a:latin typeface="+mn-ea"/>
                <a:cs typeface="Times New Roman" panose="02020603050405020304" pitchFamily="18" charset="0"/>
              </a:endParaRPr>
            </a:p>
          </p:txBody>
        </p:sp>
        <p:sp>
          <p:nvSpPr>
            <p:cNvPr id="122" name="矩形 121">
              <a:extLst>
                <a:ext uri="{FF2B5EF4-FFF2-40B4-BE49-F238E27FC236}">
                  <a16:creationId xmlns:a16="http://schemas.microsoft.com/office/drawing/2014/main" id="{6D2311B9-0379-4308-894D-D14802F1A10B}"/>
                </a:ext>
              </a:extLst>
            </p:cNvPr>
            <p:cNvSpPr/>
            <p:nvPr/>
          </p:nvSpPr>
          <p:spPr>
            <a:xfrm>
              <a:off x="10632950" y="5400446"/>
              <a:ext cx="530885" cy="373354"/>
            </a:xfrm>
            <a:prstGeom prst="rect">
              <a:avLst/>
            </a:prstGeom>
          </p:spPr>
          <p:txBody>
            <a:bodyPr wrap="square">
              <a:spAutoFit/>
            </a:bodyPr>
            <a:lstStyle/>
            <a:p>
              <a:pPr algn="ctr"/>
              <a:r>
                <a:rPr lang="en-US" altLang="zh-CN" dirty="0">
                  <a:solidFill>
                    <a:srgbClr val="18978B"/>
                  </a:solidFill>
                  <a:latin typeface="+mn-ea"/>
                  <a:cs typeface="Times New Roman" panose="02020603050405020304" pitchFamily="18" charset="0"/>
                </a:rPr>
                <a:t>d</a:t>
              </a:r>
              <a:r>
                <a:rPr lang="en-US" altLang="zh-CN" baseline="-25000" dirty="0">
                  <a:solidFill>
                    <a:srgbClr val="18978B"/>
                  </a:solidFill>
                  <a:latin typeface="+mn-ea"/>
                  <a:cs typeface="Times New Roman" panose="02020603050405020304" pitchFamily="18" charset="0"/>
                </a:rPr>
                <a:t>1</a:t>
              </a:r>
              <a:endParaRPr lang="zh-CN" altLang="en-US" baseline="-25000" dirty="0">
                <a:solidFill>
                  <a:srgbClr val="18978B"/>
                </a:solidFill>
                <a:latin typeface="+mn-ea"/>
                <a:cs typeface="Times New Roman" panose="02020603050405020304" pitchFamily="18" charset="0"/>
              </a:endParaRPr>
            </a:p>
          </p:txBody>
        </p:sp>
        <p:sp>
          <p:nvSpPr>
            <p:cNvPr id="123" name="矩形 122">
              <a:extLst>
                <a:ext uri="{FF2B5EF4-FFF2-40B4-BE49-F238E27FC236}">
                  <a16:creationId xmlns:a16="http://schemas.microsoft.com/office/drawing/2014/main" id="{5EB93C75-40F7-4D4E-BC8A-CF1389E178B6}"/>
                </a:ext>
              </a:extLst>
            </p:cNvPr>
            <p:cNvSpPr/>
            <p:nvPr/>
          </p:nvSpPr>
          <p:spPr>
            <a:xfrm flipH="1">
              <a:off x="10131955" y="5389264"/>
              <a:ext cx="502538" cy="373354"/>
            </a:xfrm>
            <a:prstGeom prst="rect">
              <a:avLst/>
            </a:prstGeom>
          </p:spPr>
          <p:txBody>
            <a:bodyPr wrap="square">
              <a:spAutoFit/>
            </a:bodyPr>
            <a:lstStyle/>
            <a:p>
              <a:pPr algn="ctr"/>
              <a:r>
                <a:rPr lang="en-US" altLang="zh-CN" dirty="0" err="1">
                  <a:solidFill>
                    <a:srgbClr val="18978B"/>
                  </a:solidFill>
                  <a:latin typeface="+mn-ea"/>
                  <a:cs typeface="Times New Roman" panose="02020603050405020304" pitchFamily="18" charset="0"/>
                </a:rPr>
                <a:t>d</a:t>
              </a:r>
              <a:r>
                <a:rPr lang="en-US" altLang="zh-CN" baseline="-25000" dirty="0" err="1">
                  <a:solidFill>
                    <a:srgbClr val="18978B"/>
                  </a:solidFill>
                  <a:latin typeface="+mn-ea"/>
                  <a:cs typeface="Times New Roman" panose="02020603050405020304" pitchFamily="18" charset="0"/>
                </a:rPr>
                <a:t>r</a:t>
              </a:r>
              <a:endParaRPr lang="zh-CN" altLang="en-US" baseline="-25000" dirty="0">
                <a:solidFill>
                  <a:srgbClr val="18978B"/>
                </a:solidFill>
                <a:latin typeface="+mn-ea"/>
                <a:cs typeface="Times New Roman" panose="02020603050405020304" pitchFamily="18" charset="0"/>
              </a:endParaRPr>
            </a:p>
          </p:txBody>
        </p:sp>
      </p:grpSp>
    </p:spTree>
    <p:extLst>
      <p:ext uri="{BB962C8B-B14F-4D97-AF65-F5344CB8AC3E}">
        <p14:creationId xmlns:p14="http://schemas.microsoft.com/office/powerpoint/2010/main" val="5411093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生成多项式</a:t>
            </a:r>
            <a:r>
              <a:rPr lang="en-US" altLang="zh-CN" dirty="0"/>
              <a:t>  Generator polynomial</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生成多项式特征</a:t>
            </a:r>
            <a:endParaRPr lang="en-US" altLang="zh-CN" b="1" dirty="0"/>
          </a:p>
          <a:p>
            <a:pPr lvl="1" eaLnBrk="1" hangingPunct="1">
              <a:lnSpc>
                <a:spcPct val="150000"/>
              </a:lnSpc>
            </a:pPr>
            <a:r>
              <a:rPr lang="zh-CN" altLang="en-US" sz="2400" dirty="0"/>
              <a:t>任意</a:t>
            </a:r>
            <a:r>
              <a:rPr lang="en-US" altLang="zh-CN" sz="2400" dirty="0"/>
              <a:t>1</a:t>
            </a:r>
            <a:r>
              <a:rPr lang="zh-CN" altLang="en-US" sz="2400" dirty="0"/>
              <a:t>位发生错误</a:t>
            </a:r>
            <a:r>
              <a:rPr lang="zh-CN" altLang="en-US" sz="2400" b="1" dirty="0"/>
              <a:t>余数均不为</a:t>
            </a:r>
            <a:r>
              <a:rPr lang="en-US" altLang="zh-CN" sz="2400" b="1" dirty="0"/>
              <a:t>0</a:t>
            </a:r>
          </a:p>
          <a:p>
            <a:pPr lvl="1" eaLnBrk="1" hangingPunct="1">
              <a:lnSpc>
                <a:spcPct val="150000"/>
              </a:lnSpc>
            </a:pPr>
            <a:r>
              <a:rPr lang="zh-CN" altLang="en-US" sz="2400" dirty="0"/>
              <a:t>不同位发生错误</a:t>
            </a:r>
            <a:r>
              <a:rPr lang="zh-CN" altLang="en-US" sz="2400" b="1" dirty="0"/>
              <a:t>余数不同</a:t>
            </a:r>
          </a:p>
          <a:p>
            <a:pPr lvl="1" eaLnBrk="1" hangingPunct="1">
              <a:lnSpc>
                <a:spcPct val="150000"/>
              </a:lnSpc>
            </a:pPr>
            <a:r>
              <a:rPr lang="zh-CN" altLang="en-US" sz="2400" dirty="0"/>
              <a:t>余数左移一位继续作模</a:t>
            </a:r>
            <a:r>
              <a:rPr lang="en-US" altLang="zh-CN" sz="2400" dirty="0"/>
              <a:t>2</a:t>
            </a:r>
            <a:r>
              <a:rPr lang="zh-CN" altLang="en-US" sz="2400" dirty="0"/>
              <a:t>除，应使余数循环，</a:t>
            </a:r>
            <a:r>
              <a:rPr lang="zh-CN" altLang="en-US" sz="2400" b="1" dirty="0"/>
              <a:t>循环周期 </a:t>
            </a:r>
            <a:r>
              <a:rPr lang="en-US" altLang="zh-CN" sz="2400" dirty="0"/>
              <a:t>N=</a:t>
            </a:r>
            <a:r>
              <a:rPr lang="en-US" altLang="zh-CN" sz="2400" dirty="0" err="1"/>
              <a:t>k+r</a:t>
            </a:r>
            <a:r>
              <a:rPr lang="en-US" altLang="zh-CN" sz="2400" dirty="0"/>
              <a:t>  </a:t>
            </a:r>
            <a:r>
              <a:rPr lang="zh-CN" altLang="en-US" sz="2400" dirty="0"/>
              <a:t>？</a:t>
            </a:r>
            <a:endParaRPr lang="en-US" altLang="zh-CN" sz="2400" dirty="0"/>
          </a:p>
          <a:p>
            <a:pPr eaLnBrk="1" hangingPunct="1">
              <a:lnSpc>
                <a:spcPct val="150000"/>
              </a:lnSpc>
            </a:pPr>
            <a:r>
              <a:rPr lang="zh-CN" altLang="en-US" dirty="0"/>
              <a:t>如何产生生成多项式</a:t>
            </a:r>
            <a:endParaRPr lang="en-US" altLang="zh-CN" dirty="0"/>
          </a:p>
          <a:p>
            <a:pPr lvl="1" eaLnBrk="1" hangingPunct="1">
              <a:lnSpc>
                <a:spcPct val="150000"/>
              </a:lnSpc>
            </a:pPr>
            <a:r>
              <a:rPr lang="en-US" altLang="zh-CN" sz="2400" dirty="0"/>
              <a:t>(</a:t>
            </a:r>
            <a:r>
              <a:rPr lang="en-US" altLang="zh-CN" sz="2400" dirty="0" err="1"/>
              <a:t>n,k</a:t>
            </a:r>
            <a:r>
              <a:rPr lang="en-US" altLang="zh-CN" sz="2400" dirty="0"/>
              <a:t>)</a:t>
            </a:r>
            <a:r>
              <a:rPr lang="zh-CN" altLang="en-US" sz="2400" dirty="0"/>
              <a:t>码，将</a:t>
            </a:r>
            <a:r>
              <a:rPr lang="en-US" altLang="zh-CN" sz="2400" dirty="0"/>
              <a:t>X</a:t>
            </a:r>
            <a:r>
              <a:rPr lang="en-US" altLang="zh-CN" sz="2400" baseline="70000" dirty="0"/>
              <a:t>n</a:t>
            </a:r>
            <a:r>
              <a:rPr lang="en-US" altLang="zh-CN" sz="2400" dirty="0"/>
              <a:t>+1</a:t>
            </a:r>
            <a:r>
              <a:rPr lang="zh-CN" altLang="en-US" sz="2400" dirty="0"/>
              <a:t>分解为若干质因子   （模</a:t>
            </a:r>
            <a:r>
              <a:rPr lang="en-US" altLang="zh-CN" sz="2400" dirty="0"/>
              <a:t>2</a:t>
            </a:r>
            <a:r>
              <a:rPr lang="zh-CN" altLang="en-US" sz="2400" dirty="0"/>
              <a:t>的运算）</a:t>
            </a:r>
          </a:p>
          <a:p>
            <a:pPr lvl="1" eaLnBrk="1" hangingPunct="1">
              <a:lnSpc>
                <a:spcPct val="150000"/>
              </a:lnSpc>
            </a:pPr>
            <a:r>
              <a:rPr lang="zh-CN" altLang="en-US" sz="2400" dirty="0"/>
              <a:t>根据码距要求选择其中的因式或多个因式的乘积为生成多项式</a:t>
            </a:r>
          </a:p>
          <a:p>
            <a:endParaRPr lang="zh-CN" altLang="en-US" dirty="0"/>
          </a:p>
        </p:txBody>
      </p:sp>
    </p:spTree>
    <p:extLst>
      <p:ext uri="{BB962C8B-B14F-4D97-AF65-F5344CB8AC3E}">
        <p14:creationId xmlns:p14="http://schemas.microsoft.com/office/powerpoint/2010/main" val="5428822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生成多项式</a:t>
            </a:r>
            <a:endParaRPr lang="zh-CN" altLang="en-US" dirty="0"/>
          </a:p>
        </p:txBody>
      </p:sp>
      <p:sp>
        <p:nvSpPr>
          <p:cNvPr id="3" name="内容占位符 2"/>
          <p:cNvSpPr>
            <a:spLocks noGrp="1"/>
          </p:cNvSpPr>
          <p:nvPr>
            <p:ph idx="1"/>
          </p:nvPr>
        </p:nvSpPr>
        <p:spPr/>
        <p:txBody>
          <a:bodyPr>
            <a:normAutofit lnSpcReduction="10000"/>
          </a:bodyPr>
          <a:lstStyle/>
          <a:p>
            <a:pPr eaLnBrk="1" hangingPunct="1">
              <a:lnSpc>
                <a:spcPct val="150000"/>
              </a:lnSpc>
            </a:pPr>
            <a:r>
              <a:rPr lang="en-US" altLang="zh-CN" dirty="0"/>
              <a:t>X</a:t>
            </a:r>
            <a:r>
              <a:rPr lang="en-US" altLang="zh-CN" baseline="50000" dirty="0"/>
              <a:t>7</a:t>
            </a:r>
            <a:r>
              <a:rPr lang="en-US" altLang="zh-CN" dirty="0"/>
              <a:t>+1 = (x+1) (x</a:t>
            </a:r>
            <a:r>
              <a:rPr lang="en-US" altLang="zh-CN" baseline="50000" dirty="0"/>
              <a:t>3</a:t>
            </a:r>
            <a:r>
              <a:rPr lang="en-US" altLang="zh-CN" dirty="0"/>
              <a:t>+x+1) (x</a:t>
            </a:r>
            <a:r>
              <a:rPr lang="en-US" altLang="zh-CN" baseline="50000" dirty="0"/>
              <a:t>3</a:t>
            </a:r>
            <a:r>
              <a:rPr lang="en-US" altLang="zh-CN" dirty="0"/>
              <a:t>+x</a:t>
            </a:r>
            <a:r>
              <a:rPr lang="en-US" altLang="zh-CN" baseline="50000" dirty="0"/>
              <a:t>2</a:t>
            </a:r>
            <a:r>
              <a:rPr lang="en-US" altLang="zh-CN" dirty="0"/>
              <a:t>+1)    </a:t>
            </a:r>
            <a:r>
              <a:rPr lang="zh-CN" altLang="en-US" dirty="0"/>
              <a:t>模</a:t>
            </a:r>
            <a:r>
              <a:rPr lang="en-US" altLang="zh-CN" dirty="0"/>
              <a:t>2</a:t>
            </a:r>
            <a:r>
              <a:rPr lang="zh-CN" altLang="en-US" dirty="0"/>
              <a:t>运算，不是代数运算</a:t>
            </a:r>
            <a:r>
              <a:rPr lang="en-US" altLang="zh-CN" dirty="0"/>
              <a:t>   </a:t>
            </a:r>
          </a:p>
          <a:p>
            <a:pPr eaLnBrk="1" hangingPunct="1">
              <a:lnSpc>
                <a:spcPct val="150000"/>
              </a:lnSpc>
            </a:pPr>
            <a:r>
              <a:rPr lang="en-US" altLang="zh-CN" dirty="0"/>
              <a:t>G(x) = x+1 = 11 </a:t>
            </a:r>
          </a:p>
          <a:p>
            <a:pPr lvl="1" eaLnBrk="1" hangingPunct="1">
              <a:lnSpc>
                <a:spcPct val="150000"/>
              </a:lnSpc>
            </a:pPr>
            <a:r>
              <a:rPr lang="en-US" altLang="zh-CN" dirty="0"/>
              <a:t>(7,6)</a:t>
            </a:r>
            <a:r>
              <a:rPr lang="zh-CN" altLang="en-US" dirty="0"/>
              <a:t>码，判一位错</a:t>
            </a:r>
          </a:p>
          <a:p>
            <a:pPr eaLnBrk="1" hangingPunct="1">
              <a:lnSpc>
                <a:spcPct val="150000"/>
              </a:lnSpc>
            </a:pPr>
            <a:r>
              <a:rPr lang="en-US" altLang="zh-CN" dirty="0"/>
              <a:t>G(x)= x</a:t>
            </a:r>
            <a:r>
              <a:rPr lang="en-US" altLang="zh-CN" baseline="50000" dirty="0"/>
              <a:t>3</a:t>
            </a:r>
            <a:r>
              <a:rPr lang="en-US" altLang="zh-CN" dirty="0"/>
              <a:t>+x+1  G(x) </a:t>
            </a:r>
            <a:r>
              <a:rPr lang="zh-CN" altLang="en-US" dirty="0"/>
              <a:t>＝ </a:t>
            </a:r>
            <a:r>
              <a:rPr lang="en-US" altLang="zh-CN" dirty="0"/>
              <a:t>(x</a:t>
            </a:r>
            <a:r>
              <a:rPr lang="en-US" altLang="zh-CN" baseline="50000" dirty="0"/>
              <a:t>3</a:t>
            </a:r>
            <a:r>
              <a:rPr lang="en-US" altLang="zh-CN" dirty="0"/>
              <a:t>+x</a:t>
            </a:r>
            <a:r>
              <a:rPr lang="en-US" altLang="zh-CN" baseline="50000" dirty="0"/>
              <a:t>2</a:t>
            </a:r>
            <a:r>
              <a:rPr lang="en-US" altLang="zh-CN" dirty="0"/>
              <a:t>+1)</a:t>
            </a:r>
          </a:p>
          <a:p>
            <a:pPr lvl="1" eaLnBrk="1" hangingPunct="1">
              <a:lnSpc>
                <a:spcPct val="150000"/>
              </a:lnSpc>
            </a:pPr>
            <a:r>
              <a:rPr lang="en-US" altLang="zh-CN" dirty="0"/>
              <a:t>(7,4)</a:t>
            </a:r>
            <a:r>
              <a:rPr lang="zh-CN" altLang="en-US" dirty="0"/>
              <a:t>码，判两位错 </a:t>
            </a:r>
            <a:r>
              <a:rPr lang="zh-CN" altLang="en-US" b="1" dirty="0"/>
              <a:t>或 </a:t>
            </a:r>
            <a:r>
              <a:rPr lang="zh-CN" altLang="en-US" dirty="0"/>
              <a:t>纠一位错 </a:t>
            </a:r>
            <a:endParaRPr lang="en-US" altLang="zh-CN" dirty="0"/>
          </a:p>
          <a:p>
            <a:pPr lvl="1" eaLnBrk="1" hangingPunct="1">
              <a:lnSpc>
                <a:spcPct val="150000"/>
              </a:lnSpc>
            </a:pPr>
            <a:r>
              <a:rPr lang="zh-CN" altLang="en-US" dirty="0">
                <a:solidFill>
                  <a:schemeClr val="bg2">
                    <a:lumMod val="50000"/>
                  </a:schemeClr>
                </a:solidFill>
              </a:rPr>
              <a:t>两位错，一位错余数均不为零，但余数有重叠</a:t>
            </a:r>
          </a:p>
          <a:p>
            <a:pPr eaLnBrk="1" hangingPunct="1">
              <a:lnSpc>
                <a:spcPct val="150000"/>
              </a:lnSpc>
            </a:pPr>
            <a:r>
              <a:rPr lang="en-US" altLang="zh-CN" dirty="0"/>
              <a:t>G(x) = (x+1) (x</a:t>
            </a:r>
            <a:r>
              <a:rPr lang="en-US" altLang="zh-CN" baseline="50000" dirty="0"/>
              <a:t>3</a:t>
            </a:r>
            <a:r>
              <a:rPr lang="en-US" altLang="zh-CN" dirty="0"/>
              <a:t>+x+1) = 11101</a:t>
            </a:r>
          </a:p>
          <a:p>
            <a:pPr lvl="1" eaLnBrk="1" hangingPunct="1">
              <a:lnSpc>
                <a:spcPct val="150000"/>
              </a:lnSpc>
            </a:pPr>
            <a:r>
              <a:rPr lang="en-US" altLang="zh-CN" dirty="0"/>
              <a:t>(7,3)</a:t>
            </a:r>
            <a:r>
              <a:rPr lang="zh-CN" altLang="en-US" dirty="0"/>
              <a:t>码，判两位错 </a:t>
            </a:r>
            <a:r>
              <a:rPr lang="zh-CN" altLang="en-US" b="1" dirty="0"/>
              <a:t>并 </a:t>
            </a:r>
            <a:r>
              <a:rPr lang="zh-CN" altLang="en-US" dirty="0"/>
              <a:t>纠一位错</a:t>
            </a:r>
            <a:endParaRPr lang="en-US" altLang="zh-CN" dirty="0"/>
          </a:p>
          <a:p>
            <a:pPr lvl="1">
              <a:lnSpc>
                <a:spcPct val="150000"/>
              </a:lnSpc>
            </a:pPr>
            <a:r>
              <a:rPr lang="zh-CN" altLang="en-US" dirty="0">
                <a:solidFill>
                  <a:schemeClr val="bg2">
                    <a:lumMod val="50000"/>
                  </a:schemeClr>
                </a:solidFill>
              </a:rPr>
              <a:t>两位错，一位错余数均不为零，且余数无重叠</a:t>
            </a:r>
          </a:p>
          <a:p>
            <a:pPr lvl="1" eaLnBrk="1" hangingPunct="1">
              <a:lnSpc>
                <a:spcPct val="150000"/>
              </a:lnSpc>
            </a:pPr>
            <a:endParaRPr lang="zh-CN" altLang="en-US" dirty="0"/>
          </a:p>
        </p:txBody>
      </p:sp>
    </p:spTree>
    <p:extLst>
      <p:ext uri="{BB962C8B-B14F-4D97-AF65-F5344CB8AC3E}">
        <p14:creationId xmlns:p14="http://schemas.microsoft.com/office/powerpoint/2010/main" val="1112297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 </a:t>
            </a:r>
            <a:r>
              <a:rPr lang="zh-CN" altLang="en-US" dirty="0"/>
              <a:t>数值数据表示方法</a:t>
            </a:r>
          </a:p>
        </p:txBody>
      </p:sp>
      <p:sp>
        <p:nvSpPr>
          <p:cNvPr id="3" name="内容占位符 2"/>
          <p:cNvSpPr>
            <a:spLocks noGrp="1"/>
          </p:cNvSpPr>
          <p:nvPr>
            <p:ph idx="1"/>
          </p:nvPr>
        </p:nvSpPr>
        <p:spPr/>
        <p:txBody>
          <a:bodyPr/>
          <a:lstStyle/>
          <a:p>
            <a:pPr>
              <a:lnSpc>
                <a:spcPct val="150000"/>
              </a:lnSpc>
            </a:pPr>
            <a:r>
              <a:rPr lang="en-US" altLang="zh-CN" b="1" dirty="0">
                <a:solidFill>
                  <a:srgbClr val="C00000"/>
                </a:solidFill>
              </a:rPr>
              <a:t>2.2.1 </a:t>
            </a:r>
            <a:r>
              <a:rPr lang="zh-CN" altLang="en-US" b="1" dirty="0">
                <a:solidFill>
                  <a:srgbClr val="C00000"/>
                </a:solidFill>
              </a:rPr>
              <a:t>数的机器码表示</a:t>
            </a:r>
            <a:endParaRPr lang="en-US" altLang="zh-CN" b="1" dirty="0">
              <a:solidFill>
                <a:srgbClr val="C00000"/>
              </a:solidFill>
            </a:endParaRPr>
          </a:p>
          <a:p>
            <a:pPr>
              <a:lnSpc>
                <a:spcPct val="150000"/>
              </a:lnSpc>
            </a:pPr>
            <a:r>
              <a:rPr lang="en-US" altLang="zh-CN" b="1" dirty="0"/>
              <a:t>2.2.2 </a:t>
            </a:r>
            <a:r>
              <a:rPr lang="zh-CN" altLang="en-US" b="1" dirty="0"/>
              <a:t>定点数表示</a:t>
            </a:r>
            <a:endParaRPr lang="en-US" altLang="zh-CN" b="1" dirty="0"/>
          </a:p>
          <a:p>
            <a:pPr>
              <a:lnSpc>
                <a:spcPct val="150000"/>
              </a:lnSpc>
            </a:pPr>
            <a:r>
              <a:rPr lang="en-US" altLang="zh-CN" b="1" dirty="0"/>
              <a:t>2.2.3 </a:t>
            </a:r>
            <a:r>
              <a:rPr lang="zh-CN" altLang="en-US" b="1" dirty="0"/>
              <a:t>浮点数表示</a:t>
            </a:r>
          </a:p>
          <a:p>
            <a:pPr eaLnBrk="1" hangingPunct="1">
              <a:lnSpc>
                <a:spcPct val="150000"/>
              </a:lnSpc>
            </a:pPr>
            <a:r>
              <a:rPr lang="en-US" altLang="zh-CN" b="1" dirty="0"/>
              <a:t>2.2.4 </a:t>
            </a:r>
            <a:r>
              <a:rPr lang="zh-CN" altLang="en-US" b="1" dirty="0"/>
              <a:t>十进制编码</a:t>
            </a:r>
            <a:endParaRPr lang="en-US" altLang="zh-CN" b="1" dirty="0"/>
          </a:p>
          <a:p>
            <a:pPr>
              <a:lnSpc>
                <a:spcPct val="150000"/>
              </a:lnSpc>
            </a:pPr>
            <a:r>
              <a:rPr lang="en-US" altLang="zh-CN" b="1" dirty="0"/>
              <a:t>2.2.5 </a:t>
            </a:r>
            <a:r>
              <a:rPr lang="zh-CN" altLang="en-US" b="1" dirty="0"/>
              <a:t>计算机中的数据类型</a:t>
            </a:r>
          </a:p>
          <a:p>
            <a:pPr eaLnBrk="1" hangingPunct="1">
              <a:lnSpc>
                <a:spcPct val="150000"/>
              </a:lnSpc>
            </a:pPr>
            <a:endParaRPr lang="zh-CN" altLang="en-US" b="1" dirty="0"/>
          </a:p>
        </p:txBody>
      </p:sp>
    </p:spTree>
    <p:extLst>
      <p:ext uri="{BB962C8B-B14F-4D97-AF65-F5344CB8AC3E}">
        <p14:creationId xmlns:p14="http://schemas.microsoft.com/office/powerpoint/2010/main" val="248496618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873613" y="1300407"/>
            <a:ext cx="5759826" cy="4793398"/>
            <a:chOff x="2873613" y="1277257"/>
            <a:chExt cx="5759826" cy="4793398"/>
          </a:xfrm>
        </p:grpSpPr>
        <p:sp>
          <p:nvSpPr>
            <p:cNvPr id="58" name="矩形 57">
              <a:extLst>
                <a:ext uri="{FF2B5EF4-FFF2-40B4-BE49-F238E27FC236}">
                  <a16:creationId xmlns:a16="http://schemas.microsoft.com/office/drawing/2014/main" id="{69AD41AF-1F97-4601-9A6F-8BB265A95935}"/>
                </a:ext>
              </a:extLst>
            </p:cNvPr>
            <p:cNvSpPr/>
            <p:nvPr/>
          </p:nvSpPr>
          <p:spPr>
            <a:xfrm>
              <a:off x="2873613" y="1277257"/>
              <a:ext cx="575982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91" name="组合 90"/>
            <p:cNvGrpSpPr/>
            <p:nvPr/>
          </p:nvGrpSpPr>
          <p:grpSpPr>
            <a:xfrm>
              <a:off x="3017659" y="5391004"/>
              <a:ext cx="1318314" cy="502619"/>
              <a:chOff x="3003146" y="5391004"/>
              <a:chExt cx="1318314" cy="502619"/>
            </a:xfrm>
          </p:grpSpPr>
          <p:sp>
            <p:nvSpPr>
              <p:cNvPr id="86" name="矩形 85"/>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115" name="组合 114"/>
          <p:cNvGrpSpPr/>
          <p:nvPr/>
        </p:nvGrpSpPr>
        <p:grpSpPr>
          <a:xfrm>
            <a:off x="6038394" y="5512345"/>
            <a:ext cx="1576678" cy="426500"/>
            <a:chOff x="6003487" y="6136926"/>
            <a:chExt cx="1576678" cy="426500"/>
          </a:xfrm>
        </p:grpSpPr>
        <p:sp>
          <p:nvSpPr>
            <p:cNvPr id="77" name="矩形 76"/>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1" name="文本框 6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59" name="矩形 58"/>
          <p:cNvSpPr/>
          <p:nvPr/>
        </p:nvSpPr>
        <p:spPr>
          <a:xfrm>
            <a:off x="6041246" y="2033567"/>
            <a:ext cx="874930" cy="331094"/>
          </a:xfrm>
          <a:prstGeom prst="rect">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normAutofit/>
          </a:bodyPr>
          <a:lstStyle/>
          <a:p>
            <a:r>
              <a:rPr lang="zh-CN" altLang="en-US" dirty="0"/>
              <a:t>编码过程  </a:t>
            </a:r>
            <a:r>
              <a:rPr lang="en-US" altLang="zh-CN" dirty="0"/>
              <a:t>(7,4)</a:t>
            </a:r>
            <a:r>
              <a:rPr lang="zh-CN" altLang="en-US" dirty="0"/>
              <a:t>循环码</a:t>
            </a:r>
            <a:r>
              <a:rPr lang="en-US" altLang="zh-CN" dirty="0"/>
              <a:t>G(x)=1011   </a:t>
            </a:r>
            <a:endParaRPr lang="zh-CN" altLang="en-US" dirty="0"/>
          </a:p>
        </p:txBody>
      </p:sp>
      <p:sp>
        <p:nvSpPr>
          <p:cNvPr id="5" name="文本框 4"/>
          <p:cNvSpPr txBox="1"/>
          <p:nvPr/>
        </p:nvSpPr>
        <p:spPr>
          <a:xfrm>
            <a:off x="5741194"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108" name="组合 107"/>
          <p:cNvGrpSpPr/>
          <p:nvPr/>
        </p:nvGrpSpPr>
        <p:grpSpPr>
          <a:xfrm>
            <a:off x="4064157" y="1926825"/>
            <a:ext cx="3397553" cy="605838"/>
            <a:chOff x="4064157" y="1903675"/>
            <a:chExt cx="3397553" cy="605838"/>
          </a:xfrm>
        </p:grpSpPr>
        <p:grpSp>
          <p:nvGrpSpPr>
            <p:cNvPr id="37" name="组合 36"/>
            <p:cNvGrpSpPr/>
            <p:nvPr/>
          </p:nvGrpSpPr>
          <p:grpSpPr>
            <a:xfrm>
              <a:off x="4064157" y="1913504"/>
              <a:ext cx="2927945" cy="596009"/>
              <a:chOff x="4635412" y="2148540"/>
              <a:chExt cx="2927945" cy="596009"/>
            </a:xfrm>
          </p:grpSpPr>
          <p:cxnSp>
            <p:nvCxnSpPr>
              <p:cNvPr id="9" name="直接连接符 8"/>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弧形 10"/>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2" name="文本框 11"/>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1</a:t>
              </a:r>
              <a:r>
                <a:rPr lang="en-US" altLang="zh-CN" sz="2800" spc="600" dirty="0">
                  <a:latin typeface="Consolas" panose="020B0609020204030204" pitchFamily="49" charset="0"/>
                </a:rPr>
                <a:t>100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20" name="文本框 19"/>
          <p:cNvSpPr txBox="1"/>
          <p:nvPr/>
        </p:nvSpPr>
        <p:spPr>
          <a:xfrm>
            <a:off x="5054380" y="2797313"/>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11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111" name="组合 110"/>
          <p:cNvGrpSpPr/>
          <p:nvPr/>
        </p:nvGrpSpPr>
        <p:grpSpPr>
          <a:xfrm>
            <a:off x="4923772" y="2362069"/>
            <a:ext cx="1635058" cy="480845"/>
            <a:chOff x="4923772" y="2338919"/>
            <a:chExt cx="1635058" cy="480845"/>
          </a:xfrm>
        </p:grpSpPr>
        <p:sp>
          <p:nvSpPr>
            <p:cNvPr id="13" name="文本框 12"/>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1" name="直接连接符 20"/>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5594178" y="4538289"/>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8" name="文本框 27"/>
          <p:cNvSpPr txBox="1"/>
          <p:nvPr/>
        </p:nvSpPr>
        <p:spPr>
          <a:xfrm>
            <a:off x="5728467" y="5437801"/>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010</a:t>
            </a:r>
            <a:endParaRPr lang="zh-CN" altLang="en-US" sz="2800" spc="600" dirty="0">
              <a:latin typeface="Consolas" panose="020B0609020204030204" pitchFamily="49" charset="0"/>
            </a:endParaRPr>
          </a:p>
        </p:txBody>
      </p:sp>
      <p:sp>
        <p:nvSpPr>
          <p:cNvPr id="30" name="文本框 29"/>
          <p:cNvSpPr txBox="1"/>
          <p:nvPr/>
        </p:nvSpPr>
        <p:spPr>
          <a:xfrm>
            <a:off x="5317195" y="3667801"/>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112" name="组合 111"/>
          <p:cNvGrpSpPr/>
          <p:nvPr/>
        </p:nvGrpSpPr>
        <p:grpSpPr>
          <a:xfrm>
            <a:off x="5017462" y="3232557"/>
            <a:ext cx="1635058" cy="489707"/>
            <a:chOff x="5017462" y="3209407"/>
            <a:chExt cx="1635058" cy="489707"/>
          </a:xfrm>
        </p:grpSpPr>
        <p:sp>
          <p:nvSpPr>
            <p:cNvPr id="19" name="文本框 18"/>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9" name="直接连接符 38"/>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5281117" y="4103045"/>
            <a:ext cx="1635058" cy="498569"/>
            <a:chOff x="5281117" y="4079895"/>
            <a:chExt cx="1635058" cy="498569"/>
          </a:xfrm>
        </p:grpSpPr>
        <p:sp>
          <p:nvSpPr>
            <p:cNvPr id="23" name="文本框 22"/>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40" name="直接连接符 39"/>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5561005" y="4973533"/>
            <a:ext cx="1635058" cy="478403"/>
            <a:chOff x="5561005" y="4950383"/>
            <a:chExt cx="1635058" cy="478403"/>
          </a:xfrm>
        </p:grpSpPr>
        <p:sp>
          <p:nvSpPr>
            <p:cNvPr id="26" name="文本框 25"/>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41" name="直接连接符 40"/>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45" name="直接箭头连接符 44"/>
          <p:cNvCxnSpPr/>
          <p:nvPr/>
        </p:nvCxnSpPr>
        <p:spPr>
          <a:xfrm>
            <a:off x="6192658" y="2359737"/>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6468774" y="2370370"/>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6753001" y="2398007"/>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9" name="组合 108"/>
          <p:cNvGrpSpPr/>
          <p:nvPr/>
        </p:nvGrpSpPr>
        <p:grpSpPr>
          <a:xfrm>
            <a:off x="2973471" y="1947287"/>
            <a:ext cx="1893364" cy="459409"/>
            <a:chOff x="2973471" y="1924137"/>
            <a:chExt cx="1893364" cy="459409"/>
          </a:xfrm>
        </p:grpSpPr>
        <p:sp>
          <p:nvSpPr>
            <p:cNvPr id="7" name="文本框 6"/>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62" name="文本框 61"/>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p>
          </p:txBody>
        </p:sp>
      </p:grpSp>
      <p:sp>
        <p:nvSpPr>
          <p:cNvPr id="63" name="文本框 62"/>
          <p:cNvSpPr txBox="1"/>
          <p:nvPr/>
        </p:nvSpPr>
        <p:spPr>
          <a:xfrm>
            <a:off x="7052173" y="2033567"/>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被除数补零</a:t>
            </a:r>
          </a:p>
        </p:txBody>
      </p:sp>
      <p:grpSp>
        <p:nvGrpSpPr>
          <p:cNvPr id="110" name="组合 109"/>
          <p:cNvGrpSpPr/>
          <p:nvPr/>
        </p:nvGrpSpPr>
        <p:grpSpPr>
          <a:xfrm>
            <a:off x="7054679" y="1553674"/>
            <a:ext cx="1239957" cy="369332"/>
            <a:chOff x="6167643" y="1530524"/>
            <a:chExt cx="1239957" cy="369332"/>
          </a:xfrm>
        </p:grpSpPr>
        <p:sp>
          <p:nvSpPr>
            <p:cNvPr id="60" name="文本框 59"/>
            <p:cNvSpPr txBox="1"/>
            <p:nvPr/>
          </p:nvSpPr>
          <p:spPr>
            <a:xfrm>
              <a:off x="6992102"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84" name="直接箭头连接符 83"/>
            <p:cNvCxnSpPr/>
            <p:nvPr/>
          </p:nvCxnSpPr>
          <p:spPr>
            <a:xfrm flipH="1">
              <a:off x="6167643" y="1730041"/>
              <a:ext cx="787844"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a:off x="945060" y="3481097"/>
            <a:ext cx="1928553" cy="1087087"/>
            <a:chOff x="945060" y="3457947"/>
            <a:chExt cx="1928553" cy="1087087"/>
          </a:xfrm>
        </p:grpSpPr>
        <p:grpSp>
          <p:nvGrpSpPr>
            <p:cNvPr id="67" name="组合 66"/>
            <p:cNvGrpSpPr/>
            <p:nvPr/>
          </p:nvGrpSpPr>
          <p:grpSpPr>
            <a:xfrm>
              <a:off x="945060" y="3457947"/>
              <a:ext cx="1420873" cy="426771"/>
              <a:chOff x="1605290" y="3377549"/>
              <a:chExt cx="1234055" cy="426771"/>
            </a:xfrm>
          </p:grpSpPr>
          <p:sp>
            <p:nvSpPr>
              <p:cNvPr id="65" name="矩形 64"/>
              <p:cNvSpPr/>
              <p:nvPr/>
            </p:nvSpPr>
            <p:spPr>
              <a:xfrm>
                <a:off x="1605290" y="3377549"/>
                <a:ext cx="1125209" cy="425805"/>
              </a:xfrm>
              <a:prstGeom prst="rect">
                <a:avLst/>
              </a:prstGeom>
              <a:solidFill>
                <a:srgbClr val="BBE6E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 name="矩形 2"/>
              <p:cNvSpPr/>
              <p:nvPr/>
            </p:nvSpPr>
            <p:spPr>
              <a:xfrm>
                <a:off x="1617988" y="3389651"/>
                <a:ext cx="1221357" cy="4146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800" b="1" spc="600" dirty="0">
                    <a:solidFill>
                      <a:schemeClr val="tx1"/>
                    </a:solidFill>
                    <a:latin typeface="Consolas" panose="020B0609020204030204" pitchFamily="49" charset="0"/>
                  </a:rPr>
                  <a:t>1100</a:t>
                </a:r>
                <a:endParaRPr lang="zh-CN" altLang="en-US" sz="2800" b="1" spc="600" dirty="0">
                  <a:solidFill>
                    <a:schemeClr val="tx1"/>
                  </a:solidFill>
                  <a:latin typeface="Consolas" panose="020B0609020204030204" pitchFamily="49" charset="0"/>
                </a:endParaRPr>
              </a:p>
            </p:txBody>
          </p:sp>
        </p:grpSp>
        <p:cxnSp>
          <p:nvCxnSpPr>
            <p:cNvPr id="70" name="直接箭头连接符 69"/>
            <p:cNvCxnSpPr/>
            <p:nvPr/>
          </p:nvCxnSpPr>
          <p:spPr>
            <a:xfrm>
              <a:off x="2249229" y="3685292"/>
              <a:ext cx="624384"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65146" y="4042415"/>
              <a:ext cx="1364476" cy="502619"/>
              <a:chOff x="2998003" y="5343114"/>
              <a:chExt cx="1364476" cy="502619"/>
            </a:xfrm>
          </p:grpSpPr>
          <p:sp>
            <p:nvSpPr>
              <p:cNvPr id="93" name="矩形 92"/>
              <p:cNvSpPr/>
              <p:nvPr/>
            </p:nvSpPr>
            <p:spPr>
              <a:xfrm>
                <a:off x="3004438" y="534311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2998003" y="5399694"/>
                <a:ext cx="1364476"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原始数据</a:t>
                </a:r>
              </a:p>
            </p:txBody>
          </p:sp>
        </p:grpSp>
      </p:grpSp>
      <p:grpSp>
        <p:nvGrpSpPr>
          <p:cNvPr id="107" name="组合 106"/>
          <p:cNvGrpSpPr/>
          <p:nvPr/>
        </p:nvGrpSpPr>
        <p:grpSpPr>
          <a:xfrm>
            <a:off x="8645014" y="3198150"/>
            <a:ext cx="2922672" cy="1417923"/>
            <a:chOff x="8645014" y="3175000"/>
            <a:chExt cx="2922672" cy="1417923"/>
          </a:xfrm>
        </p:grpSpPr>
        <p:grpSp>
          <p:nvGrpSpPr>
            <p:cNvPr id="72" name="组合 71"/>
            <p:cNvGrpSpPr/>
            <p:nvPr/>
          </p:nvGrpSpPr>
          <p:grpSpPr>
            <a:xfrm>
              <a:off x="9251408" y="3524770"/>
              <a:ext cx="1275871" cy="425805"/>
              <a:chOff x="1379829" y="3377549"/>
              <a:chExt cx="1275871" cy="425805"/>
            </a:xfrm>
          </p:grpSpPr>
          <p:sp>
            <p:nvSpPr>
              <p:cNvPr id="73" name="矩形 72"/>
              <p:cNvSpPr/>
              <p:nvPr/>
            </p:nvSpPr>
            <p:spPr>
              <a:xfrm>
                <a:off x="1412625" y="3377549"/>
                <a:ext cx="1178741" cy="425805"/>
              </a:xfrm>
              <a:prstGeom prst="rect">
                <a:avLst/>
              </a:prstGeom>
              <a:solidFill>
                <a:srgbClr val="BBE6E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4" name="矩形 73"/>
              <p:cNvSpPr/>
              <p:nvPr/>
            </p:nvSpPr>
            <p:spPr>
              <a:xfrm>
                <a:off x="1379829" y="3383116"/>
                <a:ext cx="1275871" cy="4146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800" b="1" spc="600" dirty="0">
                    <a:solidFill>
                      <a:schemeClr val="tx1"/>
                    </a:solidFill>
                    <a:latin typeface="Consolas" panose="020B0609020204030204" pitchFamily="49" charset="0"/>
                  </a:rPr>
                  <a:t>1100</a:t>
                </a:r>
                <a:endParaRPr lang="zh-CN" altLang="en-US" sz="2800" b="1" spc="600" dirty="0">
                  <a:solidFill>
                    <a:schemeClr val="tx1"/>
                  </a:solidFill>
                  <a:latin typeface="Consolas" panose="020B0609020204030204" pitchFamily="49" charset="0"/>
                </a:endParaRPr>
              </a:p>
            </p:txBody>
          </p:sp>
        </p:grpSp>
        <p:sp>
          <p:nvSpPr>
            <p:cNvPr id="75" name="文本框 74"/>
            <p:cNvSpPr txBox="1"/>
            <p:nvPr/>
          </p:nvSpPr>
          <p:spPr>
            <a:xfrm>
              <a:off x="9356618" y="3175000"/>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原始数据</a:t>
              </a:r>
            </a:p>
          </p:txBody>
        </p:sp>
        <p:grpSp>
          <p:nvGrpSpPr>
            <p:cNvPr id="79" name="组合 78"/>
            <p:cNvGrpSpPr/>
            <p:nvPr/>
          </p:nvGrpSpPr>
          <p:grpSpPr>
            <a:xfrm>
              <a:off x="10375360" y="3524768"/>
              <a:ext cx="1192326" cy="421087"/>
              <a:chOff x="1430920" y="3371639"/>
              <a:chExt cx="1192326" cy="421087"/>
            </a:xfrm>
          </p:grpSpPr>
          <p:sp>
            <p:nvSpPr>
              <p:cNvPr id="80" name="矩形 79"/>
              <p:cNvSpPr/>
              <p:nvPr/>
            </p:nvSpPr>
            <p:spPr>
              <a:xfrm>
                <a:off x="1573391" y="3377549"/>
                <a:ext cx="831157" cy="41517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1" name="矩形 80"/>
              <p:cNvSpPr/>
              <p:nvPr/>
            </p:nvSpPr>
            <p:spPr>
              <a:xfrm>
                <a:off x="1430920" y="3371639"/>
                <a:ext cx="1192326" cy="4146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800" b="1" spc="600" dirty="0">
                    <a:solidFill>
                      <a:schemeClr val="tx1"/>
                    </a:solidFill>
                    <a:latin typeface="Consolas" panose="020B0609020204030204" pitchFamily="49" charset="0"/>
                  </a:rPr>
                  <a:t>010</a:t>
                </a:r>
                <a:endParaRPr lang="zh-CN" altLang="en-US" sz="2800" b="1" spc="600" dirty="0">
                  <a:solidFill>
                    <a:schemeClr val="tx1"/>
                  </a:solidFill>
                  <a:latin typeface="Consolas" panose="020B0609020204030204" pitchFamily="49" charset="0"/>
                </a:endParaRPr>
              </a:p>
            </p:txBody>
          </p:sp>
        </p:grpSp>
        <p:grpSp>
          <p:nvGrpSpPr>
            <p:cNvPr id="95" name="组合 94"/>
            <p:cNvGrpSpPr/>
            <p:nvPr/>
          </p:nvGrpSpPr>
          <p:grpSpPr>
            <a:xfrm>
              <a:off x="9721421" y="4090304"/>
              <a:ext cx="1289394" cy="502619"/>
              <a:chOff x="2998697" y="5334423"/>
              <a:chExt cx="1289394" cy="502619"/>
            </a:xfrm>
          </p:grpSpPr>
          <p:sp>
            <p:nvSpPr>
              <p:cNvPr id="96" name="矩形 95"/>
              <p:cNvSpPr/>
              <p:nvPr/>
            </p:nvSpPr>
            <p:spPr>
              <a:xfrm>
                <a:off x="2998697" y="5334423"/>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p:nvSpPr>
            <p:spPr>
              <a:xfrm>
                <a:off x="3151916" y="5391003"/>
                <a:ext cx="1069524"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校验码</a:t>
                </a:r>
              </a:p>
            </p:txBody>
          </p:sp>
        </p:grpSp>
        <p:cxnSp>
          <p:nvCxnSpPr>
            <p:cNvPr id="102" name="直接箭头连接符 101"/>
            <p:cNvCxnSpPr/>
            <p:nvPr/>
          </p:nvCxnSpPr>
          <p:spPr>
            <a:xfrm>
              <a:off x="8645014" y="3731816"/>
              <a:ext cx="624384"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10595240" y="3196191"/>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116" name="文本框 115"/>
          <p:cNvSpPr txBox="1"/>
          <p:nvPr/>
        </p:nvSpPr>
        <p:spPr>
          <a:xfrm>
            <a:off x="6022848"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117" name="文本框 116"/>
          <p:cNvSpPr txBox="1"/>
          <p:nvPr/>
        </p:nvSpPr>
        <p:spPr>
          <a:xfrm>
            <a:off x="6304502"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118" name="文本框 117"/>
          <p:cNvSpPr txBox="1"/>
          <p:nvPr/>
        </p:nvSpPr>
        <p:spPr>
          <a:xfrm>
            <a:off x="6586156"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Tree>
    <p:extLst>
      <p:ext uri="{BB962C8B-B14F-4D97-AF65-F5344CB8AC3E}">
        <p14:creationId xmlns:p14="http://schemas.microsoft.com/office/powerpoint/2010/main" val="26626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left)">
                                      <p:cBhvr>
                                        <p:cTn id="12" dur="500"/>
                                        <p:tgtEl>
                                          <p:spTgt spid="1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wipe(left)">
                                      <p:cBhvr>
                                        <p:cTn id="17" dur="500"/>
                                        <p:tgtEl>
                                          <p:spTgt spid="10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wipe(left)">
                                      <p:cBhvr>
                                        <p:cTn id="22" dur="500"/>
                                        <p:tgtEl>
                                          <p:spTgt spid="1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wipe(left)">
                                      <p:cBhvr>
                                        <p:cTn id="27" dur="500"/>
                                        <p:tgtEl>
                                          <p:spTgt spid="10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left)">
                                      <p:cBhvr>
                                        <p:cTn id="32" dur="500"/>
                                        <p:tgtEl>
                                          <p:spTgt spid="5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left)">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11"/>
                                        </p:tgtEl>
                                        <p:attrNameLst>
                                          <p:attrName>style.visibility</p:attrName>
                                        </p:attrNameLst>
                                      </p:cBhvr>
                                      <p:to>
                                        <p:strVal val="visible"/>
                                      </p:to>
                                    </p:set>
                                    <p:animEffect transition="in" filter="wipe(left)">
                                      <p:cBhvr>
                                        <p:cTn id="46" dur="500"/>
                                        <p:tgtEl>
                                          <p:spTgt spid="1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up)">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1" fill="hold" grpId="0" nodeType="clickEffect">
                                  <p:stCondLst>
                                    <p:cond delay="0"/>
                                  </p:stCondLst>
                                  <p:childTnLst>
                                    <p:set>
                                      <p:cBhvr>
                                        <p:cTn id="60" dur="1" fill="hold">
                                          <p:stCondLst>
                                            <p:cond delay="0"/>
                                          </p:stCondLst>
                                        </p:cTn>
                                        <p:tgtEl>
                                          <p:spTgt spid="116"/>
                                        </p:tgtEl>
                                        <p:attrNameLst>
                                          <p:attrName>style.visibility</p:attrName>
                                        </p:attrNameLst>
                                      </p:cBhvr>
                                      <p:to>
                                        <p:strVal val="visible"/>
                                      </p:to>
                                    </p:set>
                                    <p:anim calcmode="lin" valueType="num">
                                      <p:cBhvr additive="base">
                                        <p:cTn id="61" dur="500" fill="hold"/>
                                        <p:tgtEl>
                                          <p:spTgt spid="116"/>
                                        </p:tgtEl>
                                        <p:attrNameLst>
                                          <p:attrName>ppt_x</p:attrName>
                                        </p:attrNameLst>
                                      </p:cBhvr>
                                      <p:tavLst>
                                        <p:tav tm="0">
                                          <p:val>
                                            <p:strVal val="#ppt_x"/>
                                          </p:val>
                                        </p:tav>
                                        <p:tav tm="100000">
                                          <p:val>
                                            <p:strVal val="#ppt_x"/>
                                          </p:val>
                                        </p:tav>
                                      </p:tavLst>
                                    </p:anim>
                                    <p:anim calcmode="lin" valueType="num">
                                      <p:cBhvr additive="base">
                                        <p:cTn id="62" dur="500" fill="hold"/>
                                        <p:tgtEl>
                                          <p:spTgt spid="116"/>
                                        </p:tgtEl>
                                        <p:attrNameLst>
                                          <p:attrName>ppt_y</p:attrName>
                                        </p:attrNameLst>
                                      </p:cBhvr>
                                      <p:tavLst>
                                        <p:tav tm="0">
                                          <p:val>
                                            <p:strVal val="0-#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wipe(left)">
                                      <p:cBhvr>
                                        <p:cTn id="67" dur="500"/>
                                        <p:tgtEl>
                                          <p:spTgt spid="11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left)">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repeatCount="3000" fill="hold" nodeType="click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wipe(up)">
                                      <p:cBhvr>
                                        <p:cTn id="77" dur="500"/>
                                        <p:tgtEl>
                                          <p:spTgt spid="47"/>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1" fill="hold" grpId="0" nodeType="clickEffect">
                                  <p:stCondLst>
                                    <p:cond delay="0"/>
                                  </p:stCondLst>
                                  <p:childTnLst>
                                    <p:set>
                                      <p:cBhvr>
                                        <p:cTn id="81" dur="1" fill="hold">
                                          <p:stCondLst>
                                            <p:cond delay="0"/>
                                          </p:stCondLst>
                                        </p:cTn>
                                        <p:tgtEl>
                                          <p:spTgt spid="117"/>
                                        </p:tgtEl>
                                        <p:attrNameLst>
                                          <p:attrName>style.visibility</p:attrName>
                                        </p:attrNameLst>
                                      </p:cBhvr>
                                      <p:to>
                                        <p:strVal val="visible"/>
                                      </p:to>
                                    </p:set>
                                    <p:anim calcmode="lin" valueType="num">
                                      <p:cBhvr additive="base">
                                        <p:cTn id="82" dur="500" fill="hold"/>
                                        <p:tgtEl>
                                          <p:spTgt spid="117"/>
                                        </p:tgtEl>
                                        <p:attrNameLst>
                                          <p:attrName>ppt_x</p:attrName>
                                        </p:attrNameLst>
                                      </p:cBhvr>
                                      <p:tavLst>
                                        <p:tav tm="0">
                                          <p:val>
                                            <p:strVal val="#ppt_x"/>
                                          </p:val>
                                        </p:tav>
                                        <p:tav tm="100000">
                                          <p:val>
                                            <p:strVal val="#ppt_x"/>
                                          </p:val>
                                        </p:tav>
                                      </p:tavLst>
                                    </p:anim>
                                    <p:anim calcmode="lin" valueType="num">
                                      <p:cBhvr additive="base">
                                        <p:cTn id="83" dur="500" fill="hold"/>
                                        <p:tgtEl>
                                          <p:spTgt spid="117"/>
                                        </p:tgtEl>
                                        <p:attrNameLst>
                                          <p:attrName>ppt_y</p:attrName>
                                        </p:attrNameLst>
                                      </p:cBhvr>
                                      <p:tavLst>
                                        <p:tav tm="0">
                                          <p:val>
                                            <p:strVal val="0-#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113"/>
                                        </p:tgtEl>
                                        <p:attrNameLst>
                                          <p:attrName>style.visibility</p:attrName>
                                        </p:attrNameLst>
                                      </p:cBhvr>
                                      <p:to>
                                        <p:strVal val="visible"/>
                                      </p:to>
                                    </p:set>
                                    <p:animEffect transition="in" filter="wipe(left)">
                                      <p:cBhvr>
                                        <p:cTn id="88" dur="500"/>
                                        <p:tgtEl>
                                          <p:spTgt spid="11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wipe(down)">
                                      <p:cBhvr>
                                        <p:cTn id="93" dur="500"/>
                                        <p:tgtEl>
                                          <p:spTgt spid="2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repeatCount="3000" fill="hold" nodeType="click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wipe(up)">
                                      <p:cBhvr>
                                        <p:cTn id="98" dur="500"/>
                                        <p:tgtEl>
                                          <p:spTgt spid="52"/>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1" fill="hold" grpId="0" nodeType="clickEffect">
                                  <p:stCondLst>
                                    <p:cond delay="0"/>
                                  </p:stCondLst>
                                  <p:childTnLst>
                                    <p:set>
                                      <p:cBhvr>
                                        <p:cTn id="102" dur="1" fill="hold">
                                          <p:stCondLst>
                                            <p:cond delay="0"/>
                                          </p:stCondLst>
                                        </p:cTn>
                                        <p:tgtEl>
                                          <p:spTgt spid="118"/>
                                        </p:tgtEl>
                                        <p:attrNameLst>
                                          <p:attrName>style.visibility</p:attrName>
                                        </p:attrNameLst>
                                      </p:cBhvr>
                                      <p:to>
                                        <p:strVal val="visible"/>
                                      </p:to>
                                    </p:set>
                                    <p:anim calcmode="lin" valueType="num">
                                      <p:cBhvr additive="base">
                                        <p:cTn id="103" dur="500" fill="hold"/>
                                        <p:tgtEl>
                                          <p:spTgt spid="118"/>
                                        </p:tgtEl>
                                        <p:attrNameLst>
                                          <p:attrName>ppt_x</p:attrName>
                                        </p:attrNameLst>
                                      </p:cBhvr>
                                      <p:tavLst>
                                        <p:tav tm="0">
                                          <p:val>
                                            <p:strVal val="#ppt_x"/>
                                          </p:val>
                                        </p:tav>
                                        <p:tav tm="100000">
                                          <p:val>
                                            <p:strVal val="#ppt_x"/>
                                          </p:val>
                                        </p:tav>
                                      </p:tavLst>
                                    </p:anim>
                                    <p:anim calcmode="lin" valueType="num">
                                      <p:cBhvr additive="base">
                                        <p:cTn id="104" dur="500" fill="hold"/>
                                        <p:tgtEl>
                                          <p:spTgt spid="118"/>
                                        </p:tgtEl>
                                        <p:attrNameLst>
                                          <p:attrName>ppt_y</p:attrName>
                                        </p:attrNameLst>
                                      </p:cBhvr>
                                      <p:tavLst>
                                        <p:tav tm="0">
                                          <p:val>
                                            <p:strVal val="0-#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114"/>
                                        </p:tgtEl>
                                        <p:attrNameLst>
                                          <p:attrName>style.visibility</p:attrName>
                                        </p:attrNameLst>
                                      </p:cBhvr>
                                      <p:to>
                                        <p:strVal val="visible"/>
                                      </p:to>
                                    </p:set>
                                    <p:animEffect transition="in" filter="wipe(left)">
                                      <p:cBhvr>
                                        <p:cTn id="109" dur="500"/>
                                        <p:tgtEl>
                                          <p:spTgt spid="114"/>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8"/>
                                        </p:tgtEl>
                                        <p:attrNameLst>
                                          <p:attrName>style.visibility</p:attrName>
                                        </p:attrNameLst>
                                      </p:cBhvr>
                                      <p:to>
                                        <p:strVal val="visible"/>
                                      </p:to>
                                    </p:set>
                                    <p:animEffect transition="in" filter="wipe(left)">
                                      <p:cBhvr>
                                        <p:cTn id="114" dur="500"/>
                                        <p:tgtEl>
                                          <p:spTgt spid="2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repeatCount="3000" fill="hold" nodeType="clickEffect">
                                  <p:stCondLst>
                                    <p:cond delay="0"/>
                                  </p:stCondLst>
                                  <p:childTnLst>
                                    <p:set>
                                      <p:cBhvr>
                                        <p:cTn id="118" dur="1" fill="hold">
                                          <p:stCondLst>
                                            <p:cond delay="0"/>
                                          </p:stCondLst>
                                        </p:cTn>
                                        <p:tgtEl>
                                          <p:spTgt spid="115"/>
                                        </p:tgtEl>
                                        <p:attrNameLst>
                                          <p:attrName>style.visibility</p:attrName>
                                        </p:attrNameLst>
                                      </p:cBhvr>
                                      <p:to>
                                        <p:strVal val="visible"/>
                                      </p:to>
                                    </p:set>
                                    <p:animEffect transition="in" filter="wipe(left)">
                                      <p:cBhvr>
                                        <p:cTn id="119" dur="500"/>
                                        <p:tgtEl>
                                          <p:spTgt spid="115"/>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110"/>
                                        </p:tgtEl>
                                        <p:attrNameLst>
                                          <p:attrName>style.visibility</p:attrName>
                                        </p:attrNameLst>
                                      </p:cBhvr>
                                      <p:to>
                                        <p:strVal val="visible"/>
                                      </p:to>
                                    </p:set>
                                    <p:animEffect transition="in" filter="wipe(left)">
                                      <p:cBhvr>
                                        <p:cTn id="124"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 grpId="0"/>
      <p:bldP spid="20" grpId="0"/>
      <p:bldP spid="22" grpId="0"/>
      <p:bldP spid="28" grpId="0"/>
      <p:bldP spid="30" grpId="0"/>
      <p:bldP spid="63" grpId="0"/>
      <p:bldP spid="116" grpId="0"/>
      <p:bldP spid="117" grpId="0"/>
      <p:bldP spid="118"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(7,4)</a:t>
            </a:r>
            <a:r>
              <a:rPr lang="zh-CN" altLang="en-US" dirty="0"/>
              <a:t>循环码出错模式 </a:t>
            </a:r>
            <a:r>
              <a:rPr lang="en-US" altLang="zh-CN" dirty="0"/>
              <a:t>G(x)=1011</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648907420"/>
              </p:ext>
            </p:extLst>
          </p:nvPr>
        </p:nvGraphicFramePr>
        <p:xfrm>
          <a:off x="796065" y="1086521"/>
          <a:ext cx="10607041" cy="4905481"/>
        </p:xfrm>
        <a:graphic>
          <a:graphicData uri="http://schemas.openxmlformats.org/drawingml/2006/table">
            <a:tbl>
              <a:tblPr firstRow="1" bandRow="1">
                <a:tableStyleId>{5C22544A-7EE6-4342-B048-85BDC9FD1C3A}</a:tableStyleId>
              </a:tblPr>
              <a:tblGrid>
                <a:gridCol w="2396929">
                  <a:extLst>
                    <a:ext uri="{9D8B030D-6E8A-4147-A177-3AD203B41FA5}">
                      <a16:colId xmlns:a16="http://schemas.microsoft.com/office/drawing/2014/main" val="2736890531"/>
                    </a:ext>
                  </a:extLst>
                </a:gridCol>
                <a:gridCol w="3090885">
                  <a:extLst>
                    <a:ext uri="{9D8B030D-6E8A-4147-A177-3AD203B41FA5}">
                      <a16:colId xmlns:a16="http://schemas.microsoft.com/office/drawing/2014/main" val="556003356"/>
                    </a:ext>
                  </a:extLst>
                </a:gridCol>
                <a:gridCol w="2242221">
                  <a:extLst>
                    <a:ext uri="{9D8B030D-6E8A-4147-A177-3AD203B41FA5}">
                      <a16:colId xmlns:a16="http://schemas.microsoft.com/office/drawing/2014/main" val="2173393932"/>
                    </a:ext>
                  </a:extLst>
                </a:gridCol>
                <a:gridCol w="2877006">
                  <a:extLst>
                    <a:ext uri="{9D8B030D-6E8A-4147-A177-3AD203B41FA5}">
                      <a16:colId xmlns:a16="http://schemas.microsoft.com/office/drawing/2014/main" val="2666073110"/>
                    </a:ext>
                  </a:extLst>
                </a:gridCol>
              </a:tblGrid>
              <a:tr h="451577">
                <a:tc>
                  <a:txBody>
                    <a:bodyPr/>
                    <a:lstStyle/>
                    <a:p>
                      <a:pPr algn="ctr"/>
                      <a:r>
                        <a:rPr lang="zh-CN" altLang="en-US" sz="2100" b="1" dirty="0"/>
                        <a:t>原始数据</a:t>
                      </a:r>
                    </a:p>
                  </a:txBody>
                  <a:tcPr marL="107287" marR="107287" marT="53644" marB="53644"/>
                </a:tc>
                <a:tc>
                  <a:txBody>
                    <a:bodyPr/>
                    <a:lstStyle/>
                    <a:p>
                      <a:pPr algn="ctr"/>
                      <a:r>
                        <a:rPr lang="zh-CN" altLang="en-US" sz="2100" b="1" dirty="0"/>
                        <a:t>校验码 </a:t>
                      </a:r>
                      <a:r>
                        <a:rPr lang="en-US" altLang="zh-CN" sz="2100" b="1" dirty="0"/>
                        <a:t>= </a:t>
                      </a:r>
                      <a:r>
                        <a:rPr lang="zh-CN" altLang="en-US" sz="2100" b="1" dirty="0"/>
                        <a:t>数据 </a:t>
                      </a:r>
                      <a:r>
                        <a:rPr lang="en-US" altLang="zh-CN" sz="2100" b="1" dirty="0"/>
                        <a:t>+ </a:t>
                      </a:r>
                      <a:r>
                        <a:rPr lang="zh-CN" altLang="en-US" sz="2100" b="1" dirty="0">
                          <a:solidFill>
                            <a:schemeClr val="bg1"/>
                          </a:solidFill>
                        </a:rPr>
                        <a:t>余数</a:t>
                      </a:r>
                    </a:p>
                  </a:txBody>
                  <a:tcPr marL="107287" marR="107287" marT="53644" marB="53644"/>
                </a:tc>
                <a:tc>
                  <a:txBody>
                    <a:bodyPr/>
                    <a:lstStyle/>
                    <a:p>
                      <a:pPr algn="ctr"/>
                      <a:r>
                        <a:rPr lang="zh-CN" altLang="en-US" sz="2100" b="1" dirty="0"/>
                        <a:t>原始数据</a:t>
                      </a:r>
                    </a:p>
                  </a:txBody>
                  <a:tcPr marL="107287" marR="107287" marT="53644" marB="53644"/>
                </a:tc>
                <a:tc>
                  <a:txBody>
                    <a:bodyPr/>
                    <a:lstStyle/>
                    <a:p>
                      <a:pPr algn="ctr"/>
                      <a:r>
                        <a:rPr lang="zh-CN" altLang="en-US" sz="2100" b="1" dirty="0"/>
                        <a:t>校验码 </a:t>
                      </a:r>
                      <a:r>
                        <a:rPr lang="en-US" altLang="zh-CN" sz="2100" b="1" dirty="0"/>
                        <a:t>= </a:t>
                      </a:r>
                      <a:r>
                        <a:rPr lang="zh-CN" altLang="en-US" sz="2100" b="1" dirty="0"/>
                        <a:t>数据 </a:t>
                      </a:r>
                      <a:r>
                        <a:rPr lang="en-US" altLang="zh-CN" sz="2100" b="1" dirty="0"/>
                        <a:t>+ </a:t>
                      </a:r>
                      <a:r>
                        <a:rPr lang="zh-CN" altLang="en-US" sz="2100" b="1" dirty="0">
                          <a:solidFill>
                            <a:schemeClr val="bg1"/>
                          </a:solidFill>
                        </a:rPr>
                        <a:t>余数</a:t>
                      </a:r>
                    </a:p>
                  </a:txBody>
                  <a:tcPr marL="107287" marR="107287" marT="53644" marB="53644"/>
                </a:tc>
                <a:extLst>
                  <a:ext uri="{0D108BD9-81ED-4DB2-BD59-A6C34878D82A}">
                    <a16:rowId xmlns:a16="http://schemas.microsoft.com/office/drawing/2014/main" val="3931995783"/>
                  </a:ext>
                </a:extLst>
              </a:tr>
              <a:tr h="556738">
                <a:tc>
                  <a:txBody>
                    <a:bodyPr/>
                    <a:lstStyle/>
                    <a:p>
                      <a:pPr algn="ctr"/>
                      <a:r>
                        <a:rPr lang="en-US" altLang="zh-CN" sz="2800" b="1" dirty="0">
                          <a:latin typeface="Consolas" panose="020B0609020204030204" pitchFamily="49" charset="0"/>
                        </a:rPr>
                        <a:t>0000</a:t>
                      </a:r>
                      <a:endParaRPr lang="zh-CN" altLang="en-US" sz="2800" b="1" dirty="0">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1" dirty="0">
                          <a:latin typeface="Consolas" panose="020B0609020204030204" pitchFamily="49" charset="0"/>
                        </a:rPr>
                        <a:t>0000 </a:t>
                      </a:r>
                      <a:r>
                        <a:rPr lang="en-US" altLang="zh-CN" sz="2800" b="1" dirty="0">
                          <a:solidFill>
                            <a:srgbClr val="FF66CC"/>
                          </a:solidFill>
                          <a:latin typeface="Consolas" panose="020B0609020204030204" pitchFamily="49" charset="0"/>
                        </a:rPr>
                        <a:t>000</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000</a:t>
                      </a:r>
                      <a:endParaRPr lang="zh-CN" altLang="en-US" sz="2800" b="1" dirty="0">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1" dirty="0">
                          <a:latin typeface="Consolas" panose="020B0609020204030204" pitchFamily="49" charset="0"/>
                        </a:rPr>
                        <a:t>1000 </a:t>
                      </a:r>
                      <a:r>
                        <a:rPr lang="en-US" altLang="zh-CN" sz="2800" b="1" dirty="0">
                          <a:solidFill>
                            <a:srgbClr val="FF66CC"/>
                          </a:solidFill>
                          <a:latin typeface="Consolas" panose="020B0609020204030204" pitchFamily="49" charset="0"/>
                        </a:rPr>
                        <a:t>101</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1010282816"/>
                  </a:ext>
                </a:extLst>
              </a:tr>
              <a:tr h="556738">
                <a:tc>
                  <a:txBody>
                    <a:bodyPr/>
                    <a:lstStyle/>
                    <a:p>
                      <a:pPr algn="ctr"/>
                      <a:r>
                        <a:rPr lang="en-US" altLang="zh-CN" sz="2800" b="1" dirty="0">
                          <a:latin typeface="Consolas" panose="020B0609020204030204" pitchFamily="49" charset="0"/>
                        </a:rPr>
                        <a:t>0001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0001 </a:t>
                      </a:r>
                      <a:r>
                        <a:rPr lang="en-US" altLang="zh-CN" sz="2800" b="1" dirty="0">
                          <a:solidFill>
                            <a:srgbClr val="FF66CC"/>
                          </a:solidFill>
                          <a:latin typeface="Consolas" panose="020B0609020204030204" pitchFamily="49" charset="0"/>
                        </a:rPr>
                        <a:t>011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1001 </a:t>
                      </a:r>
                      <a:r>
                        <a:rPr lang="en-US" altLang="zh-CN" sz="2800" b="1" dirty="0">
                          <a:solidFill>
                            <a:srgbClr val="FF66CC"/>
                          </a:solidFill>
                          <a:latin typeface="Consolas" panose="020B0609020204030204" pitchFamily="49" charset="0"/>
                        </a:rPr>
                        <a:t>110</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2352958856"/>
                  </a:ext>
                </a:extLst>
              </a:tr>
              <a:tr h="556738">
                <a:tc>
                  <a:txBody>
                    <a:bodyPr/>
                    <a:lstStyle/>
                    <a:p>
                      <a:pPr algn="ctr"/>
                      <a:r>
                        <a:rPr lang="en-US" altLang="zh-CN" sz="2800" b="1" dirty="0">
                          <a:latin typeface="Consolas" panose="020B0609020204030204" pitchFamily="49" charset="0"/>
                        </a:rPr>
                        <a:t>00</a:t>
                      </a: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a:t>
                      </a:r>
                      <a:endParaRPr lang="zh-CN" altLang="en-US" sz="2800" b="1" dirty="0">
                        <a:latin typeface="Consolas" panose="020B0609020204030204" pitchFamily="49" charset="0"/>
                      </a:endParaRPr>
                    </a:p>
                  </a:txBody>
                  <a:tcPr marL="107287" marR="107287" marT="53644" marB="53644"/>
                </a:tc>
                <a:tc>
                  <a:txBody>
                    <a:bodyPr/>
                    <a:lstStyle/>
                    <a:p>
                      <a:pPr marL="0" algn="ctr" defTabSz="914400" rtl="0" eaLnBrk="1" latinLnBrk="0" hangingPunct="1"/>
                      <a:r>
                        <a:rPr lang="en-US" altLang="zh-CN" sz="2800" b="1" dirty="0">
                          <a:latin typeface="Consolas" panose="020B0609020204030204" pitchFamily="49" charset="0"/>
                        </a:rPr>
                        <a:t>0010 </a:t>
                      </a:r>
                      <a:r>
                        <a:rPr lang="en-US" altLang="zh-CN" sz="2800" b="1" kern="1200" dirty="0">
                          <a:solidFill>
                            <a:srgbClr val="FF66CC"/>
                          </a:solidFill>
                          <a:latin typeface="Consolas" panose="020B0609020204030204" pitchFamily="49" charset="0"/>
                          <a:ea typeface="+mn-ea"/>
                          <a:cs typeface="+mn-cs"/>
                        </a:rPr>
                        <a:t>110</a:t>
                      </a:r>
                      <a:endParaRPr lang="zh-CN" altLang="en-US" sz="2800" b="1" kern="1200" dirty="0">
                        <a:solidFill>
                          <a:srgbClr val="FF66CC"/>
                        </a:solidFill>
                        <a:latin typeface="Consolas" panose="020B0609020204030204" pitchFamily="49" charset="0"/>
                        <a:ea typeface="+mn-ea"/>
                        <a:cs typeface="+mn-cs"/>
                      </a:endParaRPr>
                    </a:p>
                  </a:txBody>
                  <a:tcPr marL="107287" marR="107287" marT="53644" marB="53644"/>
                </a:tc>
                <a:tc>
                  <a:txBody>
                    <a:bodyPr/>
                    <a:lstStyle/>
                    <a:p>
                      <a:pPr algn="ct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a:t>
                      </a: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a:t>
                      </a:r>
                      <a:endParaRPr lang="zh-CN" altLang="en-US" sz="2800" b="1" dirty="0">
                        <a:latin typeface="Consolas" panose="020B0609020204030204" pitchFamily="49" charset="0"/>
                      </a:endParaRPr>
                    </a:p>
                  </a:txBody>
                  <a:tcPr marL="107287" marR="107287" marT="53644" marB="53644"/>
                </a:tc>
                <a:tc>
                  <a:txBody>
                    <a:bodyPr/>
                    <a:lstStyle/>
                    <a:p>
                      <a:pPr marL="0" algn="ctr" defTabSz="914400" rtl="0" eaLnBrk="1" latinLnBrk="0" hangingPunct="1"/>
                      <a:r>
                        <a:rPr lang="en-US" altLang="zh-CN" sz="2800" b="1" dirty="0">
                          <a:latin typeface="Consolas" panose="020B0609020204030204" pitchFamily="49" charset="0"/>
                        </a:rPr>
                        <a:t>1010 </a:t>
                      </a:r>
                      <a:r>
                        <a:rPr lang="en-US" altLang="zh-CN" sz="2800" b="1" dirty="0">
                          <a:solidFill>
                            <a:srgbClr val="FF66CC"/>
                          </a:solidFill>
                          <a:latin typeface="Consolas" panose="020B0609020204030204" pitchFamily="49" charset="0"/>
                        </a:rPr>
                        <a:t>0</a:t>
                      </a:r>
                      <a:r>
                        <a:rPr lang="en-US" altLang="zh-CN" sz="2800" b="1" kern="1200" dirty="0">
                          <a:solidFill>
                            <a:srgbClr val="FF66CC"/>
                          </a:solidFill>
                          <a:latin typeface="Consolas" panose="020B0609020204030204" pitchFamily="49" charset="0"/>
                          <a:ea typeface="+mn-ea"/>
                          <a:cs typeface="+mn-cs"/>
                        </a:rPr>
                        <a:t>11</a:t>
                      </a:r>
                      <a:endParaRPr lang="zh-CN" altLang="en-US" sz="2800" b="1" kern="1200" dirty="0">
                        <a:solidFill>
                          <a:srgbClr val="FF66CC"/>
                        </a:solidFill>
                        <a:latin typeface="Consolas" panose="020B0609020204030204" pitchFamily="49" charset="0"/>
                        <a:ea typeface="+mn-ea"/>
                        <a:cs typeface="+mn-cs"/>
                      </a:endParaRPr>
                    </a:p>
                  </a:txBody>
                  <a:tcPr marL="107287" marR="107287" marT="53644" marB="53644"/>
                </a:tc>
                <a:extLst>
                  <a:ext uri="{0D108BD9-81ED-4DB2-BD59-A6C34878D82A}">
                    <a16:rowId xmlns:a16="http://schemas.microsoft.com/office/drawing/2014/main" val="2063094531"/>
                  </a:ext>
                </a:extLst>
              </a:tr>
              <a:tr h="556738">
                <a:tc>
                  <a:txBody>
                    <a:bodyPr/>
                    <a:lstStyle/>
                    <a:p>
                      <a:pPr algn="ctr"/>
                      <a:r>
                        <a:rPr lang="en-US" altLang="zh-CN" sz="2800" b="1" dirty="0">
                          <a:latin typeface="Consolas" panose="020B0609020204030204" pitchFamily="49" charset="0"/>
                        </a:rPr>
                        <a:t>0011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0011 </a:t>
                      </a:r>
                      <a:r>
                        <a:rPr lang="en-US" altLang="zh-CN" sz="2800" b="1" dirty="0">
                          <a:solidFill>
                            <a:srgbClr val="FF66CC"/>
                          </a:solidFill>
                          <a:latin typeface="Consolas" panose="020B0609020204030204" pitchFamily="49" charset="0"/>
                        </a:rPr>
                        <a:t>101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1011 </a:t>
                      </a:r>
                      <a:r>
                        <a:rPr lang="en-US" altLang="zh-CN" sz="2800" b="1" dirty="0">
                          <a:solidFill>
                            <a:srgbClr val="FF66CC"/>
                          </a:solidFill>
                          <a:latin typeface="Consolas" panose="020B0609020204030204" pitchFamily="49" charset="0"/>
                        </a:rPr>
                        <a:t>000</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310782077"/>
                  </a:ext>
                </a:extLst>
              </a:tr>
              <a:tr h="556738">
                <a:tc>
                  <a:txBody>
                    <a:bodyPr/>
                    <a:lstStyle/>
                    <a:p>
                      <a:pPr algn="ctr"/>
                      <a:r>
                        <a:rPr lang="en-US" altLang="zh-CN" sz="2800" b="1" dirty="0">
                          <a:latin typeface="Consolas" panose="020B0609020204030204" pitchFamily="49" charset="0"/>
                        </a:rPr>
                        <a:t>0100</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0100 </a:t>
                      </a:r>
                      <a:r>
                        <a:rPr lang="en-US" altLang="zh-CN" sz="2800" b="1" dirty="0">
                          <a:solidFill>
                            <a:srgbClr val="FF66CC"/>
                          </a:solidFill>
                          <a:latin typeface="Consolas" panose="020B0609020204030204" pitchFamily="49" charset="0"/>
                        </a:rPr>
                        <a:t>111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kern="1200" dirty="0">
                          <a:solidFill>
                            <a:schemeClr val="dk1"/>
                          </a:solidFill>
                          <a:latin typeface="Consolas" panose="020B0609020204030204" pitchFamily="49" charset="0"/>
                          <a:ea typeface="+mn-ea"/>
                          <a:cs typeface="+mn-cs"/>
                        </a:rPr>
                        <a:t>1100</a:t>
                      </a:r>
                      <a:endParaRPr lang="zh-CN" altLang="en-US" sz="2800" b="1" kern="1200" dirty="0">
                        <a:solidFill>
                          <a:schemeClr val="dk1"/>
                        </a:solidFill>
                        <a:latin typeface="Consolas" panose="020B0609020204030204" pitchFamily="49" charset="0"/>
                        <a:ea typeface="+mn-ea"/>
                        <a:cs typeface="+mn-cs"/>
                      </a:endParaRPr>
                    </a:p>
                  </a:txBody>
                  <a:tcPr marL="107287" marR="107287" marT="53644" marB="53644"/>
                </a:tc>
                <a:tc>
                  <a:txBody>
                    <a:bodyPr/>
                    <a:lstStyle/>
                    <a:p>
                      <a:pPr algn="ctr"/>
                      <a:r>
                        <a:rPr lang="en-US" altLang="zh-CN" sz="2800" b="1" dirty="0">
                          <a:latin typeface="Consolas" panose="020B0609020204030204" pitchFamily="49" charset="0"/>
                        </a:rPr>
                        <a:t>1100 </a:t>
                      </a:r>
                      <a:r>
                        <a:rPr lang="en-US" altLang="zh-CN" sz="2800" b="1" dirty="0">
                          <a:solidFill>
                            <a:srgbClr val="FF66CC"/>
                          </a:solidFill>
                          <a:latin typeface="Consolas" panose="020B0609020204030204" pitchFamily="49" charset="0"/>
                        </a:rPr>
                        <a:t>010</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143074832"/>
                  </a:ext>
                </a:extLst>
              </a:tr>
              <a:tr h="556738">
                <a:tc>
                  <a:txBody>
                    <a:bodyPr/>
                    <a:lstStyle/>
                    <a:p>
                      <a:pPr algn="ctr"/>
                      <a:r>
                        <a:rPr lang="en-US" altLang="zh-CN" sz="2800" b="1" dirty="0">
                          <a:latin typeface="Consolas" panose="020B0609020204030204" pitchFamily="49" charset="0"/>
                        </a:rPr>
                        <a:t>0101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0101 </a:t>
                      </a:r>
                      <a:r>
                        <a:rPr lang="en-US" altLang="zh-CN" sz="2800" b="1" dirty="0">
                          <a:solidFill>
                            <a:srgbClr val="FF66CC"/>
                          </a:solidFill>
                          <a:latin typeface="Consolas" panose="020B0609020204030204" pitchFamily="49" charset="0"/>
                        </a:rPr>
                        <a:t>100</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1101 </a:t>
                      </a:r>
                      <a:r>
                        <a:rPr lang="en-US" altLang="zh-CN" sz="2800" b="1" dirty="0">
                          <a:solidFill>
                            <a:srgbClr val="FF66CC"/>
                          </a:solidFill>
                          <a:latin typeface="Consolas" panose="020B0609020204030204" pitchFamily="49" charset="0"/>
                        </a:rPr>
                        <a:t>001</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4247757070"/>
                  </a:ext>
                </a:extLst>
              </a:tr>
              <a:tr h="556738">
                <a:tc>
                  <a:txBody>
                    <a:bodyPr/>
                    <a:lstStyle/>
                    <a:p>
                      <a:pPr algn="ctr"/>
                      <a:r>
                        <a:rPr lang="en-US" altLang="zh-CN" sz="2800" b="1" dirty="0">
                          <a:latin typeface="Consolas" panose="020B0609020204030204" pitchFamily="49" charset="0"/>
                        </a:rPr>
                        <a:t>0110</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0110 </a:t>
                      </a:r>
                      <a:r>
                        <a:rPr lang="en-US" altLang="zh-CN" sz="2800" b="1" dirty="0">
                          <a:solidFill>
                            <a:srgbClr val="FF66CC"/>
                          </a:solidFill>
                          <a:latin typeface="Consolas" panose="020B0609020204030204" pitchFamily="49" charset="0"/>
                        </a:rPr>
                        <a:t>001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1110</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1110 </a:t>
                      </a:r>
                      <a:r>
                        <a:rPr lang="en-US" altLang="zh-CN" sz="2800" b="1" dirty="0">
                          <a:solidFill>
                            <a:srgbClr val="FF66CC"/>
                          </a:solidFill>
                          <a:latin typeface="Consolas" panose="020B0609020204030204" pitchFamily="49" charset="0"/>
                        </a:rPr>
                        <a:t>100</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282043294"/>
                  </a:ext>
                </a:extLst>
              </a:tr>
              <a:tr h="556738">
                <a:tc>
                  <a:txBody>
                    <a:bodyPr/>
                    <a:lstStyle/>
                    <a:p>
                      <a:pPr algn="ctr"/>
                      <a:r>
                        <a:rPr lang="en-US" altLang="zh-CN" sz="2800" b="1" dirty="0">
                          <a:latin typeface="Consolas" panose="020B0609020204030204" pitchFamily="49" charset="0"/>
                        </a:rPr>
                        <a:t>0111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0111 </a:t>
                      </a:r>
                      <a:r>
                        <a:rPr lang="en-US" altLang="zh-CN" sz="2800" b="1" dirty="0">
                          <a:solidFill>
                            <a:srgbClr val="FF66CC"/>
                          </a:solidFill>
                          <a:latin typeface="Consolas" panose="020B0609020204030204" pitchFamily="49" charset="0"/>
                        </a:rPr>
                        <a:t>010</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1111 </a:t>
                      </a:r>
                      <a:r>
                        <a:rPr lang="en-US" altLang="zh-CN" sz="2800" b="1" dirty="0">
                          <a:solidFill>
                            <a:srgbClr val="FF66CC"/>
                          </a:solidFill>
                          <a:latin typeface="Consolas" panose="020B0609020204030204" pitchFamily="49" charset="0"/>
                        </a:rPr>
                        <a:t>111</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2236541375"/>
                  </a:ext>
                </a:extLst>
              </a:tr>
            </a:tbl>
          </a:graphicData>
        </a:graphic>
      </p:graphicFrame>
      <p:sp>
        <p:nvSpPr>
          <p:cNvPr id="6" name="矩形 5"/>
          <p:cNvSpPr/>
          <p:nvPr/>
        </p:nvSpPr>
        <p:spPr>
          <a:xfrm>
            <a:off x="6786424" y="2691201"/>
            <a:ext cx="4216998"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 name="矩形 6"/>
          <p:cNvSpPr/>
          <p:nvPr/>
        </p:nvSpPr>
        <p:spPr>
          <a:xfrm>
            <a:off x="4877767" y="2691201"/>
            <a:ext cx="759241" cy="473336"/>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 name="矩形 7"/>
          <p:cNvSpPr/>
          <p:nvPr/>
        </p:nvSpPr>
        <p:spPr>
          <a:xfrm>
            <a:off x="10056747" y="1589439"/>
            <a:ext cx="759241" cy="473336"/>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 name="矩形 8"/>
          <p:cNvSpPr/>
          <p:nvPr/>
        </p:nvSpPr>
        <p:spPr>
          <a:xfrm>
            <a:off x="3284288" y="5974097"/>
            <a:ext cx="5307863" cy="646331"/>
          </a:xfrm>
          <a:prstGeom prst="rect">
            <a:avLst/>
          </a:prstGeom>
        </p:spPr>
        <p:txBody>
          <a:bodyPr wrap="none">
            <a:spAutoFit/>
          </a:bodyPr>
          <a:lstStyle/>
          <a:p>
            <a:pPr lvl="1">
              <a:lnSpc>
                <a:spcPct val="150000"/>
              </a:lnSpc>
            </a:pPr>
            <a:r>
              <a:rPr lang="zh-CN" altLang="en-US" sz="2400" b="1" dirty="0">
                <a:solidFill>
                  <a:schemeClr val="tx1">
                    <a:lumMod val="75000"/>
                    <a:lumOff val="25000"/>
                  </a:schemeClr>
                </a:solidFill>
              </a:rPr>
              <a:t>最小码距为</a:t>
            </a:r>
            <a:r>
              <a:rPr lang="en-US" altLang="zh-CN" sz="2400" b="1" dirty="0">
                <a:solidFill>
                  <a:schemeClr val="tx1">
                    <a:lumMod val="75000"/>
                    <a:lumOff val="25000"/>
                  </a:schemeClr>
                </a:solidFill>
              </a:rPr>
              <a:t>3</a:t>
            </a:r>
            <a:r>
              <a:rPr lang="zh-CN" altLang="en-US" sz="2400" b="1" dirty="0">
                <a:solidFill>
                  <a:schemeClr val="tx1">
                    <a:lumMod val="75000"/>
                    <a:lumOff val="25000"/>
                  </a:schemeClr>
                </a:solidFill>
              </a:rPr>
              <a:t>，判两位错或纠</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位错</a:t>
            </a:r>
          </a:p>
        </p:txBody>
      </p:sp>
      <p:grpSp>
        <p:nvGrpSpPr>
          <p:cNvPr id="10" name="组合 9">
            <a:extLst>
              <a:ext uri="{FF2B5EF4-FFF2-40B4-BE49-F238E27FC236}">
                <a16:creationId xmlns:a16="http://schemas.microsoft.com/office/drawing/2014/main" id="{F3F2608F-B9C5-46F7-9A62-9CF83E1B2C44}"/>
              </a:ext>
            </a:extLst>
          </p:cNvPr>
          <p:cNvGrpSpPr/>
          <p:nvPr/>
        </p:nvGrpSpPr>
        <p:grpSpPr>
          <a:xfrm>
            <a:off x="3942065" y="507880"/>
            <a:ext cx="3465511" cy="2077688"/>
            <a:chOff x="2724637" y="488820"/>
            <a:chExt cx="3213923" cy="2077688"/>
          </a:xfrm>
        </p:grpSpPr>
        <p:sp>
          <p:nvSpPr>
            <p:cNvPr id="11" name="矩形 10">
              <a:extLst>
                <a:ext uri="{FF2B5EF4-FFF2-40B4-BE49-F238E27FC236}">
                  <a16:creationId xmlns:a16="http://schemas.microsoft.com/office/drawing/2014/main" id="{A4B1E302-1827-4B88-A781-48418F5AE614}"/>
                </a:ext>
              </a:extLst>
            </p:cNvPr>
            <p:cNvSpPr/>
            <p:nvPr/>
          </p:nvSpPr>
          <p:spPr>
            <a:xfrm>
              <a:off x="2724637" y="2126496"/>
              <a:ext cx="1498791" cy="4400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标注 7">
              <a:extLst>
                <a:ext uri="{FF2B5EF4-FFF2-40B4-BE49-F238E27FC236}">
                  <a16:creationId xmlns:a16="http://schemas.microsoft.com/office/drawing/2014/main" id="{79FE3A3A-86F3-4BC7-8A2C-1A7141824692}"/>
                </a:ext>
              </a:extLst>
            </p:cNvPr>
            <p:cNvSpPr/>
            <p:nvPr/>
          </p:nvSpPr>
          <p:spPr>
            <a:xfrm>
              <a:off x="4575875" y="488820"/>
              <a:ext cx="1362685" cy="454392"/>
            </a:xfrm>
            <a:prstGeom prst="wedgeRectCallout">
              <a:avLst>
                <a:gd name="adj1" fmla="val -72782"/>
                <a:gd name="adj2" fmla="val 302874"/>
              </a:avLst>
            </a:prstGeom>
            <a:solidFill>
              <a:schemeClr val="accent6">
                <a:lumMod val="40000"/>
                <a:lumOff val="6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 最小码距？</a:t>
              </a:r>
            </a:p>
          </p:txBody>
        </p:sp>
      </p:grpSp>
    </p:spTree>
    <p:extLst>
      <p:ext uri="{BB962C8B-B14F-4D97-AF65-F5344CB8AC3E}">
        <p14:creationId xmlns:p14="http://schemas.microsoft.com/office/powerpoint/2010/main" val="336991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(7,4)</a:t>
            </a:r>
            <a:r>
              <a:rPr lang="zh-CN" altLang="en-US" dirty="0"/>
              <a:t>循环码  余数循环模式   </a:t>
            </a:r>
            <a:r>
              <a:rPr lang="en-US" altLang="zh-CN" dirty="0"/>
              <a:t>G(x)=1011</a:t>
            </a:r>
            <a:endParaRPr lang="zh-CN" altLang="en-US" dirty="0"/>
          </a:p>
        </p:txBody>
      </p:sp>
      <p:sp>
        <p:nvSpPr>
          <p:cNvPr id="5" name="Rectangle 398"/>
          <p:cNvSpPr>
            <a:spLocks noChangeArrowheads="1"/>
          </p:cNvSpPr>
          <p:nvPr/>
        </p:nvSpPr>
        <p:spPr bwMode="auto">
          <a:xfrm>
            <a:off x="2163501" y="1837516"/>
            <a:ext cx="35052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a:latin typeface="Consolas" panose="020B0609020204030204" pitchFamily="49" charset="0"/>
            </a:endParaRPr>
          </a:p>
        </p:txBody>
      </p:sp>
      <p:sp>
        <p:nvSpPr>
          <p:cNvPr id="6" name="Rectangle 4"/>
          <p:cNvSpPr>
            <a:spLocks noChangeArrowheads="1"/>
          </p:cNvSpPr>
          <p:nvPr/>
        </p:nvSpPr>
        <p:spPr bwMode="auto">
          <a:xfrm>
            <a:off x="4474901" y="51617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7</a:t>
            </a:r>
          </a:p>
        </p:txBody>
      </p:sp>
      <p:sp>
        <p:nvSpPr>
          <p:cNvPr id="7" name="Rectangle 5"/>
          <p:cNvSpPr>
            <a:spLocks noChangeArrowheads="1"/>
          </p:cNvSpPr>
          <p:nvPr/>
        </p:nvSpPr>
        <p:spPr bwMode="auto">
          <a:xfrm>
            <a:off x="3730365" y="51617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101</a:t>
            </a:r>
          </a:p>
        </p:txBody>
      </p:sp>
      <p:sp>
        <p:nvSpPr>
          <p:cNvPr id="8" name="Rectangle 6"/>
          <p:cNvSpPr>
            <a:spLocks noChangeArrowheads="1"/>
          </p:cNvSpPr>
          <p:nvPr/>
        </p:nvSpPr>
        <p:spPr bwMode="auto">
          <a:xfrm>
            <a:off x="2163502" y="51617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000000</a:t>
            </a:r>
          </a:p>
        </p:txBody>
      </p:sp>
      <p:sp>
        <p:nvSpPr>
          <p:cNvPr id="9" name="Rectangle 7"/>
          <p:cNvSpPr>
            <a:spLocks noChangeArrowheads="1"/>
          </p:cNvSpPr>
          <p:nvPr/>
        </p:nvSpPr>
        <p:spPr bwMode="auto">
          <a:xfrm>
            <a:off x="4474901" y="46854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6</a:t>
            </a:r>
          </a:p>
        </p:txBody>
      </p:sp>
      <p:sp>
        <p:nvSpPr>
          <p:cNvPr id="10" name="Rectangle 8"/>
          <p:cNvSpPr>
            <a:spLocks noChangeArrowheads="1"/>
          </p:cNvSpPr>
          <p:nvPr/>
        </p:nvSpPr>
        <p:spPr bwMode="auto">
          <a:xfrm>
            <a:off x="3730365" y="46854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111</a:t>
            </a:r>
          </a:p>
        </p:txBody>
      </p:sp>
      <p:sp>
        <p:nvSpPr>
          <p:cNvPr id="11" name="Rectangle 9"/>
          <p:cNvSpPr>
            <a:spLocks noChangeArrowheads="1"/>
          </p:cNvSpPr>
          <p:nvPr/>
        </p:nvSpPr>
        <p:spPr bwMode="auto">
          <a:xfrm>
            <a:off x="2163502" y="46854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00000</a:t>
            </a:r>
          </a:p>
        </p:txBody>
      </p:sp>
      <p:sp>
        <p:nvSpPr>
          <p:cNvPr id="12" name="Rectangle 10"/>
          <p:cNvSpPr>
            <a:spLocks noChangeArrowheads="1"/>
          </p:cNvSpPr>
          <p:nvPr/>
        </p:nvSpPr>
        <p:spPr bwMode="auto">
          <a:xfrm>
            <a:off x="4474901" y="42092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5</a:t>
            </a:r>
          </a:p>
        </p:txBody>
      </p:sp>
      <p:sp>
        <p:nvSpPr>
          <p:cNvPr id="13" name="Rectangle 11"/>
          <p:cNvSpPr>
            <a:spLocks noChangeArrowheads="1"/>
          </p:cNvSpPr>
          <p:nvPr/>
        </p:nvSpPr>
        <p:spPr bwMode="auto">
          <a:xfrm>
            <a:off x="3730365" y="42092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110</a:t>
            </a:r>
          </a:p>
        </p:txBody>
      </p:sp>
      <p:sp>
        <p:nvSpPr>
          <p:cNvPr id="14" name="Rectangle 12"/>
          <p:cNvSpPr>
            <a:spLocks noChangeArrowheads="1"/>
          </p:cNvSpPr>
          <p:nvPr/>
        </p:nvSpPr>
        <p:spPr bwMode="auto">
          <a:xfrm>
            <a:off x="2163502" y="42092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a:t>
            </a:r>
          </a:p>
        </p:txBody>
      </p:sp>
      <p:sp>
        <p:nvSpPr>
          <p:cNvPr id="15" name="Rectangle 13"/>
          <p:cNvSpPr>
            <a:spLocks noChangeArrowheads="1"/>
          </p:cNvSpPr>
          <p:nvPr/>
        </p:nvSpPr>
        <p:spPr bwMode="auto">
          <a:xfrm>
            <a:off x="4474901" y="37329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4</a:t>
            </a:r>
          </a:p>
        </p:txBody>
      </p:sp>
      <p:sp>
        <p:nvSpPr>
          <p:cNvPr id="16" name="Rectangle 14"/>
          <p:cNvSpPr>
            <a:spLocks noChangeArrowheads="1"/>
          </p:cNvSpPr>
          <p:nvPr/>
        </p:nvSpPr>
        <p:spPr bwMode="auto">
          <a:xfrm>
            <a:off x="3730365" y="37329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011</a:t>
            </a:r>
          </a:p>
        </p:txBody>
      </p:sp>
      <p:sp>
        <p:nvSpPr>
          <p:cNvPr id="17" name="Rectangle 15"/>
          <p:cNvSpPr>
            <a:spLocks noChangeArrowheads="1"/>
          </p:cNvSpPr>
          <p:nvPr/>
        </p:nvSpPr>
        <p:spPr bwMode="auto">
          <a:xfrm>
            <a:off x="2163502" y="37329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a:t>
            </a:r>
          </a:p>
        </p:txBody>
      </p:sp>
      <p:sp>
        <p:nvSpPr>
          <p:cNvPr id="18" name="Rectangle 16"/>
          <p:cNvSpPr>
            <a:spLocks noChangeArrowheads="1"/>
          </p:cNvSpPr>
          <p:nvPr/>
        </p:nvSpPr>
        <p:spPr bwMode="auto">
          <a:xfrm>
            <a:off x="4474901" y="32567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3</a:t>
            </a:r>
          </a:p>
        </p:txBody>
      </p:sp>
      <p:sp>
        <p:nvSpPr>
          <p:cNvPr id="19" name="Rectangle 17"/>
          <p:cNvSpPr>
            <a:spLocks noChangeArrowheads="1"/>
          </p:cNvSpPr>
          <p:nvPr/>
        </p:nvSpPr>
        <p:spPr bwMode="auto">
          <a:xfrm>
            <a:off x="3730365" y="32567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0000FF"/>
                </a:solidFill>
                <a:latin typeface="Consolas" panose="020B0609020204030204" pitchFamily="49" charset="0"/>
              </a:rPr>
              <a:t>100</a:t>
            </a:r>
          </a:p>
        </p:txBody>
      </p:sp>
      <p:sp>
        <p:nvSpPr>
          <p:cNvPr id="20" name="Rectangle 18"/>
          <p:cNvSpPr>
            <a:spLocks noChangeArrowheads="1"/>
          </p:cNvSpPr>
          <p:nvPr/>
        </p:nvSpPr>
        <p:spPr bwMode="auto">
          <a:xfrm>
            <a:off x="2163502" y="32567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a:t>
            </a:r>
          </a:p>
        </p:txBody>
      </p:sp>
      <p:sp>
        <p:nvSpPr>
          <p:cNvPr id="21" name="Rectangle 19"/>
          <p:cNvSpPr>
            <a:spLocks noChangeArrowheads="1"/>
          </p:cNvSpPr>
          <p:nvPr/>
        </p:nvSpPr>
        <p:spPr bwMode="auto">
          <a:xfrm>
            <a:off x="4474901" y="27804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2</a:t>
            </a:r>
          </a:p>
        </p:txBody>
      </p:sp>
      <p:sp>
        <p:nvSpPr>
          <p:cNvPr id="22" name="Rectangle 20"/>
          <p:cNvSpPr>
            <a:spLocks noChangeArrowheads="1"/>
          </p:cNvSpPr>
          <p:nvPr/>
        </p:nvSpPr>
        <p:spPr bwMode="auto">
          <a:xfrm>
            <a:off x="3730365" y="27804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010</a:t>
            </a:r>
          </a:p>
        </p:txBody>
      </p:sp>
      <p:sp>
        <p:nvSpPr>
          <p:cNvPr id="23" name="Rectangle 21"/>
          <p:cNvSpPr>
            <a:spLocks noChangeArrowheads="1"/>
          </p:cNvSpPr>
          <p:nvPr/>
        </p:nvSpPr>
        <p:spPr bwMode="auto">
          <a:xfrm>
            <a:off x="2163502" y="27804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a:t>
            </a:r>
          </a:p>
        </p:txBody>
      </p:sp>
      <p:sp>
        <p:nvSpPr>
          <p:cNvPr id="24" name="Rectangle 22"/>
          <p:cNvSpPr>
            <a:spLocks noChangeArrowheads="1"/>
          </p:cNvSpPr>
          <p:nvPr/>
        </p:nvSpPr>
        <p:spPr bwMode="auto">
          <a:xfrm>
            <a:off x="4474901" y="23042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1</a:t>
            </a:r>
          </a:p>
        </p:txBody>
      </p:sp>
      <p:sp>
        <p:nvSpPr>
          <p:cNvPr id="25" name="Rectangle 23"/>
          <p:cNvSpPr>
            <a:spLocks noChangeArrowheads="1"/>
          </p:cNvSpPr>
          <p:nvPr/>
        </p:nvSpPr>
        <p:spPr bwMode="auto">
          <a:xfrm>
            <a:off x="3730365" y="23042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001</a:t>
            </a:r>
          </a:p>
        </p:txBody>
      </p:sp>
      <p:sp>
        <p:nvSpPr>
          <p:cNvPr id="26" name="Rectangle 24"/>
          <p:cNvSpPr>
            <a:spLocks noChangeArrowheads="1"/>
          </p:cNvSpPr>
          <p:nvPr/>
        </p:nvSpPr>
        <p:spPr bwMode="auto">
          <a:xfrm>
            <a:off x="2163502" y="23042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000000</a:t>
            </a:r>
            <a:r>
              <a:rPr lang="en-US" altLang="zh-CN" sz="2400" dirty="0">
                <a:solidFill>
                  <a:srgbClr val="FF0000"/>
                </a:solidFill>
                <a:latin typeface="Consolas" panose="020B0609020204030204" pitchFamily="49" charset="0"/>
              </a:rPr>
              <a:t>1</a:t>
            </a:r>
          </a:p>
        </p:txBody>
      </p:sp>
      <p:sp>
        <p:nvSpPr>
          <p:cNvPr id="27" name="Rectangle 25"/>
          <p:cNvSpPr>
            <a:spLocks noChangeArrowheads="1"/>
          </p:cNvSpPr>
          <p:nvPr/>
        </p:nvSpPr>
        <p:spPr bwMode="auto">
          <a:xfrm>
            <a:off x="4474901" y="18279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无</a:t>
            </a:r>
          </a:p>
        </p:txBody>
      </p:sp>
      <p:sp>
        <p:nvSpPr>
          <p:cNvPr id="28" name="Rectangle 26"/>
          <p:cNvSpPr>
            <a:spLocks noChangeArrowheads="1"/>
          </p:cNvSpPr>
          <p:nvPr/>
        </p:nvSpPr>
        <p:spPr bwMode="auto">
          <a:xfrm>
            <a:off x="3730365" y="18279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0000FF"/>
                </a:solidFill>
                <a:latin typeface="Consolas" panose="020B0609020204030204" pitchFamily="49" charset="0"/>
              </a:rPr>
              <a:t>000</a:t>
            </a:r>
          </a:p>
        </p:txBody>
      </p:sp>
      <p:sp>
        <p:nvSpPr>
          <p:cNvPr id="29" name="Rectangle 27"/>
          <p:cNvSpPr>
            <a:spLocks noChangeArrowheads="1"/>
          </p:cNvSpPr>
          <p:nvPr/>
        </p:nvSpPr>
        <p:spPr bwMode="auto">
          <a:xfrm>
            <a:off x="2163502" y="18279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a:t>
            </a:r>
            <a:r>
              <a:rPr lang="en-US" altLang="zh-CN" sz="2400" dirty="0">
                <a:solidFill>
                  <a:srgbClr val="0000FF"/>
                </a:solidFill>
                <a:latin typeface="Consolas" panose="020B0609020204030204" pitchFamily="49" charset="0"/>
              </a:rPr>
              <a:t>000</a:t>
            </a:r>
          </a:p>
        </p:txBody>
      </p:sp>
      <p:sp>
        <p:nvSpPr>
          <p:cNvPr id="30" name="Rectangle 28"/>
          <p:cNvSpPr>
            <a:spLocks noChangeArrowheads="1"/>
          </p:cNvSpPr>
          <p:nvPr/>
        </p:nvSpPr>
        <p:spPr bwMode="auto">
          <a:xfrm>
            <a:off x="4474901" y="1304117"/>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出错位</a:t>
            </a:r>
          </a:p>
        </p:txBody>
      </p:sp>
      <p:sp>
        <p:nvSpPr>
          <p:cNvPr id="31" name="Rectangle 29"/>
          <p:cNvSpPr>
            <a:spLocks noChangeArrowheads="1"/>
          </p:cNvSpPr>
          <p:nvPr/>
        </p:nvSpPr>
        <p:spPr bwMode="auto">
          <a:xfrm>
            <a:off x="3730365" y="1304117"/>
            <a:ext cx="7445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余数</a:t>
            </a:r>
          </a:p>
        </p:txBody>
      </p:sp>
      <p:sp>
        <p:nvSpPr>
          <p:cNvPr id="32" name="Rectangle 30"/>
          <p:cNvSpPr>
            <a:spLocks noChangeArrowheads="1"/>
          </p:cNvSpPr>
          <p:nvPr/>
        </p:nvSpPr>
        <p:spPr bwMode="auto">
          <a:xfrm>
            <a:off x="2163502" y="1304117"/>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7</a:t>
            </a: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1</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3" name="Line 33"/>
          <p:cNvSpPr>
            <a:spLocks noChangeShapeType="1"/>
          </p:cNvSpPr>
          <p:nvPr/>
        </p:nvSpPr>
        <p:spPr bwMode="auto">
          <a:xfrm>
            <a:off x="2163501" y="230424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4" name="Line 36"/>
          <p:cNvSpPr>
            <a:spLocks noChangeShapeType="1"/>
          </p:cNvSpPr>
          <p:nvPr/>
        </p:nvSpPr>
        <p:spPr bwMode="auto">
          <a:xfrm>
            <a:off x="3730364" y="1304117"/>
            <a:ext cx="0" cy="4333875"/>
          </a:xfrm>
          <a:prstGeom prst="line">
            <a:avLst/>
          </a:prstGeom>
          <a:noFill/>
          <a:ln w="12700">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5" name="Line 37"/>
          <p:cNvSpPr>
            <a:spLocks noChangeShapeType="1"/>
          </p:cNvSpPr>
          <p:nvPr/>
        </p:nvSpPr>
        <p:spPr bwMode="auto">
          <a:xfrm>
            <a:off x="4474901" y="1304117"/>
            <a:ext cx="0" cy="4333875"/>
          </a:xfrm>
          <a:prstGeom prst="line">
            <a:avLst/>
          </a:prstGeom>
          <a:noFill/>
          <a:ln w="12700">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6" name="Line 39"/>
          <p:cNvSpPr>
            <a:spLocks noChangeShapeType="1"/>
          </p:cNvSpPr>
          <p:nvPr/>
        </p:nvSpPr>
        <p:spPr bwMode="auto">
          <a:xfrm>
            <a:off x="2163501" y="278049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7" name="Line 40"/>
          <p:cNvSpPr>
            <a:spLocks noChangeShapeType="1"/>
          </p:cNvSpPr>
          <p:nvPr/>
        </p:nvSpPr>
        <p:spPr bwMode="auto">
          <a:xfrm>
            <a:off x="2163501" y="325674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8" name="Line 41"/>
          <p:cNvSpPr>
            <a:spLocks noChangeShapeType="1"/>
          </p:cNvSpPr>
          <p:nvPr/>
        </p:nvSpPr>
        <p:spPr bwMode="auto">
          <a:xfrm>
            <a:off x="2163501" y="373299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9" name="Line 42"/>
          <p:cNvSpPr>
            <a:spLocks noChangeShapeType="1"/>
          </p:cNvSpPr>
          <p:nvPr/>
        </p:nvSpPr>
        <p:spPr bwMode="auto">
          <a:xfrm>
            <a:off x="2163501" y="420924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40" name="Line 43"/>
          <p:cNvSpPr>
            <a:spLocks noChangeShapeType="1"/>
          </p:cNvSpPr>
          <p:nvPr/>
        </p:nvSpPr>
        <p:spPr bwMode="auto">
          <a:xfrm>
            <a:off x="2163501" y="468549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41" name="Line 44"/>
          <p:cNvSpPr>
            <a:spLocks noChangeShapeType="1"/>
          </p:cNvSpPr>
          <p:nvPr/>
        </p:nvSpPr>
        <p:spPr bwMode="auto">
          <a:xfrm>
            <a:off x="2163501" y="516174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grpSp>
        <p:nvGrpSpPr>
          <p:cNvPr id="42" name="Group 392"/>
          <p:cNvGrpSpPr>
            <a:grpSpLocks/>
          </p:cNvGrpSpPr>
          <p:nvPr/>
        </p:nvGrpSpPr>
        <p:grpSpPr bwMode="auto">
          <a:xfrm>
            <a:off x="6011601" y="4987116"/>
            <a:ext cx="3924300" cy="330200"/>
            <a:chOff x="0" y="0"/>
            <a:chExt cx="2472" cy="208"/>
          </a:xfrm>
        </p:grpSpPr>
        <p:sp>
          <p:nvSpPr>
            <p:cNvPr id="43" name="Rectangle 21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44" name="Rectangle 22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45" name="Rectangle 22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46" name="Rectangle 22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47" name="Rectangle 22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48" name="Rectangle 22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49" name="Rectangle 22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0" name="Rectangle 22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1" name="Rectangle 22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2" name="Rectangle 22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sp>
        <p:nvSpPr>
          <p:cNvPr id="53" name="Rectangle 229"/>
          <p:cNvSpPr>
            <a:spLocks noChangeArrowheads="1"/>
          </p:cNvSpPr>
          <p:nvPr/>
        </p:nvSpPr>
        <p:spPr bwMode="auto">
          <a:xfrm>
            <a:off x="9532677" y="4656916"/>
            <a:ext cx="403225" cy="330200"/>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nvGrpSpPr>
          <p:cNvPr id="54" name="Group 395"/>
          <p:cNvGrpSpPr>
            <a:grpSpLocks/>
          </p:cNvGrpSpPr>
          <p:nvPr/>
        </p:nvGrpSpPr>
        <p:grpSpPr bwMode="auto">
          <a:xfrm>
            <a:off x="6011602" y="4656916"/>
            <a:ext cx="3521075" cy="330200"/>
            <a:chOff x="0" y="0"/>
            <a:chExt cx="2218" cy="208"/>
          </a:xfrm>
        </p:grpSpPr>
        <p:sp>
          <p:nvSpPr>
            <p:cNvPr id="55" name="Rectangle 23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56" name="Rectangle 23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57" name="Rectangle 23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58" name="Rectangle 23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9" name="Rectangle 23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0" name="Rectangle 23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1" name="Rectangle 23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2" name="Rectangle 23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3" name="Rectangle 23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64" name="Group 396"/>
          <p:cNvGrpSpPr>
            <a:grpSpLocks/>
          </p:cNvGrpSpPr>
          <p:nvPr/>
        </p:nvGrpSpPr>
        <p:grpSpPr bwMode="auto">
          <a:xfrm>
            <a:off x="6011601" y="5317316"/>
            <a:ext cx="3924300" cy="330200"/>
            <a:chOff x="0" y="0"/>
            <a:chExt cx="2472" cy="208"/>
          </a:xfrm>
        </p:grpSpPr>
        <p:sp>
          <p:nvSpPr>
            <p:cNvPr id="65" name="Rectangle 23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66" name="Rectangle 24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67" name="Rectangle 24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68" name="Rectangle 24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rgbClr val="0000FF"/>
                </a:solidFill>
                <a:latin typeface="Consolas" panose="020B0609020204030204" pitchFamily="49" charset="0"/>
              </a:endParaRPr>
            </a:p>
          </p:txBody>
        </p:sp>
        <p:sp>
          <p:nvSpPr>
            <p:cNvPr id="69" name="Rectangle 24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0" name="Rectangle 24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1" name="Rectangle 24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2" name="Rectangle 24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3" name="Rectangle 24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4" name="Rectangle 24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75" name="Group 394"/>
          <p:cNvGrpSpPr>
            <a:grpSpLocks/>
          </p:cNvGrpSpPr>
          <p:nvPr/>
        </p:nvGrpSpPr>
        <p:grpSpPr bwMode="auto">
          <a:xfrm>
            <a:off x="6011601" y="4326716"/>
            <a:ext cx="3924300" cy="330200"/>
            <a:chOff x="0" y="0"/>
            <a:chExt cx="2472" cy="208"/>
          </a:xfrm>
        </p:grpSpPr>
        <p:sp>
          <p:nvSpPr>
            <p:cNvPr id="76" name="Rectangle 24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7" name="Rectangle 25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78" name="Rectangle 25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79" name="Rectangle 25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80" name="Rectangle 25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81" name="Rectangle 25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82" name="Rectangle 25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3" name="Rectangle 25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4" name="Rectangle 25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5" name="Rectangle 25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86" name="Group 393"/>
          <p:cNvGrpSpPr>
            <a:grpSpLocks/>
          </p:cNvGrpSpPr>
          <p:nvPr/>
        </p:nvGrpSpPr>
        <p:grpSpPr bwMode="auto">
          <a:xfrm>
            <a:off x="9150089" y="3996516"/>
            <a:ext cx="785812" cy="330200"/>
            <a:chOff x="0" y="0"/>
            <a:chExt cx="495" cy="208"/>
          </a:xfrm>
        </p:grpSpPr>
        <p:sp>
          <p:nvSpPr>
            <p:cNvPr id="87" name="Rectangle 259"/>
            <p:cNvSpPr>
              <a:spLocks noChangeArrowheads="1"/>
            </p:cNvSpPr>
            <p:nvPr/>
          </p:nvSpPr>
          <p:spPr bwMode="auto">
            <a:xfrm>
              <a:off x="241"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8" name="Rectangle 260"/>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89" name="Group 391"/>
          <p:cNvGrpSpPr>
            <a:grpSpLocks/>
          </p:cNvGrpSpPr>
          <p:nvPr/>
        </p:nvGrpSpPr>
        <p:grpSpPr bwMode="auto">
          <a:xfrm>
            <a:off x="6011601" y="3996516"/>
            <a:ext cx="3138488" cy="330200"/>
            <a:chOff x="0" y="0"/>
            <a:chExt cx="1977" cy="208"/>
          </a:xfrm>
        </p:grpSpPr>
        <p:sp>
          <p:nvSpPr>
            <p:cNvPr id="90" name="Rectangle 26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91" name="Rectangle 26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92" name="Rectangle 26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93" name="Rectangle 26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4" name="Rectangle 26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5" name="Rectangle 26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6" name="Rectangle 26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7" name="Rectangle 26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98" name="Group 388"/>
          <p:cNvGrpSpPr>
            <a:grpSpLocks/>
          </p:cNvGrpSpPr>
          <p:nvPr/>
        </p:nvGrpSpPr>
        <p:grpSpPr bwMode="auto">
          <a:xfrm>
            <a:off x="6011601" y="3666316"/>
            <a:ext cx="3924300" cy="330200"/>
            <a:chOff x="0" y="0"/>
            <a:chExt cx="2472" cy="208"/>
          </a:xfrm>
        </p:grpSpPr>
        <p:sp>
          <p:nvSpPr>
            <p:cNvPr id="99" name="Rectangle 26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0" name="Rectangle 27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1" name="Rectangle 27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02" name="Rectangle 27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03" name="Rectangle 27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104" name="Rectangle 27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05" name="Rectangle 27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106" name="Rectangle 27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7" name="Rectangle 27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8" name="Rectangle 27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09" name="Group 387"/>
          <p:cNvGrpSpPr>
            <a:grpSpLocks/>
          </p:cNvGrpSpPr>
          <p:nvPr/>
        </p:nvGrpSpPr>
        <p:grpSpPr bwMode="auto">
          <a:xfrm>
            <a:off x="8726227" y="3336116"/>
            <a:ext cx="1209675" cy="330200"/>
            <a:chOff x="0" y="0"/>
            <a:chExt cx="762" cy="208"/>
          </a:xfrm>
        </p:grpSpPr>
        <p:sp>
          <p:nvSpPr>
            <p:cNvPr id="110" name="Rectangle 279"/>
            <p:cNvSpPr>
              <a:spLocks noChangeArrowheads="1"/>
            </p:cNvSpPr>
            <p:nvPr/>
          </p:nvSpPr>
          <p:spPr bwMode="auto">
            <a:xfrm>
              <a:off x="50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1" name="Rectangle 280"/>
            <p:cNvSpPr>
              <a:spLocks noChangeArrowheads="1"/>
            </p:cNvSpPr>
            <p:nvPr/>
          </p:nvSpPr>
          <p:spPr bwMode="auto">
            <a:xfrm>
              <a:off x="26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2" name="Rectangle 281"/>
            <p:cNvSpPr>
              <a:spLocks noChangeArrowheads="1"/>
            </p:cNvSpPr>
            <p:nvPr/>
          </p:nvSpPr>
          <p:spPr bwMode="auto">
            <a:xfrm>
              <a:off x="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latin typeface="Consolas" panose="020B0609020204030204" pitchFamily="49" charset="0"/>
              </a:endParaRPr>
            </a:p>
          </p:txBody>
        </p:sp>
      </p:grpSp>
      <p:grpSp>
        <p:nvGrpSpPr>
          <p:cNvPr id="113" name="Group 385"/>
          <p:cNvGrpSpPr>
            <a:grpSpLocks/>
          </p:cNvGrpSpPr>
          <p:nvPr/>
        </p:nvGrpSpPr>
        <p:grpSpPr bwMode="auto">
          <a:xfrm>
            <a:off x="6011602" y="3336116"/>
            <a:ext cx="2714625" cy="330200"/>
            <a:chOff x="0" y="0"/>
            <a:chExt cx="1710" cy="208"/>
          </a:xfrm>
        </p:grpSpPr>
        <p:sp>
          <p:nvSpPr>
            <p:cNvPr id="114" name="Rectangle 28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15" name="Rectangle 28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16" name="Rectangle 28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17" name="Rectangle 28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8" name="Rectangle 28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9" name="Rectangle 28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0" name="Rectangle 28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21" name="Group 384"/>
          <p:cNvGrpSpPr>
            <a:grpSpLocks/>
          </p:cNvGrpSpPr>
          <p:nvPr/>
        </p:nvGrpSpPr>
        <p:grpSpPr bwMode="auto">
          <a:xfrm>
            <a:off x="8367451" y="3005916"/>
            <a:ext cx="1568450" cy="330200"/>
            <a:chOff x="0" y="0"/>
            <a:chExt cx="988" cy="208"/>
          </a:xfrm>
        </p:grpSpPr>
        <p:sp>
          <p:nvSpPr>
            <p:cNvPr id="122" name="Rectangle 289"/>
            <p:cNvSpPr>
              <a:spLocks noChangeArrowheads="1"/>
            </p:cNvSpPr>
            <p:nvPr/>
          </p:nvSpPr>
          <p:spPr bwMode="auto">
            <a:xfrm>
              <a:off x="734"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3" name="Rectangle 290"/>
            <p:cNvSpPr>
              <a:spLocks noChangeArrowheads="1"/>
            </p:cNvSpPr>
            <p:nvPr/>
          </p:nvSpPr>
          <p:spPr bwMode="auto">
            <a:xfrm>
              <a:off x="493"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4" name="Rectangle 291"/>
            <p:cNvSpPr>
              <a:spLocks noChangeArrowheads="1"/>
            </p:cNvSpPr>
            <p:nvPr/>
          </p:nvSpPr>
          <p:spPr bwMode="auto">
            <a:xfrm>
              <a:off x="226"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5" name="Rectangle 292"/>
            <p:cNvSpPr>
              <a:spLocks noChangeArrowheads="1"/>
            </p:cNvSpPr>
            <p:nvPr/>
          </p:nvSpPr>
          <p:spPr bwMode="auto">
            <a:xfrm>
              <a:off x="0"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126" name="Group 383"/>
          <p:cNvGrpSpPr>
            <a:grpSpLocks/>
          </p:cNvGrpSpPr>
          <p:nvPr/>
        </p:nvGrpSpPr>
        <p:grpSpPr bwMode="auto">
          <a:xfrm>
            <a:off x="6011601" y="3005916"/>
            <a:ext cx="2355850" cy="330200"/>
            <a:chOff x="0" y="0"/>
            <a:chExt cx="1484" cy="208"/>
          </a:xfrm>
        </p:grpSpPr>
        <p:sp>
          <p:nvSpPr>
            <p:cNvPr id="127" name="Rectangle 29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28" name="Rectangle 29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29" name="Rectangle 29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30" name="Rectangle 29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1" name="Rectangle 29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2" name="Rectangle 29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33" name="Group 382"/>
          <p:cNvGrpSpPr>
            <a:grpSpLocks/>
          </p:cNvGrpSpPr>
          <p:nvPr/>
        </p:nvGrpSpPr>
        <p:grpSpPr bwMode="auto">
          <a:xfrm>
            <a:off x="6011601" y="2675716"/>
            <a:ext cx="3924300" cy="330200"/>
            <a:chOff x="0" y="0"/>
            <a:chExt cx="2472" cy="208"/>
          </a:xfrm>
        </p:grpSpPr>
        <p:sp>
          <p:nvSpPr>
            <p:cNvPr id="134" name="Rectangle 29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5" name="Rectangle 30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6" name="Rectangle 30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7" name="Rectangle 30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8" name="Rectangle 30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39" name="Rectangle 30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40" name="Rectangle 30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141" name="Rectangle 30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42" name="Rectangle 30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143" name="Rectangle 30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44" name="Group 381"/>
          <p:cNvGrpSpPr>
            <a:grpSpLocks/>
          </p:cNvGrpSpPr>
          <p:nvPr/>
        </p:nvGrpSpPr>
        <p:grpSpPr bwMode="auto">
          <a:xfrm>
            <a:off x="7970577" y="2345516"/>
            <a:ext cx="1965325" cy="330200"/>
            <a:chOff x="0" y="0"/>
            <a:chExt cx="1238" cy="208"/>
          </a:xfrm>
        </p:grpSpPr>
        <p:sp>
          <p:nvSpPr>
            <p:cNvPr id="145" name="Rectangle 309"/>
            <p:cNvSpPr>
              <a:spLocks noChangeArrowheads="1"/>
            </p:cNvSpPr>
            <p:nvPr/>
          </p:nvSpPr>
          <p:spPr bwMode="auto">
            <a:xfrm>
              <a:off x="984"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6" name="Rectangle 310"/>
            <p:cNvSpPr>
              <a:spLocks noChangeArrowheads="1"/>
            </p:cNvSpPr>
            <p:nvPr/>
          </p:nvSpPr>
          <p:spPr bwMode="auto">
            <a:xfrm>
              <a:off x="743"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7" name="Rectangle 311"/>
            <p:cNvSpPr>
              <a:spLocks noChangeArrowheads="1"/>
            </p:cNvSpPr>
            <p:nvPr/>
          </p:nvSpPr>
          <p:spPr bwMode="auto">
            <a:xfrm>
              <a:off x="476"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8" name="Rectangle 312"/>
            <p:cNvSpPr>
              <a:spLocks noChangeArrowheads="1"/>
            </p:cNvSpPr>
            <p:nvPr/>
          </p:nvSpPr>
          <p:spPr bwMode="auto">
            <a:xfrm>
              <a:off x="250"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9" name="Rectangle 313"/>
            <p:cNvSpPr>
              <a:spLocks noChangeArrowheads="1"/>
            </p:cNvSpPr>
            <p:nvPr/>
          </p:nvSpPr>
          <p:spPr bwMode="auto">
            <a:xfrm>
              <a:off x="0"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latin typeface="Consolas" panose="020B0609020204030204" pitchFamily="49" charset="0"/>
              </a:endParaRPr>
            </a:p>
          </p:txBody>
        </p:sp>
      </p:grpSp>
      <p:grpSp>
        <p:nvGrpSpPr>
          <p:cNvPr id="150" name="Group 380"/>
          <p:cNvGrpSpPr>
            <a:grpSpLocks/>
          </p:cNvGrpSpPr>
          <p:nvPr/>
        </p:nvGrpSpPr>
        <p:grpSpPr bwMode="auto">
          <a:xfrm>
            <a:off x="6011602" y="2345516"/>
            <a:ext cx="1958975" cy="330200"/>
            <a:chOff x="0" y="0"/>
            <a:chExt cx="1234" cy="208"/>
          </a:xfrm>
        </p:grpSpPr>
        <p:sp>
          <p:nvSpPr>
            <p:cNvPr id="151" name="Rectangle 31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52" name="Rectangle 31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53" name="Rectangle 31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54" name="Rectangle 31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5" name="Rectangle 31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56" name="Group 379"/>
          <p:cNvGrpSpPr>
            <a:grpSpLocks/>
          </p:cNvGrpSpPr>
          <p:nvPr/>
        </p:nvGrpSpPr>
        <p:grpSpPr bwMode="auto">
          <a:xfrm>
            <a:off x="7595927" y="2015316"/>
            <a:ext cx="2339975" cy="330200"/>
            <a:chOff x="0" y="0"/>
            <a:chExt cx="1474" cy="208"/>
          </a:xfrm>
        </p:grpSpPr>
        <p:sp>
          <p:nvSpPr>
            <p:cNvPr id="157" name="Rectangle 319"/>
            <p:cNvSpPr>
              <a:spLocks noChangeArrowheads="1"/>
            </p:cNvSpPr>
            <p:nvPr/>
          </p:nvSpPr>
          <p:spPr bwMode="auto">
            <a:xfrm>
              <a:off x="1220"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8" name="Rectangle 320"/>
            <p:cNvSpPr>
              <a:spLocks noChangeArrowheads="1"/>
            </p:cNvSpPr>
            <p:nvPr/>
          </p:nvSpPr>
          <p:spPr bwMode="auto">
            <a:xfrm>
              <a:off x="979"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9" name="Rectangle 321"/>
            <p:cNvSpPr>
              <a:spLocks noChangeArrowheads="1"/>
            </p:cNvSpPr>
            <p:nvPr/>
          </p:nvSpPr>
          <p:spPr bwMode="auto">
            <a:xfrm>
              <a:off x="712"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0" name="Rectangle 322"/>
            <p:cNvSpPr>
              <a:spLocks noChangeArrowheads="1"/>
            </p:cNvSpPr>
            <p:nvPr/>
          </p:nvSpPr>
          <p:spPr bwMode="auto">
            <a:xfrm>
              <a:off x="486"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1" name="Rectangle 323"/>
            <p:cNvSpPr>
              <a:spLocks noChangeArrowheads="1"/>
            </p:cNvSpPr>
            <p:nvPr/>
          </p:nvSpPr>
          <p:spPr bwMode="auto">
            <a:xfrm>
              <a:off x="236"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2" name="Rectangle 324"/>
            <p:cNvSpPr>
              <a:spLocks noChangeArrowheads="1"/>
            </p:cNvSpPr>
            <p:nvPr/>
          </p:nvSpPr>
          <p:spPr bwMode="auto">
            <a:xfrm>
              <a:off x="0"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163" name="Group 377"/>
          <p:cNvGrpSpPr>
            <a:grpSpLocks/>
          </p:cNvGrpSpPr>
          <p:nvPr/>
        </p:nvGrpSpPr>
        <p:grpSpPr bwMode="auto">
          <a:xfrm>
            <a:off x="7186351" y="1685116"/>
            <a:ext cx="2749550" cy="330200"/>
            <a:chOff x="0" y="0"/>
            <a:chExt cx="1732" cy="208"/>
          </a:xfrm>
        </p:grpSpPr>
        <p:sp>
          <p:nvSpPr>
            <p:cNvPr id="164" name="Rectangle 329"/>
            <p:cNvSpPr>
              <a:spLocks noChangeArrowheads="1"/>
            </p:cNvSpPr>
            <p:nvPr/>
          </p:nvSpPr>
          <p:spPr bwMode="auto">
            <a:xfrm>
              <a:off x="147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5" name="Rectangle 330"/>
            <p:cNvSpPr>
              <a:spLocks noChangeArrowheads="1"/>
            </p:cNvSpPr>
            <p:nvPr/>
          </p:nvSpPr>
          <p:spPr bwMode="auto">
            <a:xfrm>
              <a:off x="123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6" name="Rectangle 331"/>
            <p:cNvSpPr>
              <a:spLocks noChangeArrowheads="1"/>
            </p:cNvSpPr>
            <p:nvPr/>
          </p:nvSpPr>
          <p:spPr bwMode="auto">
            <a:xfrm>
              <a:off x="97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7" name="Rectangle 332"/>
            <p:cNvSpPr>
              <a:spLocks noChangeArrowheads="1"/>
            </p:cNvSpPr>
            <p:nvPr/>
          </p:nvSpPr>
          <p:spPr bwMode="auto">
            <a:xfrm>
              <a:off x="74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8" name="Rectangle 333"/>
            <p:cNvSpPr>
              <a:spLocks noChangeArrowheads="1"/>
            </p:cNvSpPr>
            <p:nvPr/>
          </p:nvSpPr>
          <p:spPr bwMode="auto">
            <a:xfrm>
              <a:off x="49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9" name="Rectangle 334"/>
            <p:cNvSpPr>
              <a:spLocks noChangeArrowheads="1"/>
            </p:cNvSpPr>
            <p:nvPr/>
          </p:nvSpPr>
          <p:spPr bwMode="auto">
            <a:xfrm>
              <a:off x="25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70" name="Rectangle 335"/>
            <p:cNvSpPr>
              <a:spLocks noChangeArrowheads="1"/>
            </p:cNvSpPr>
            <p:nvPr/>
          </p:nvSpPr>
          <p:spPr bwMode="auto">
            <a:xfrm>
              <a:off x="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171" name="Group 375"/>
          <p:cNvGrpSpPr>
            <a:grpSpLocks/>
          </p:cNvGrpSpPr>
          <p:nvPr/>
        </p:nvGrpSpPr>
        <p:grpSpPr bwMode="auto">
          <a:xfrm>
            <a:off x="6011601" y="1685116"/>
            <a:ext cx="1174750" cy="330200"/>
            <a:chOff x="0" y="0"/>
            <a:chExt cx="740" cy="208"/>
          </a:xfrm>
        </p:grpSpPr>
        <p:sp>
          <p:nvSpPr>
            <p:cNvPr id="172" name="Rectangle 33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73" name="Rectangle 33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74" name="Rectangle 33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grpSp>
      <p:grpSp>
        <p:nvGrpSpPr>
          <p:cNvPr id="175" name="Group 397"/>
          <p:cNvGrpSpPr>
            <a:grpSpLocks/>
          </p:cNvGrpSpPr>
          <p:nvPr/>
        </p:nvGrpSpPr>
        <p:grpSpPr bwMode="auto">
          <a:xfrm>
            <a:off x="8367451" y="1354916"/>
            <a:ext cx="1568450" cy="330200"/>
            <a:chOff x="0" y="0"/>
            <a:chExt cx="988" cy="208"/>
          </a:xfrm>
        </p:grpSpPr>
        <p:sp>
          <p:nvSpPr>
            <p:cNvPr id="176" name="Rectangle 339"/>
            <p:cNvSpPr>
              <a:spLocks noChangeArrowheads="1"/>
            </p:cNvSpPr>
            <p:nvPr/>
          </p:nvSpPr>
          <p:spPr bwMode="auto">
            <a:xfrm>
              <a:off x="734" y="0"/>
              <a:ext cx="254"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7" name="Rectangle 340"/>
            <p:cNvSpPr>
              <a:spLocks noChangeArrowheads="1"/>
            </p:cNvSpPr>
            <p:nvPr/>
          </p:nvSpPr>
          <p:spPr bwMode="auto">
            <a:xfrm>
              <a:off x="493" y="0"/>
              <a:ext cx="241"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8" name="Rectangle 341"/>
            <p:cNvSpPr>
              <a:spLocks noChangeArrowheads="1"/>
            </p:cNvSpPr>
            <p:nvPr/>
          </p:nvSpPr>
          <p:spPr bwMode="auto">
            <a:xfrm>
              <a:off x="226" y="0"/>
              <a:ext cx="267"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9" name="Rectangle 342"/>
            <p:cNvSpPr>
              <a:spLocks noChangeArrowheads="1"/>
            </p:cNvSpPr>
            <p:nvPr/>
          </p:nvSpPr>
          <p:spPr bwMode="auto">
            <a:xfrm>
              <a:off x="0" y="0"/>
              <a:ext cx="226"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grpSp>
      <p:sp>
        <p:nvSpPr>
          <p:cNvPr id="180" name="Rectangle 343"/>
          <p:cNvSpPr>
            <a:spLocks noChangeArrowheads="1"/>
          </p:cNvSpPr>
          <p:nvPr/>
        </p:nvSpPr>
        <p:spPr bwMode="auto">
          <a:xfrm>
            <a:off x="7970577" y="1354916"/>
            <a:ext cx="396875"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p>
        </p:txBody>
      </p:sp>
      <p:sp>
        <p:nvSpPr>
          <p:cNvPr id="181" name="Rectangle 344"/>
          <p:cNvSpPr>
            <a:spLocks noChangeArrowheads="1"/>
          </p:cNvSpPr>
          <p:nvPr/>
        </p:nvSpPr>
        <p:spPr bwMode="auto">
          <a:xfrm>
            <a:off x="7595926" y="1354916"/>
            <a:ext cx="374650"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p>
        </p:txBody>
      </p:sp>
      <p:sp>
        <p:nvSpPr>
          <p:cNvPr id="182" name="Rectangle 345"/>
          <p:cNvSpPr>
            <a:spLocks noChangeArrowheads="1"/>
          </p:cNvSpPr>
          <p:nvPr/>
        </p:nvSpPr>
        <p:spPr bwMode="auto">
          <a:xfrm>
            <a:off x="7186352" y="1354916"/>
            <a:ext cx="409575"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sp>
        <p:nvSpPr>
          <p:cNvPr id="183" name="Rectangle 346"/>
          <p:cNvSpPr>
            <a:spLocks noChangeArrowheads="1"/>
          </p:cNvSpPr>
          <p:nvPr/>
        </p:nvSpPr>
        <p:spPr bwMode="auto">
          <a:xfrm>
            <a:off x="6794239" y="1354916"/>
            <a:ext cx="392112"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p>
        </p:txBody>
      </p:sp>
      <p:sp>
        <p:nvSpPr>
          <p:cNvPr id="184" name="Rectangle 347"/>
          <p:cNvSpPr>
            <a:spLocks noChangeArrowheads="1"/>
          </p:cNvSpPr>
          <p:nvPr/>
        </p:nvSpPr>
        <p:spPr bwMode="auto">
          <a:xfrm>
            <a:off x="6394189" y="1354916"/>
            <a:ext cx="400050"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sp>
        <p:nvSpPr>
          <p:cNvPr id="185" name="Rectangle 348"/>
          <p:cNvSpPr>
            <a:spLocks noChangeArrowheads="1"/>
          </p:cNvSpPr>
          <p:nvPr/>
        </p:nvSpPr>
        <p:spPr bwMode="auto">
          <a:xfrm>
            <a:off x="6011601" y="1354916"/>
            <a:ext cx="382588"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grpSp>
        <p:nvGrpSpPr>
          <p:cNvPr id="186" name="Group 378"/>
          <p:cNvGrpSpPr>
            <a:grpSpLocks/>
          </p:cNvGrpSpPr>
          <p:nvPr/>
        </p:nvGrpSpPr>
        <p:grpSpPr bwMode="auto">
          <a:xfrm>
            <a:off x="6011602" y="2015316"/>
            <a:ext cx="1584325" cy="330200"/>
            <a:chOff x="0" y="0"/>
            <a:chExt cx="998" cy="208"/>
          </a:xfrm>
        </p:grpSpPr>
        <p:sp>
          <p:nvSpPr>
            <p:cNvPr id="187" name="Rectangle 32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88" name="Rectangle 32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89" name="Rectangle 32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90" name="Rectangle 32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grpSp>
      <p:sp>
        <p:nvSpPr>
          <p:cNvPr id="191" name="Line 349"/>
          <p:cNvSpPr>
            <a:spLocks noChangeShapeType="1"/>
          </p:cNvSpPr>
          <p:nvPr/>
        </p:nvSpPr>
        <p:spPr bwMode="auto">
          <a:xfrm>
            <a:off x="6011601" y="20153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2" name="Line 350"/>
          <p:cNvSpPr>
            <a:spLocks noChangeShapeType="1"/>
          </p:cNvSpPr>
          <p:nvPr/>
        </p:nvSpPr>
        <p:spPr bwMode="auto">
          <a:xfrm>
            <a:off x="6011601" y="5647516"/>
            <a:ext cx="3924300" cy="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3" name="Line 351"/>
          <p:cNvSpPr>
            <a:spLocks noChangeShapeType="1"/>
          </p:cNvSpPr>
          <p:nvPr/>
        </p:nvSpPr>
        <p:spPr bwMode="auto">
          <a:xfrm>
            <a:off x="6394189"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4" name="Line 352"/>
          <p:cNvSpPr>
            <a:spLocks noChangeShapeType="1"/>
          </p:cNvSpPr>
          <p:nvPr/>
        </p:nvSpPr>
        <p:spPr bwMode="auto">
          <a:xfrm>
            <a:off x="6794239"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5" name="Line 353"/>
          <p:cNvSpPr>
            <a:spLocks noChangeShapeType="1"/>
          </p:cNvSpPr>
          <p:nvPr/>
        </p:nvSpPr>
        <p:spPr bwMode="auto">
          <a:xfrm>
            <a:off x="7186351"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6" name="Line 354"/>
          <p:cNvSpPr>
            <a:spLocks noChangeShapeType="1"/>
          </p:cNvSpPr>
          <p:nvPr/>
        </p:nvSpPr>
        <p:spPr bwMode="auto">
          <a:xfrm>
            <a:off x="7595926"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7" name="Line 355"/>
          <p:cNvSpPr>
            <a:spLocks noChangeShapeType="1"/>
          </p:cNvSpPr>
          <p:nvPr/>
        </p:nvSpPr>
        <p:spPr bwMode="auto">
          <a:xfrm>
            <a:off x="7970576"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8" name="Line 356"/>
          <p:cNvSpPr>
            <a:spLocks noChangeShapeType="1"/>
          </p:cNvSpPr>
          <p:nvPr/>
        </p:nvSpPr>
        <p:spPr bwMode="auto">
          <a:xfrm>
            <a:off x="8367451"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9" name="Line 357"/>
          <p:cNvSpPr>
            <a:spLocks noChangeShapeType="1"/>
          </p:cNvSpPr>
          <p:nvPr/>
        </p:nvSpPr>
        <p:spPr bwMode="auto">
          <a:xfrm>
            <a:off x="8726226"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0" name="Line 358"/>
          <p:cNvSpPr>
            <a:spLocks noChangeShapeType="1"/>
          </p:cNvSpPr>
          <p:nvPr/>
        </p:nvSpPr>
        <p:spPr bwMode="auto">
          <a:xfrm>
            <a:off x="9150089"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1" name="Line 359"/>
          <p:cNvSpPr>
            <a:spLocks noChangeShapeType="1"/>
          </p:cNvSpPr>
          <p:nvPr/>
        </p:nvSpPr>
        <p:spPr bwMode="auto">
          <a:xfrm>
            <a:off x="9532676"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2" name="Line 360"/>
          <p:cNvSpPr>
            <a:spLocks noChangeShapeType="1"/>
          </p:cNvSpPr>
          <p:nvPr/>
        </p:nvSpPr>
        <p:spPr bwMode="auto">
          <a:xfrm>
            <a:off x="6011601" y="23455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3" name="Line 361"/>
          <p:cNvSpPr>
            <a:spLocks noChangeShapeType="1"/>
          </p:cNvSpPr>
          <p:nvPr/>
        </p:nvSpPr>
        <p:spPr bwMode="auto">
          <a:xfrm>
            <a:off x="6011601" y="26757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4" name="Line 362"/>
          <p:cNvSpPr>
            <a:spLocks noChangeShapeType="1"/>
          </p:cNvSpPr>
          <p:nvPr/>
        </p:nvSpPr>
        <p:spPr bwMode="auto">
          <a:xfrm>
            <a:off x="6011601" y="30059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5" name="Line 363"/>
          <p:cNvSpPr>
            <a:spLocks noChangeShapeType="1"/>
          </p:cNvSpPr>
          <p:nvPr/>
        </p:nvSpPr>
        <p:spPr bwMode="auto">
          <a:xfrm>
            <a:off x="6011601" y="33361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6" name="Line 364"/>
          <p:cNvSpPr>
            <a:spLocks noChangeShapeType="1"/>
          </p:cNvSpPr>
          <p:nvPr/>
        </p:nvSpPr>
        <p:spPr bwMode="auto">
          <a:xfrm>
            <a:off x="6011601" y="36663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7" name="Line 365"/>
          <p:cNvSpPr>
            <a:spLocks noChangeShapeType="1"/>
          </p:cNvSpPr>
          <p:nvPr/>
        </p:nvSpPr>
        <p:spPr bwMode="auto">
          <a:xfrm>
            <a:off x="6011601" y="39965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8" name="Line 366"/>
          <p:cNvSpPr>
            <a:spLocks noChangeShapeType="1"/>
          </p:cNvSpPr>
          <p:nvPr/>
        </p:nvSpPr>
        <p:spPr bwMode="auto">
          <a:xfrm>
            <a:off x="6011601" y="43267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9" name="Line 367"/>
          <p:cNvSpPr>
            <a:spLocks noChangeShapeType="1"/>
          </p:cNvSpPr>
          <p:nvPr/>
        </p:nvSpPr>
        <p:spPr bwMode="auto">
          <a:xfrm>
            <a:off x="6011601" y="46569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0" name="Line 368"/>
          <p:cNvSpPr>
            <a:spLocks noChangeShapeType="1"/>
          </p:cNvSpPr>
          <p:nvPr/>
        </p:nvSpPr>
        <p:spPr bwMode="auto">
          <a:xfrm>
            <a:off x="6011601" y="49871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1" name="Line 369"/>
          <p:cNvSpPr>
            <a:spLocks noChangeShapeType="1"/>
          </p:cNvSpPr>
          <p:nvPr/>
        </p:nvSpPr>
        <p:spPr bwMode="auto">
          <a:xfrm>
            <a:off x="6011601" y="53173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2" name="Line 370"/>
          <p:cNvSpPr>
            <a:spLocks noChangeShapeType="1"/>
          </p:cNvSpPr>
          <p:nvPr/>
        </p:nvSpPr>
        <p:spPr bwMode="auto">
          <a:xfrm>
            <a:off x="6011601" y="1354916"/>
            <a:ext cx="3924300" cy="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3" name="Line 371"/>
          <p:cNvSpPr>
            <a:spLocks noChangeShapeType="1"/>
          </p:cNvSpPr>
          <p:nvPr/>
        </p:nvSpPr>
        <p:spPr bwMode="auto">
          <a:xfrm>
            <a:off x="6011601" y="1354916"/>
            <a:ext cx="0" cy="429260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4" name="Line 372"/>
          <p:cNvSpPr>
            <a:spLocks noChangeShapeType="1"/>
          </p:cNvSpPr>
          <p:nvPr/>
        </p:nvSpPr>
        <p:spPr bwMode="auto">
          <a:xfrm>
            <a:off x="9935901" y="1354916"/>
            <a:ext cx="0" cy="429260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5" name="Line 373"/>
          <p:cNvSpPr>
            <a:spLocks noChangeShapeType="1"/>
          </p:cNvSpPr>
          <p:nvPr/>
        </p:nvSpPr>
        <p:spPr bwMode="auto">
          <a:xfrm>
            <a:off x="6011601" y="16851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6" name="Line 400"/>
          <p:cNvSpPr>
            <a:spLocks noChangeShapeType="1"/>
          </p:cNvSpPr>
          <p:nvPr/>
        </p:nvSpPr>
        <p:spPr bwMode="auto">
          <a:xfrm>
            <a:off x="3025365" y="1837516"/>
            <a:ext cx="0" cy="3810000"/>
          </a:xfrm>
          <a:prstGeom prst="line">
            <a:avLst/>
          </a:prstGeom>
          <a:noFill/>
          <a:ln w="12700">
            <a:solidFill>
              <a:srgbClr val="33CC33"/>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7" name="矩形 216"/>
          <p:cNvSpPr/>
          <p:nvPr/>
        </p:nvSpPr>
        <p:spPr>
          <a:xfrm>
            <a:off x="6990295" y="5858912"/>
            <a:ext cx="4085863" cy="567807"/>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a:t>
            </a:r>
            <a:r>
              <a:rPr lang="en-US" altLang="zh-CN" sz="2400" b="1" spc="300" dirty="0">
                <a:latin typeface="微软雅黑" panose="020B0503020204020204" pitchFamily="34" charset="-122"/>
                <a:ea typeface="微软雅黑" panose="020B0503020204020204" pitchFamily="34" charset="-122"/>
              </a:rPr>
              <a:t>CRC</a:t>
            </a:r>
            <a:r>
              <a:rPr lang="zh-CN" altLang="en-US" sz="2400" b="1" spc="300" dirty="0">
                <a:latin typeface="微软雅黑" panose="020B0503020204020204" pitchFamily="34" charset="-122"/>
                <a:ea typeface="微软雅黑" panose="020B0503020204020204" pitchFamily="34" charset="-122"/>
              </a:rPr>
              <a:t>如何纠错？</a:t>
            </a:r>
          </a:p>
        </p:txBody>
      </p:sp>
      <p:sp>
        <p:nvSpPr>
          <p:cNvPr id="218" name="文本框 217"/>
          <p:cNvSpPr txBox="1"/>
          <p:nvPr/>
        </p:nvSpPr>
        <p:spPr>
          <a:xfrm>
            <a:off x="446695" y="1771239"/>
            <a:ext cx="1338828" cy="646331"/>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全零永远</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是合法编码</a:t>
            </a:r>
          </a:p>
        </p:txBody>
      </p:sp>
    </p:spTree>
    <p:extLst>
      <p:ext uri="{BB962C8B-B14F-4D97-AF65-F5344CB8AC3E}">
        <p14:creationId xmlns:p14="http://schemas.microsoft.com/office/powerpoint/2010/main" val="26174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left)">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63"/>
                                        </p:tgtEl>
                                        <p:attrNameLst>
                                          <p:attrName>style.visibility</p:attrName>
                                        </p:attrNameLst>
                                      </p:cBhvr>
                                      <p:to>
                                        <p:strVal val="visible"/>
                                      </p:to>
                                    </p:set>
                                    <p:anim calcmode="lin" valueType="num">
                                      <p:cBhvr additive="base">
                                        <p:cTn id="12" dur="500" fill="hold"/>
                                        <p:tgtEl>
                                          <p:spTgt spid="163"/>
                                        </p:tgtEl>
                                        <p:attrNameLst>
                                          <p:attrName>ppt_x</p:attrName>
                                        </p:attrNameLst>
                                      </p:cBhvr>
                                      <p:tavLst>
                                        <p:tav tm="0">
                                          <p:val>
                                            <p:strVal val="1+#ppt_w/2"/>
                                          </p:val>
                                        </p:tav>
                                        <p:tav tm="100000">
                                          <p:val>
                                            <p:strVal val="#ppt_x"/>
                                          </p:val>
                                        </p:tav>
                                      </p:tavLst>
                                    </p:anim>
                                    <p:anim calcmode="lin" valueType="num">
                                      <p:cBhvr additive="base">
                                        <p:cTn id="13" dur="500" fill="hold"/>
                                        <p:tgtEl>
                                          <p:spTgt spid="16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5"/>
                                        </p:tgtEl>
                                        <p:attrNameLst>
                                          <p:attrName>style.visibility</p:attrName>
                                        </p:attrNameLst>
                                      </p:cBhvr>
                                      <p:to>
                                        <p:strVal val="visible"/>
                                      </p:to>
                                    </p:set>
                                    <p:anim calcmode="lin" valueType="num">
                                      <p:cBhvr additive="base">
                                        <p:cTn id="18" dur="500" fill="hold"/>
                                        <p:tgtEl>
                                          <p:spTgt spid="185"/>
                                        </p:tgtEl>
                                        <p:attrNameLst>
                                          <p:attrName>ppt_x</p:attrName>
                                        </p:attrNameLst>
                                      </p:cBhvr>
                                      <p:tavLst>
                                        <p:tav tm="0">
                                          <p:val>
                                            <p:strVal val="#ppt_x"/>
                                          </p:val>
                                        </p:tav>
                                        <p:tav tm="100000">
                                          <p:val>
                                            <p:strVal val="#ppt_x"/>
                                          </p:val>
                                        </p:tav>
                                      </p:tavLst>
                                    </p:anim>
                                    <p:anim calcmode="lin" valueType="num">
                                      <p:cBhvr additive="base">
                                        <p:cTn id="19"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86"/>
                                        </p:tgtEl>
                                        <p:attrNameLst>
                                          <p:attrName>style.visibility</p:attrName>
                                        </p:attrNameLst>
                                      </p:cBhvr>
                                      <p:to>
                                        <p:strVal val="visible"/>
                                      </p:to>
                                    </p:set>
                                    <p:animEffect transition="in" filter="wipe(left)">
                                      <p:cBhvr>
                                        <p:cTn id="24" dur="500"/>
                                        <p:tgtEl>
                                          <p:spTgt spid="186"/>
                                        </p:tgtEl>
                                      </p:cBhvr>
                                    </p:animEffect>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3000" fill="hold" grpId="0" nodeType="clickEffect">
                                  <p:stCondLst>
                                    <p:cond delay="0"/>
                                  </p:stCondLst>
                                  <p:childTnLst>
                                    <p:anim calcmode="discrete" valueType="str">
                                      <p:cBhvr>
                                        <p:cTn id="28" dur="1000" fill="hold"/>
                                        <p:tgtEl>
                                          <p:spTgt spid="22"/>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22"/>
                                        </p:tgtEl>
                                        <p:attrNameLst>
                                          <p:attrName>ppt_c</p:attrName>
                                        </p:attrNameLst>
                                      </p:cBhvr>
                                      <p:to>
                                        <a:schemeClr val="accent2"/>
                                      </p:to>
                                    </p:animClr>
                                  </p:sub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56"/>
                                        </p:tgtEl>
                                        <p:attrNameLst>
                                          <p:attrName>style.visibility</p:attrName>
                                        </p:attrNameLst>
                                      </p:cBhvr>
                                      <p:to>
                                        <p:strVal val="visible"/>
                                      </p:to>
                                    </p:set>
                                    <p:anim calcmode="lin" valueType="num">
                                      <p:cBhvr additive="base">
                                        <p:cTn id="33" dur="500" fill="hold"/>
                                        <p:tgtEl>
                                          <p:spTgt spid="156"/>
                                        </p:tgtEl>
                                        <p:attrNameLst>
                                          <p:attrName>ppt_x</p:attrName>
                                        </p:attrNameLst>
                                      </p:cBhvr>
                                      <p:tavLst>
                                        <p:tav tm="0">
                                          <p:val>
                                            <p:strVal val="1+#ppt_w/2"/>
                                          </p:val>
                                        </p:tav>
                                        <p:tav tm="100000">
                                          <p:val>
                                            <p:strVal val="#ppt_x"/>
                                          </p:val>
                                        </p:tav>
                                      </p:tavLst>
                                    </p:anim>
                                    <p:anim calcmode="lin" valueType="num">
                                      <p:cBhvr additive="base">
                                        <p:cTn id="34" dur="500" fill="hold"/>
                                        <p:tgtEl>
                                          <p:spTgt spid="156"/>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500" fill="hold"/>
                                        <p:tgtEl>
                                          <p:spTgt spid="184"/>
                                        </p:tgtEl>
                                        <p:attrNameLst>
                                          <p:attrName>ppt_x</p:attrName>
                                        </p:attrNameLst>
                                      </p:cBhvr>
                                      <p:tavLst>
                                        <p:tav tm="0">
                                          <p:val>
                                            <p:strVal val="#ppt_x"/>
                                          </p:val>
                                        </p:tav>
                                        <p:tav tm="100000">
                                          <p:val>
                                            <p:strVal val="#ppt_x"/>
                                          </p:val>
                                        </p:tav>
                                      </p:tavLst>
                                    </p:anim>
                                    <p:anim calcmode="lin" valueType="num">
                                      <p:cBhvr additive="base">
                                        <p:cTn id="40" dur="500" fill="hold"/>
                                        <p:tgtEl>
                                          <p:spTgt spid="18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50"/>
                                        </p:tgtEl>
                                        <p:attrNameLst>
                                          <p:attrName>style.visibility</p:attrName>
                                        </p:attrNameLst>
                                      </p:cBhvr>
                                      <p:to>
                                        <p:strVal val="visible"/>
                                      </p:to>
                                    </p:set>
                                    <p:animEffect transition="in" filter="wipe(left)">
                                      <p:cBhvr>
                                        <p:cTn id="45" dur="500"/>
                                        <p:tgtEl>
                                          <p:spTgt spid="150"/>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emph" presetSubtype="0" repeatCount="3000" fill="hold" nodeType="clickEffect">
                                  <p:stCondLst>
                                    <p:cond delay="0"/>
                                  </p:stCondLst>
                                  <p:childTnLst>
                                    <p:anim calcmode="discrete" valueType="str">
                                      <p:cBhvr>
                                        <p:cTn id="49" dur="1000" fill="hold"/>
                                        <p:tgtEl>
                                          <p:spTgt spid="1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9"/>
                                        </p:tgtEl>
                                        <p:attrNameLst>
                                          <p:attrName>ppt_c</p:attrName>
                                        </p:attrNameLst>
                                      </p:cBhvr>
                                      <p:to>
                                        <a:schemeClr val="accent2"/>
                                      </p:to>
                                    </p:animClr>
                                  </p:sub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144"/>
                                        </p:tgtEl>
                                        <p:attrNameLst>
                                          <p:attrName>style.visibility</p:attrName>
                                        </p:attrNameLst>
                                      </p:cBhvr>
                                      <p:to>
                                        <p:strVal val="visible"/>
                                      </p:to>
                                    </p:set>
                                    <p:anim calcmode="lin" valueType="num">
                                      <p:cBhvr additive="base">
                                        <p:cTn id="54" dur="500" fill="hold"/>
                                        <p:tgtEl>
                                          <p:spTgt spid="144"/>
                                        </p:tgtEl>
                                        <p:attrNameLst>
                                          <p:attrName>ppt_x</p:attrName>
                                        </p:attrNameLst>
                                      </p:cBhvr>
                                      <p:tavLst>
                                        <p:tav tm="0">
                                          <p:val>
                                            <p:strVal val="1+#ppt_w/2"/>
                                          </p:val>
                                        </p:tav>
                                        <p:tav tm="100000">
                                          <p:val>
                                            <p:strVal val="#ppt_x"/>
                                          </p:val>
                                        </p:tav>
                                      </p:tavLst>
                                    </p:anim>
                                    <p:anim calcmode="lin" valueType="num">
                                      <p:cBhvr additive="base">
                                        <p:cTn id="55" dur="500" fill="hold"/>
                                        <p:tgtEl>
                                          <p:spTgt spid="144"/>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83"/>
                                        </p:tgtEl>
                                        <p:attrNameLst>
                                          <p:attrName>style.visibility</p:attrName>
                                        </p:attrNameLst>
                                      </p:cBhvr>
                                      <p:to>
                                        <p:strVal val="visible"/>
                                      </p:to>
                                    </p:set>
                                    <p:anim calcmode="lin" valueType="num">
                                      <p:cBhvr additive="base">
                                        <p:cTn id="60" dur="500" fill="hold"/>
                                        <p:tgtEl>
                                          <p:spTgt spid="183"/>
                                        </p:tgtEl>
                                        <p:attrNameLst>
                                          <p:attrName>ppt_x</p:attrName>
                                        </p:attrNameLst>
                                      </p:cBhvr>
                                      <p:tavLst>
                                        <p:tav tm="0">
                                          <p:val>
                                            <p:strVal val="#ppt_x"/>
                                          </p:val>
                                        </p:tav>
                                        <p:tav tm="100000">
                                          <p:val>
                                            <p:strVal val="#ppt_x"/>
                                          </p:val>
                                        </p:tav>
                                      </p:tavLst>
                                    </p:anim>
                                    <p:anim calcmode="lin" valueType="num">
                                      <p:cBhvr additive="base">
                                        <p:cTn id="61"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26"/>
                                        </p:tgtEl>
                                        <p:attrNameLst>
                                          <p:attrName>style.visibility</p:attrName>
                                        </p:attrNameLst>
                                      </p:cBhvr>
                                      <p:to>
                                        <p:strVal val="visible"/>
                                      </p:to>
                                    </p:set>
                                    <p:animEffect transition="in" filter="wipe(left)">
                                      <p:cBhvr>
                                        <p:cTn id="71" dur="500"/>
                                        <p:tgtEl>
                                          <p:spTgt spid="126"/>
                                        </p:tgtEl>
                                      </p:cBhvr>
                                    </p:animEffect>
                                  </p:childTnLst>
                                </p:cTn>
                              </p:par>
                            </p:childTnLst>
                          </p:cTn>
                        </p:par>
                      </p:childTnLst>
                    </p:cTn>
                  </p:par>
                  <p:par>
                    <p:cTn id="72" fill="hold">
                      <p:stCondLst>
                        <p:cond delay="indefinite"/>
                      </p:stCondLst>
                      <p:childTnLst>
                        <p:par>
                          <p:cTn id="73" fill="hold">
                            <p:stCondLst>
                              <p:cond delay="0"/>
                            </p:stCondLst>
                            <p:childTnLst>
                              <p:par>
                                <p:cTn id="74" presetID="35" presetClass="emph" presetSubtype="0" repeatCount="3000" fill="hold" nodeType="clickEffect">
                                  <p:stCondLst>
                                    <p:cond delay="0"/>
                                  </p:stCondLst>
                                  <p:childTnLst>
                                    <p:anim calcmode="discrete" valueType="str">
                                      <p:cBhvr>
                                        <p:cTn id="75" dur="1000" fill="hold"/>
                                        <p:tgtEl>
                                          <p:spTgt spid="1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
                                        </p:tgtEl>
                                        <p:attrNameLst>
                                          <p:attrName>ppt_c</p:attrName>
                                        </p:attrNameLst>
                                      </p:cBhvr>
                                      <p:to>
                                        <a:schemeClr val="accent2"/>
                                      </p:to>
                                    </p:animClr>
                                  </p:subTnLst>
                                </p:cTn>
                              </p:par>
                            </p:childTnLst>
                          </p:cTn>
                        </p:par>
                      </p:childTnLst>
                    </p:cTn>
                  </p:par>
                  <p:par>
                    <p:cTn id="76" fill="hold">
                      <p:stCondLst>
                        <p:cond delay="indefinite"/>
                      </p:stCondLst>
                      <p:childTnLst>
                        <p:par>
                          <p:cTn id="77" fill="hold">
                            <p:stCondLst>
                              <p:cond delay="0"/>
                            </p:stCondLst>
                            <p:childTnLst>
                              <p:par>
                                <p:cTn id="78" presetID="2" presetClass="entr" presetSubtype="2" fill="hold" nodeType="clickEffect">
                                  <p:stCondLst>
                                    <p:cond delay="0"/>
                                  </p:stCondLst>
                                  <p:childTnLst>
                                    <p:set>
                                      <p:cBhvr>
                                        <p:cTn id="79" dur="1" fill="hold">
                                          <p:stCondLst>
                                            <p:cond delay="0"/>
                                          </p:stCondLst>
                                        </p:cTn>
                                        <p:tgtEl>
                                          <p:spTgt spid="121"/>
                                        </p:tgtEl>
                                        <p:attrNameLst>
                                          <p:attrName>style.visibility</p:attrName>
                                        </p:attrNameLst>
                                      </p:cBhvr>
                                      <p:to>
                                        <p:strVal val="visible"/>
                                      </p:to>
                                    </p:set>
                                    <p:anim calcmode="lin" valueType="num">
                                      <p:cBhvr additive="base">
                                        <p:cTn id="80" dur="500" fill="hold"/>
                                        <p:tgtEl>
                                          <p:spTgt spid="121"/>
                                        </p:tgtEl>
                                        <p:attrNameLst>
                                          <p:attrName>ppt_x</p:attrName>
                                        </p:attrNameLst>
                                      </p:cBhvr>
                                      <p:tavLst>
                                        <p:tav tm="0">
                                          <p:val>
                                            <p:strVal val="1+#ppt_w/2"/>
                                          </p:val>
                                        </p:tav>
                                        <p:tav tm="100000">
                                          <p:val>
                                            <p:strVal val="#ppt_x"/>
                                          </p:val>
                                        </p:tav>
                                      </p:tavLst>
                                    </p:anim>
                                    <p:anim calcmode="lin" valueType="num">
                                      <p:cBhvr additive="base">
                                        <p:cTn id="81"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82"/>
                                        </p:tgtEl>
                                        <p:attrNameLst>
                                          <p:attrName>style.visibility</p:attrName>
                                        </p:attrNameLst>
                                      </p:cBhvr>
                                      <p:to>
                                        <p:strVal val="visible"/>
                                      </p:to>
                                    </p:set>
                                    <p:anim calcmode="lin" valueType="num">
                                      <p:cBhvr additive="base">
                                        <p:cTn id="86" dur="500" fill="hold"/>
                                        <p:tgtEl>
                                          <p:spTgt spid="182"/>
                                        </p:tgtEl>
                                        <p:attrNameLst>
                                          <p:attrName>ppt_x</p:attrName>
                                        </p:attrNameLst>
                                      </p:cBhvr>
                                      <p:tavLst>
                                        <p:tav tm="0">
                                          <p:val>
                                            <p:strVal val="#ppt_x"/>
                                          </p:val>
                                        </p:tav>
                                        <p:tav tm="100000">
                                          <p:val>
                                            <p:strVal val="#ppt_x"/>
                                          </p:val>
                                        </p:tav>
                                      </p:tavLst>
                                    </p:anim>
                                    <p:anim calcmode="lin" valueType="num">
                                      <p:cBhvr additive="base">
                                        <p:cTn id="87"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8" fill="hold" nodeType="clickEffect">
                                  <p:stCondLst>
                                    <p:cond delay="0"/>
                                  </p:stCondLst>
                                  <p:childTnLst>
                                    <p:set>
                                      <p:cBhvr>
                                        <p:cTn id="91" dur="1" fill="hold">
                                          <p:stCondLst>
                                            <p:cond delay="0"/>
                                          </p:stCondLst>
                                        </p:cTn>
                                        <p:tgtEl>
                                          <p:spTgt spid="113"/>
                                        </p:tgtEl>
                                        <p:attrNameLst>
                                          <p:attrName>style.visibility</p:attrName>
                                        </p:attrNameLst>
                                      </p:cBhvr>
                                      <p:to>
                                        <p:strVal val="visible"/>
                                      </p:to>
                                    </p:set>
                                    <p:anim calcmode="lin" valueType="num">
                                      <p:cBhvr additive="base">
                                        <p:cTn id="92" dur="500" fill="hold"/>
                                        <p:tgtEl>
                                          <p:spTgt spid="113"/>
                                        </p:tgtEl>
                                        <p:attrNameLst>
                                          <p:attrName>ppt_x</p:attrName>
                                        </p:attrNameLst>
                                      </p:cBhvr>
                                      <p:tavLst>
                                        <p:tav tm="0">
                                          <p:val>
                                            <p:strVal val="0-#ppt_w/2"/>
                                          </p:val>
                                        </p:tav>
                                        <p:tav tm="100000">
                                          <p:val>
                                            <p:strVal val="#ppt_x"/>
                                          </p:val>
                                        </p:tav>
                                      </p:tavLst>
                                    </p:anim>
                                    <p:anim calcmode="lin" valueType="num">
                                      <p:cBhvr additive="base">
                                        <p:cTn id="93" dur="5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35" presetClass="emph" presetSubtype="0" repeatCount="3000" fill="hold" nodeType="clickEffect">
                                  <p:stCondLst>
                                    <p:cond delay="0"/>
                                  </p:stCondLst>
                                  <p:childTnLst>
                                    <p:anim calcmode="discrete" valueType="str">
                                      <p:cBhvr>
                                        <p:cTn id="97" dur="1000" fill="hold"/>
                                        <p:tgtEl>
                                          <p:spTgt spid="1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3"/>
                                        </p:tgtEl>
                                        <p:attrNameLst>
                                          <p:attrName>ppt_c</p:attrName>
                                        </p:attrNameLst>
                                      </p:cBhvr>
                                      <p:to>
                                        <a:schemeClr val="accent2"/>
                                      </p:to>
                                    </p:animClr>
                                  </p:sub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109"/>
                                        </p:tgtEl>
                                        <p:attrNameLst>
                                          <p:attrName>style.visibility</p:attrName>
                                        </p:attrNameLst>
                                      </p:cBhvr>
                                      <p:to>
                                        <p:strVal val="visible"/>
                                      </p:to>
                                    </p:set>
                                    <p:animEffect transition="in" filter="wipe(right)">
                                      <p:cBhvr>
                                        <p:cTn id="102" dur="500"/>
                                        <p:tgtEl>
                                          <p:spTgt spid="109"/>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81"/>
                                        </p:tgtEl>
                                        <p:attrNameLst>
                                          <p:attrName>style.visibility</p:attrName>
                                        </p:attrNameLst>
                                      </p:cBhvr>
                                      <p:to>
                                        <p:strVal val="visible"/>
                                      </p:to>
                                    </p:set>
                                    <p:anim calcmode="lin" valueType="num">
                                      <p:cBhvr additive="base">
                                        <p:cTn id="107" dur="500" fill="hold"/>
                                        <p:tgtEl>
                                          <p:spTgt spid="181"/>
                                        </p:tgtEl>
                                        <p:attrNameLst>
                                          <p:attrName>ppt_x</p:attrName>
                                        </p:attrNameLst>
                                      </p:cBhvr>
                                      <p:tavLst>
                                        <p:tav tm="0">
                                          <p:val>
                                            <p:strVal val="#ppt_x"/>
                                          </p:val>
                                        </p:tav>
                                        <p:tav tm="100000">
                                          <p:val>
                                            <p:strVal val="#ppt_x"/>
                                          </p:val>
                                        </p:tav>
                                      </p:tavLst>
                                    </p:anim>
                                    <p:anim calcmode="lin" valueType="num">
                                      <p:cBhvr additive="base">
                                        <p:cTn id="108"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98"/>
                                        </p:tgtEl>
                                        <p:attrNameLst>
                                          <p:attrName>style.visibility</p:attrName>
                                        </p:attrNameLst>
                                      </p:cBhvr>
                                      <p:to>
                                        <p:strVal val="visible"/>
                                      </p:to>
                                    </p:set>
                                    <p:animEffect transition="in" filter="wipe(left)">
                                      <p:cBhvr>
                                        <p:cTn id="113" dur="500"/>
                                        <p:tgtEl>
                                          <p:spTgt spid="98"/>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180"/>
                                        </p:tgtEl>
                                        <p:attrNameLst>
                                          <p:attrName>style.visibility</p:attrName>
                                        </p:attrNameLst>
                                      </p:cBhvr>
                                      <p:to>
                                        <p:strVal val="visible"/>
                                      </p:to>
                                    </p:set>
                                    <p:anim calcmode="lin" valueType="num">
                                      <p:cBhvr additive="base">
                                        <p:cTn id="118" dur="500" fill="hold"/>
                                        <p:tgtEl>
                                          <p:spTgt spid="180"/>
                                        </p:tgtEl>
                                        <p:attrNameLst>
                                          <p:attrName>ppt_x</p:attrName>
                                        </p:attrNameLst>
                                      </p:cBhvr>
                                      <p:tavLst>
                                        <p:tav tm="0">
                                          <p:val>
                                            <p:strVal val="#ppt_x"/>
                                          </p:val>
                                        </p:tav>
                                        <p:tav tm="100000">
                                          <p:val>
                                            <p:strVal val="#ppt_x"/>
                                          </p:val>
                                        </p:tav>
                                      </p:tavLst>
                                    </p:anim>
                                    <p:anim calcmode="lin" valueType="num">
                                      <p:cBhvr additive="base">
                                        <p:cTn id="119"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89"/>
                                        </p:tgtEl>
                                        <p:attrNameLst>
                                          <p:attrName>style.visibility</p:attrName>
                                        </p:attrNameLst>
                                      </p:cBhvr>
                                      <p:to>
                                        <p:strVal val="visible"/>
                                      </p:to>
                                    </p:set>
                                    <p:animEffect transition="in" filter="wipe(left)">
                                      <p:cBhvr>
                                        <p:cTn id="124" dur="500"/>
                                        <p:tgtEl>
                                          <p:spTgt spid="89"/>
                                        </p:tgtEl>
                                      </p:cBhvr>
                                    </p:animEffect>
                                  </p:childTnLst>
                                </p:cTn>
                              </p:par>
                            </p:childTnLst>
                          </p:cTn>
                        </p:par>
                      </p:childTnLst>
                    </p:cTn>
                  </p:par>
                  <p:par>
                    <p:cTn id="125" fill="hold">
                      <p:stCondLst>
                        <p:cond delay="indefinite"/>
                      </p:stCondLst>
                      <p:childTnLst>
                        <p:par>
                          <p:cTn id="126" fill="hold">
                            <p:stCondLst>
                              <p:cond delay="0"/>
                            </p:stCondLst>
                            <p:childTnLst>
                              <p:par>
                                <p:cTn id="127" presetID="35" presetClass="emph" presetSubtype="0" repeatCount="3000" fill="hold" nodeType="clickEffect">
                                  <p:stCondLst>
                                    <p:cond delay="0"/>
                                  </p:stCondLst>
                                  <p:childTnLst>
                                    <p:anim calcmode="discrete" valueType="str">
                                      <p:cBhvr>
                                        <p:cTn id="128" dur="1000" fill="hold"/>
                                        <p:tgtEl>
                                          <p:spTgt spid="10"/>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0"/>
                                        </p:tgtEl>
                                        <p:attrNameLst>
                                          <p:attrName>ppt_c</p:attrName>
                                        </p:attrNameLst>
                                      </p:cBhvr>
                                      <p:to>
                                        <a:schemeClr val="accent2"/>
                                      </p:to>
                                    </p:animClr>
                                  </p:subTnLst>
                                </p:cTn>
                              </p:par>
                            </p:childTnLst>
                          </p:cTn>
                        </p:par>
                      </p:childTnLst>
                    </p:cTn>
                  </p:par>
                  <p:par>
                    <p:cTn id="129" fill="hold">
                      <p:stCondLst>
                        <p:cond delay="indefinite"/>
                      </p:stCondLst>
                      <p:childTnLst>
                        <p:par>
                          <p:cTn id="130" fill="hold">
                            <p:stCondLst>
                              <p:cond delay="0"/>
                            </p:stCondLst>
                            <p:childTnLst>
                              <p:par>
                                <p:cTn id="131" presetID="2" presetClass="entr" presetSubtype="2" fill="hold" nodeType="clickEffect">
                                  <p:stCondLst>
                                    <p:cond delay="0"/>
                                  </p:stCondLst>
                                  <p:childTnLst>
                                    <p:set>
                                      <p:cBhvr>
                                        <p:cTn id="132" dur="1" fill="hold">
                                          <p:stCondLst>
                                            <p:cond delay="0"/>
                                          </p:stCondLst>
                                        </p:cTn>
                                        <p:tgtEl>
                                          <p:spTgt spid="86"/>
                                        </p:tgtEl>
                                        <p:attrNameLst>
                                          <p:attrName>style.visibility</p:attrName>
                                        </p:attrNameLst>
                                      </p:cBhvr>
                                      <p:to>
                                        <p:strVal val="visible"/>
                                      </p:to>
                                    </p:set>
                                    <p:anim calcmode="lin" valueType="num">
                                      <p:cBhvr additive="base">
                                        <p:cTn id="133" dur="500" fill="hold"/>
                                        <p:tgtEl>
                                          <p:spTgt spid="86"/>
                                        </p:tgtEl>
                                        <p:attrNameLst>
                                          <p:attrName>ppt_x</p:attrName>
                                        </p:attrNameLst>
                                      </p:cBhvr>
                                      <p:tavLst>
                                        <p:tav tm="0">
                                          <p:val>
                                            <p:strVal val="1+#ppt_w/2"/>
                                          </p:val>
                                        </p:tav>
                                        <p:tav tm="100000">
                                          <p:val>
                                            <p:strVal val="#ppt_x"/>
                                          </p:val>
                                        </p:tav>
                                      </p:tavLst>
                                    </p:anim>
                                    <p:anim calcmode="lin" valueType="num">
                                      <p:cBhvr additive="base">
                                        <p:cTn id="134"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75"/>
                                        </p:tgtEl>
                                        <p:attrNameLst>
                                          <p:attrName>style.visibility</p:attrName>
                                        </p:attrNameLst>
                                      </p:cBhvr>
                                      <p:to>
                                        <p:strVal val="visible"/>
                                      </p:to>
                                    </p:set>
                                    <p:animEffect transition="in" filter="wipe(left)">
                                      <p:cBhvr>
                                        <p:cTn id="139" dur="500"/>
                                        <p:tgtEl>
                                          <p:spTgt spid="75"/>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54"/>
                                        </p:tgtEl>
                                        <p:attrNameLst>
                                          <p:attrName>style.visibility</p:attrName>
                                        </p:attrNameLst>
                                      </p:cBhvr>
                                      <p:to>
                                        <p:strVal val="visible"/>
                                      </p:to>
                                    </p:set>
                                    <p:animEffect transition="in" filter="wipe(left)">
                                      <p:cBhvr>
                                        <p:cTn id="144" dur="500"/>
                                        <p:tgtEl>
                                          <p:spTgt spid="54"/>
                                        </p:tgtEl>
                                      </p:cBhvr>
                                    </p:animEffect>
                                  </p:childTnLst>
                                </p:cTn>
                              </p:par>
                            </p:childTnLst>
                          </p:cTn>
                        </p:par>
                      </p:childTnLst>
                    </p:cTn>
                  </p:par>
                  <p:par>
                    <p:cTn id="145" fill="hold">
                      <p:stCondLst>
                        <p:cond delay="indefinite"/>
                      </p:stCondLst>
                      <p:childTnLst>
                        <p:par>
                          <p:cTn id="146" fill="hold">
                            <p:stCondLst>
                              <p:cond delay="0"/>
                            </p:stCondLst>
                            <p:childTnLst>
                              <p:par>
                                <p:cTn id="147" presetID="35" presetClass="emph" presetSubtype="0" repeatCount="3000" fill="hold" nodeType="clickEffect">
                                  <p:stCondLst>
                                    <p:cond delay="0"/>
                                  </p:stCondLst>
                                  <p:childTnLst>
                                    <p:anim calcmode="discrete" valueType="str">
                                      <p:cBhvr>
                                        <p:cTn id="148" dur="1000" fill="hold"/>
                                        <p:tgtEl>
                                          <p:spTgt spid="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7"/>
                                        </p:tgtEl>
                                        <p:attrNameLst>
                                          <p:attrName>ppt_c</p:attrName>
                                        </p:attrNameLst>
                                      </p:cBhvr>
                                      <p:to>
                                        <a:schemeClr val="accent2"/>
                                      </p:to>
                                    </p:animClr>
                                  </p:sub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53"/>
                                        </p:tgtEl>
                                        <p:attrNameLst>
                                          <p:attrName>style.visibility</p:attrName>
                                        </p:attrNameLst>
                                      </p:cBhvr>
                                      <p:to>
                                        <p:strVal val="visible"/>
                                      </p:to>
                                    </p:set>
                                    <p:anim calcmode="lin" valueType="num">
                                      <p:cBhvr additive="base">
                                        <p:cTn id="153" dur="500" fill="hold"/>
                                        <p:tgtEl>
                                          <p:spTgt spid="53"/>
                                        </p:tgtEl>
                                        <p:attrNameLst>
                                          <p:attrName>ppt_x</p:attrName>
                                        </p:attrNameLst>
                                      </p:cBhvr>
                                      <p:tavLst>
                                        <p:tav tm="0">
                                          <p:val>
                                            <p:strVal val="#ppt_x"/>
                                          </p:val>
                                        </p:tav>
                                        <p:tav tm="100000">
                                          <p:val>
                                            <p:strVal val="#ppt_x"/>
                                          </p:val>
                                        </p:tav>
                                      </p:tavLst>
                                    </p:anim>
                                    <p:anim calcmode="lin" valueType="num">
                                      <p:cBhvr additive="base">
                                        <p:cTn id="15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175"/>
                                        </p:tgtEl>
                                        <p:attrNameLst>
                                          <p:attrName>style.visibility</p:attrName>
                                        </p:attrNameLst>
                                      </p:cBhvr>
                                      <p:to>
                                        <p:strVal val="visible"/>
                                      </p:to>
                                    </p:set>
                                    <p:anim calcmode="lin" valueType="num">
                                      <p:cBhvr additive="base">
                                        <p:cTn id="159" dur="500" fill="hold"/>
                                        <p:tgtEl>
                                          <p:spTgt spid="175"/>
                                        </p:tgtEl>
                                        <p:attrNameLst>
                                          <p:attrName>ppt_x</p:attrName>
                                        </p:attrNameLst>
                                      </p:cBhvr>
                                      <p:tavLst>
                                        <p:tav tm="0">
                                          <p:val>
                                            <p:strVal val="#ppt_x"/>
                                          </p:val>
                                        </p:tav>
                                        <p:tav tm="100000">
                                          <p:val>
                                            <p:strVal val="#ppt_x"/>
                                          </p:val>
                                        </p:tav>
                                      </p:tavLst>
                                    </p:anim>
                                    <p:anim calcmode="lin" valueType="num">
                                      <p:cBhvr additive="base">
                                        <p:cTn id="160"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nodeType="clickEffect">
                                  <p:stCondLst>
                                    <p:cond delay="0"/>
                                  </p:stCondLst>
                                  <p:childTnLst>
                                    <p:set>
                                      <p:cBhvr>
                                        <p:cTn id="164" dur="1" fill="hold">
                                          <p:stCondLst>
                                            <p:cond delay="0"/>
                                          </p:stCondLst>
                                        </p:cTn>
                                        <p:tgtEl>
                                          <p:spTgt spid="42"/>
                                        </p:tgtEl>
                                        <p:attrNameLst>
                                          <p:attrName>style.visibility</p:attrName>
                                        </p:attrNameLst>
                                      </p:cBhvr>
                                      <p:to>
                                        <p:strVal val="visible"/>
                                      </p:to>
                                    </p:set>
                                    <p:animEffect transition="in" filter="wipe(left)">
                                      <p:cBhvr>
                                        <p:cTn id="165" dur="500"/>
                                        <p:tgtEl>
                                          <p:spTgt spid="42"/>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64"/>
                                        </p:tgtEl>
                                        <p:attrNameLst>
                                          <p:attrName>style.visibility</p:attrName>
                                        </p:attrNameLst>
                                      </p:cBhvr>
                                      <p:to>
                                        <p:strVal val="visible"/>
                                      </p:to>
                                    </p:set>
                                    <p:animEffect transition="in" filter="wipe(left)">
                                      <p:cBhvr>
                                        <p:cTn id="170" dur="500"/>
                                        <p:tgtEl>
                                          <p:spTgt spid="64"/>
                                        </p:tgtEl>
                                      </p:cBhvr>
                                    </p:animEffect>
                                  </p:childTnLst>
                                </p:cTn>
                              </p:par>
                            </p:childTnLst>
                          </p:cTn>
                        </p:par>
                      </p:childTnLst>
                    </p:cTn>
                  </p:par>
                  <p:par>
                    <p:cTn id="171" fill="hold">
                      <p:stCondLst>
                        <p:cond delay="indefinite"/>
                      </p:stCondLst>
                      <p:childTnLst>
                        <p:par>
                          <p:cTn id="172" fill="hold">
                            <p:stCondLst>
                              <p:cond delay="0"/>
                            </p:stCondLst>
                            <p:childTnLst>
                              <p:par>
                                <p:cTn id="173" presetID="35" presetClass="emph" presetSubtype="0" repeatCount="5000" fill="hold" grpId="0" nodeType="clickEffect">
                                  <p:stCondLst>
                                    <p:cond delay="0"/>
                                  </p:stCondLst>
                                  <p:childTnLst>
                                    <p:anim calcmode="discrete" valueType="str">
                                      <p:cBhvr>
                                        <p:cTn id="174" dur="1000" fill="hold"/>
                                        <p:tgtEl>
                                          <p:spTgt spid="2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25"/>
                                        </p:tgtEl>
                                        <p:attrNameLst>
                                          <p:attrName>ppt_c</p:attrName>
                                        </p:attrNameLst>
                                      </p:cBhvr>
                                      <p:to>
                                        <a:schemeClr val="accent2"/>
                                      </p:to>
                                    </p:animClr>
                                  </p:sub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217"/>
                                        </p:tgtEl>
                                        <p:attrNameLst>
                                          <p:attrName>style.visibility</p:attrName>
                                        </p:attrNameLst>
                                      </p:cBhvr>
                                      <p:to>
                                        <p:strVal val="visible"/>
                                      </p:to>
                                    </p:set>
                                    <p:animEffect transition="in" filter="wipe(left)">
                                      <p:cBhvr>
                                        <p:cTn id="179"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5" grpId="0" autoUpdateAnimBg="0"/>
      <p:bldP spid="53" grpId="0" animBg="1" autoUpdateAnimBg="0"/>
      <p:bldP spid="180" grpId="0" animBg="1" autoUpdateAnimBg="0"/>
      <p:bldP spid="181" grpId="0" animBg="1" autoUpdateAnimBg="0"/>
      <p:bldP spid="182" grpId="0" animBg="1" autoUpdateAnimBg="0"/>
      <p:bldP spid="183" grpId="0" animBg="1" autoUpdateAnimBg="0"/>
      <p:bldP spid="184" grpId="0" animBg="1" autoUpdateAnimBg="0"/>
      <p:bldP spid="185" grpId="0" animBg="1" autoUpdateAnimBg="0"/>
      <p:bldP spid="217"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a:t>(7,4)</a:t>
            </a:r>
            <a:r>
              <a:rPr lang="zh-CN" altLang="en-US" dirty="0"/>
              <a:t>码多位错余数情况</a:t>
            </a:r>
          </a:p>
        </p:txBody>
      </p:sp>
      <p:sp>
        <p:nvSpPr>
          <p:cNvPr id="3" name="内容占位符 2"/>
          <p:cNvSpPr>
            <a:spLocks noGrp="1"/>
          </p:cNvSpPr>
          <p:nvPr>
            <p:ph idx="1"/>
          </p:nvPr>
        </p:nvSpPr>
        <p:spPr>
          <a:xfrm>
            <a:off x="487822" y="942764"/>
            <a:ext cx="10515599" cy="1317836"/>
          </a:xfrm>
        </p:spPr>
        <p:txBody>
          <a:bodyPr/>
          <a:lstStyle/>
          <a:p>
            <a:r>
              <a:rPr lang="zh-CN" altLang="en-US" dirty="0"/>
              <a:t>两位数出错余数与一位错有重叠（见表）</a:t>
            </a:r>
            <a:endParaRPr lang="en-US" altLang="zh-CN" dirty="0"/>
          </a:p>
          <a:p>
            <a:r>
              <a:rPr lang="zh-CN" altLang="en-US" dirty="0"/>
              <a:t>三位错余数有可能为零   如 </a:t>
            </a:r>
            <a:r>
              <a:rPr lang="en-US" altLang="zh-CN" dirty="0"/>
              <a:t>A1</a:t>
            </a:r>
            <a:r>
              <a:rPr lang="zh-CN" altLang="en-US" dirty="0"/>
              <a:t>，</a:t>
            </a:r>
            <a:r>
              <a:rPr lang="en-US" altLang="zh-CN" dirty="0"/>
              <a:t>A2</a:t>
            </a:r>
            <a:r>
              <a:rPr lang="zh-CN" altLang="en-US" dirty="0"/>
              <a:t>，</a:t>
            </a:r>
            <a:r>
              <a:rPr lang="en-US" altLang="zh-CN" dirty="0"/>
              <a:t>A4   </a:t>
            </a:r>
            <a:r>
              <a:rPr lang="zh-CN" altLang="en-US" dirty="0"/>
              <a:t>（无法全部检错）</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01412397"/>
              </p:ext>
            </p:extLst>
          </p:nvPr>
        </p:nvGraphicFramePr>
        <p:xfrm>
          <a:off x="742343" y="2481775"/>
          <a:ext cx="10515599" cy="3628312"/>
        </p:xfrm>
        <a:graphic>
          <a:graphicData uri="http://schemas.openxmlformats.org/drawingml/2006/table">
            <a:tbl>
              <a:tblPr firstRow="1" bandRow="1">
                <a:tableStyleId>{5C22544A-7EE6-4342-B048-85BDC9FD1C3A}</a:tableStyleId>
              </a:tblPr>
              <a:tblGrid>
                <a:gridCol w="1761371">
                  <a:extLst>
                    <a:ext uri="{9D8B030D-6E8A-4147-A177-3AD203B41FA5}">
                      <a16:colId xmlns:a16="http://schemas.microsoft.com/office/drawing/2014/main" val="2310481074"/>
                    </a:ext>
                  </a:extLst>
                </a:gridCol>
                <a:gridCol w="1250604">
                  <a:extLst>
                    <a:ext uri="{9D8B030D-6E8A-4147-A177-3AD203B41FA5}">
                      <a16:colId xmlns:a16="http://schemas.microsoft.com/office/drawing/2014/main" val="877872910"/>
                    </a:ext>
                  </a:extLst>
                </a:gridCol>
                <a:gridCol w="1250604">
                  <a:extLst>
                    <a:ext uri="{9D8B030D-6E8A-4147-A177-3AD203B41FA5}">
                      <a16:colId xmlns:a16="http://schemas.microsoft.com/office/drawing/2014/main" val="1871508481"/>
                    </a:ext>
                  </a:extLst>
                </a:gridCol>
                <a:gridCol w="1250604">
                  <a:extLst>
                    <a:ext uri="{9D8B030D-6E8A-4147-A177-3AD203B41FA5}">
                      <a16:colId xmlns:a16="http://schemas.microsoft.com/office/drawing/2014/main" val="3025735419"/>
                    </a:ext>
                  </a:extLst>
                </a:gridCol>
                <a:gridCol w="1250604">
                  <a:extLst>
                    <a:ext uri="{9D8B030D-6E8A-4147-A177-3AD203B41FA5}">
                      <a16:colId xmlns:a16="http://schemas.microsoft.com/office/drawing/2014/main" val="1960722817"/>
                    </a:ext>
                  </a:extLst>
                </a:gridCol>
                <a:gridCol w="1250604">
                  <a:extLst>
                    <a:ext uri="{9D8B030D-6E8A-4147-A177-3AD203B41FA5}">
                      <a16:colId xmlns:a16="http://schemas.microsoft.com/office/drawing/2014/main" val="2487651056"/>
                    </a:ext>
                  </a:extLst>
                </a:gridCol>
                <a:gridCol w="1250604">
                  <a:extLst>
                    <a:ext uri="{9D8B030D-6E8A-4147-A177-3AD203B41FA5}">
                      <a16:colId xmlns:a16="http://schemas.microsoft.com/office/drawing/2014/main" val="3060472592"/>
                    </a:ext>
                  </a:extLst>
                </a:gridCol>
                <a:gridCol w="1250604">
                  <a:extLst>
                    <a:ext uri="{9D8B030D-6E8A-4147-A177-3AD203B41FA5}">
                      <a16:colId xmlns:a16="http://schemas.microsoft.com/office/drawing/2014/main" val="1108971906"/>
                    </a:ext>
                  </a:extLst>
                </a:gridCol>
              </a:tblGrid>
              <a:tr h="453539">
                <a:tc>
                  <a:txBody>
                    <a:bodyPr/>
                    <a:lstStyle/>
                    <a:p>
                      <a:pPr algn="ctr"/>
                      <a:r>
                        <a:rPr lang="zh-CN" altLang="en-US" sz="2000" dirty="0"/>
                        <a:t>出错位</a:t>
                      </a:r>
                      <a:r>
                        <a:rPr lang="en-US" altLang="zh-CN" sz="2000" dirty="0"/>
                        <a:t>/</a:t>
                      </a:r>
                      <a:r>
                        <a:rPr lang="zh-CN" altLang="en-US" sz="2000" dirty="0"/>
                        <a:t>余数</a:t>
                      </a:r>
                    </a:p>
                  </a:txBody>
                  <a:tcPr marL="111832" marR="111832" marT="55916" marB="55916"/>
                </a:tc>
                <a:tc>
                  <a:txBody>
                    <a:bodyPr/>
                    <a:lstStyle/>
                    <a:p>
                      <a:pPr algn="ctr"/>
                      <a:r>
                        <a:rPr lang="en-US" altLang="zh-CN" sz="2200" dirty="0"/>
                        <a:t>A</a:t>
                      </a:r>
                      <a:r>
                        <a:rPr lang="en-US" altLang="zh-CN" sz="2200" baseline="-25000" dirty="0"/>
                        <a:t>1</a:t>
                      </a:r>
                      <a:r>
                        <a:rPr lang="en-US" altLang="zh-CN" sz="2200" dirty="0"/>
                        <a:t>/</a:t>
                      </a:r>
                      <a:r>
                        <a:rPr lang="en-US" altLang="zh-CN" sz="2200" dirty="0">
                          <a:solidFill>
                            <a:srgbClr val="C00000"/>
                          </a:solidFill>
                        </a:rPr>
                        <a:t>1</a:t>
                      </a:r>
                      <a:endParaRPr lang="zh-CN" altLang="en-US" sz="2200" dirty="0">
                        <a:solidFill>
                          <a:srgbClr val="C00000"/>
                        </a:solidFill>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2</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2</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3</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4</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4</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3</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5</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6</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6</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7</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7</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5</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extLst>
                  <a:ext uri="{0D108BD9-81ED-4DB2-BD59-A6C34878D82A}">
                    <a16:rowId xmlns:a16="http://schemas.microsoft.com/office/drawing/2014/main" val="1650776705"/>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1</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/1</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2</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7</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4</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val="297464494"/>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2</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/2</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4</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7</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val="2876144209"/>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3</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/4</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7</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2</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1</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val="3572718169"/>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4</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/3</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4</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val="419175976"/>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5</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/6</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val="3535833825"/>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6</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/7</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2</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val="2915251317"/>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7</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/5</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4105818898"/>
                  </a:ext>
                </a:extLst>
              </a:tr>
            </a:tbl>
          </a:graphicData>
        </a:graphic>
      </p:graphicFrame>
      <p:sp>
        <p:nvSpPr>
          <p:cNvPr id="6" name="矩形 5">
            <a:extLst>
              <a:ext uri="{FF2B5EF4-FFF2-40B4-BE49-F238E27FC236}">
                <a16:creationId xmlns:a16="http://schemas.microsoft.com/office/drawing/2014/main" id="{4218095F-AE67-4A7D-870C-AF3F3C2C572F}"/>
              </a:ext>
            </a:extLst>
          </p:cNvPr>
          <p:cNvSpPr/>
          <p:nvPr/>
        </p:nvSpPr>
        <p:spPr>
          <a:xfrm>
            <a:off x="4142071" y="4779220"/>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Segoe UI"/>
                <a:ea typeface="微软雅黑"/>
                <a:cs typeface="+mn-cs"/>
              </a:rPr>
              <a:t>两位数出错组合</a:t>
            </a:r>
          </a:p>
        </p:txBody>
      </p:sp>
    </p:spTree>
    <p:extLst>
      <p:ext uri="{BB962C8B-B14F-4D97-AF65-F5344CB8AC3E}">
        <p14:creationId xmlns:p14="http://schemas.microsoft.com/office/powerpoint/2010/main" val="397147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left)">
                                      <p:cBhvr>
                                        <p:cTn id="2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检错过程   </a:t>
            </a:r>
            <a:r>
              <a:rPr lang="en-US" altLang="zh-CN" dirty="0"/>
              <a:t>1</a:t>
            </a:r>
            <a:r>
              <a:rPr lang="zh-CN" altLang="en-US" dirty="0"/>
              <a:t>位错 </a:t>
            </a:r>
            <a:r>
              <a:rPr lang="en-US" altLang="zh-CN" dirty="0"/>
              <a:t>(000</a:t>
            </a:r>
            <a:r>
              <a:rPr lang="en-US" altLang="zh-CN" u="sng" dirty="0">
                <a:solidFill>
                  <a:srgbClr val="0000FF"/>
                </a:solidFill>
              </a:rPr>
              <a:t>1</a:t>
            </a:r>
            <a:r>
              <a:rPr lang="en-US" altLang="zh-CN" dirty="0">
                <a:solidFill>
                  <a:srgbClr val="C00000"/>
                </a:solidFill>
              </a:rPr>
              <a:t>000</a:t>
            </a:r>
            <a:r>
              <a:rPr lang="zh-CN" altLang="en-US" dirty="0"/>
              <a:t>） </a:t>
            </a:r>
            <a:r>
              <a:rPr lang="en-US" altLang="zh-CN" dirty="0"/>
              <a:t>2</a:t>
            </a:r>
            <a:r>
              <a:rPr lang="zh-CN" altLang="en-US" dirty="0"/>
              <a:t>位错 </a:t>
            </a:r>
            <a:r>
              <a:rPr lang="en-US" altLang="zh-CN" dirty="0"/>
              <a:t>(</a:t>
            </a:r>
            <a:r>
              <a:rPr lang="en-US" altLang="zh-CN" u="sng" dirty="0">
                <a:solidFill>
                  <a:srgbClr val="0000FF"/>
                </a:solidFill>
              </a:rPr>
              <a:t>1</a:t>
            </a:r>
            <a:r>
              <a:rPr lang="en-US" altLang="zh-CN" dirty="0"/>
              <a:t>0</a:t>
            </a:r>
            <a:r>
              <a:rPr lang="en-US" altLang="zh-CN" u="sng" dirty="0">
                <a:solidFill>
                  <a:srgbClr val="0000FF"/>
                </a:solidFill>
              </a:rPr>
              <a:t>1</a:t>
            </a:r>
            <a:r>
              <a:rPr lang="en-US" altLang="zh-CN" dirty="0"/>
              <a:t>0</a:t>
            </a:r>
            <a:r>
              <a:rPr lang="en-US" altLang="zh-CN" dirty="0">
                <a:solidFill>
                  <a:srgbClr val="C00000"/>
                </a:solidFill>
              </a:rPr>
              <a:t>000</a:t>
            </a:r>
            <a:r>
              <a:rPr lang="zh-CN" altLang="en-US" dirty="0"/>
              <a:t>）</a:t>
            </a:r>
          </a:p>
        </p:txBody>
      </p:sp>
      <p:grpSp>
        <p:nvGrpSpPr>
          <p:cNvPr id="4" name="组合 3"/>
          <p:cNvGrpSpPr/>
          <p:nvPr/>
        </p:nvGrpSpPr>
        <p:grpSpPr>
          <a:xfrm>
            <a:off x="872691" y="1149800"/>
            <a:ext cx="4947196" cy="4793398"/>
            <a:chOff x="2873613" y="1277257"/>
            <a:chExt cx="4947196" cy="4793398"/>
          </a:xfrm>
        </p:grpSpPr>
        <p:sp>
          <p:nvSpPr>
            <p:cNvPr id="5" name="矩形 4">
              <a:extLst>
                <a:ext uri="{FF2B5EF4-FFF2-40B4-BE49-F238E27FC236}">
                  <a16:creationId xmlns:a16="http://schemas.microsoft.com/office/drawing/2014/main" id="{69AD41AF-1F97-4601-9A6F-8BB265A95935}"/>
                </a:ext>
              </a:extLst>
            </p:cNvPr>
            <p:cNvSpPr/>
            <p:nvPr/>
          </p:nvSpPr>
          <p:spPr>
            <a:xfrm>
              <a:off x="2873613" y="1277257"/>
              <a:ext cx="494719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6" name="组合 5"/>
            <p:cNvGrpSpPr/>
            <p:nvPr/>
          </p:nvGrpSpPr>
          <p:grpSpPr>
            <a:xfrm>
              <a:off x="3017659" y="5391004"/>
              <a:ext cx="1318314" cy="502619"/>
              <a:chOff x="3003146" y="5391004"/>
              <a:chExt cx="1318314" cy="502619"/>
            </a:xfrm>
          </p:grpSpPr>
          <p:sp>
            <p:nvSpPr>
              <p:cNvPr id="7" name="矩形 6"/>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9" name="组合 8"/>
          <p:cNvGrpSpPr/>
          <p:nvPr/>
        </p:nvGrpSpPr>
        <p:grpSpPr>
          <a:xfrm>
            <a:off x="4037472" y="5361738"/>
            <a:ext cx="1576678" cy="426500"/>
            <a:chOff x="6003487" y="6136926"/>
            <a:chExt cx="1576678" cy="426500"/>
          </a:xfrm>
        </p:grpSpPr>
        <p:sp>
          <p:nvSpPr>
            <p:cNvPr id="10" name="矩形 9"/>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文本框 1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13" name="文本框 12"/>
          <p:cNvSpPr txBox="1"/>
          <p:nvPr/>
        </p:nvSpPr>
        <p:spPr>
          <a:xfrm>
            <a:off x="3729512"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grpSp>
        <p:nvGrpSpPr>
          <p:cNvPr id="14" name="组合 13"/>
          <p:cNvGrpSpPr/>
          <p:nvPr/>
        </p:nvGrpSpPr>
        <p:grpSpPr>
          <a:xfrm>
            <a:off x="2063235" y="1776218"/>
            <a:ext cx="3397553" cy="605838"/>
            <a:chOff x="4064157" y="1903675"/>
            <a:chExt cx="3397553" cy="605838"/>
          </a:xfrm>
        </p:grpSpPr>
        <p:grpSp>
          <p:nvGrpSpPr>
            <p:cNvPr id="15" name="组合 14"/>
            <p:cNvGrpSpPr/>
            <p:nvPr/>
          </p:nvGrpSpPr>
          <p:grpSpPr>
            <a:xfrm>
              <a:off x="4064157" y="1913504"/>
              <a:ext cx="2927945" cy="596009"/>
              <a:chOff x="4635412" y="2148540"/>
              <a:chExt cx="2927945" cy="596009"/>
            </a:xfrm>
          </p:grpSpPr>
          <p:cxnSp>
            <p:nvCxnSpPr>
              <p:cNvPr id="17" name="直接连接符 16"/>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 name="弧形 17"/>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6" name="文本框 15"/>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0</a:t>
              </a:r>
              <a:r>
                <a:rPr lang="en-US" altLang="zh-CN" sz="2800" spc="600" dirty="0">
                  <a:latin typeface="Consolas" panose="020B0609020204030204" pitchFamily="49" charset="0"/>
                </a:rPr>
                <a:t>00</a:t>
              </a:r>
              <a:r>
                <a:rPr lang="en-US" altLang="zh-CN" sz="2800" spc="600" dirty="0">
                  <a:solidFill>
                    <a:srgbClr val="0000FF"/>
                  </a:solidFill>
                  <a:latin typeface="Consolas" panose="020B0609020204030204" pitchFamily="49" charset="0"/>
                </a:rPr>
                <a:t>1</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19" name="文本框 18"/>
          <p:cNvSpPr txBox="1"/>
          <p:nvPr/>
        </p:nvSpPr>
        <p:spPr>
          <a:xfrm>
            <a:off x="3053458" y="2646706"/>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0" name="组合 19"/>
          <p:cNvGrpSpPr/>
          <p:nvPr/>
        </p:nvGrpSpPr>
        <p:grpSpPr>
          <a:xfrm>
            <a:off x="2922850" y="2211462"/>
            <a:ext cx="1635058" cy="480845"/>
            <a:chOff x="4923772" y="2338919"/>
            <a:chExt cx="1635058" cy="480845"/>
          </a:xfrm>
        </p:grpSpPr>
        <p:sp>
          <p:nvSpPr>
            <p:cNvPr id="21" name="文本框 20"/>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22" name="直接连接符 21"/>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3593256" y="4387682"/>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4" name="文本框 23"/>
          <p:cNvSpPr txBox="1"/>
          <p:nvPr/>
        </p:nvSpPr>
        <p:spPr>
          <a:xfrm>
            <a:off x="3727545" y="5287194"/>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011</a:t>
            </a:r>
            <a:endParaRPr lang="zh-CN" altLang="en-US" sz="2800" spc="600" dirty="0">
              <a:latin typeface="Consolas" panose="020B0609020204030204" pitchFamily="49" charset="0"/>
            </a:endParaRPr>
          </a:p>
        </p:txBody>
      </p:sp>
      <p:sp>
        <p:nvSpPr>
          <p:cNvPr id="25" name="文本框 24"/>
          <p:cNvSpPr txBox="1"/>
          <p:nvPr/>
        </p:nvSpPr>
        <p:spPr>
          <a:xfrm>
            <a:off x="3316273" y="3517194"/>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10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6" name="组合 25"/>
          <p:cNvGrpSpPr/>
          <p:nvPr/>
        </p:nvGrpSpPr>
        <p:grpSpPr>
          <a:xfrm>
            <a:off x="3016540" y="3081950"/>
            <a:ext cx="1635058" cy="489707"/>
            <a:chOff x="5017462" y="3209407"/>
            <a:chExt cx="1635058" cy="489707"/>
          </a:xfrm>
        </p:grpSpPr>
        <p:sp>
          <p:nvSpPr>
            <p:cNvPr id="27" name="文本框 26"/>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28" name="直接连接符 27"/>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3280195" y="3952438"/>
            <a:ext cx="1635058" cy="498569"/>
            <a:chOff x="5281117" y="4079895"/>
            <a:chExt cx="1635058" cy="498569"/>
          </a:xfrm>
        </p:grpSpPr>
        <p:sp>
          <p:nvSpPr>
            <p:cNvPr id="30" name="文本框 29"/>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31" name="直接连接符 30"/>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3560083" y="4822926"/>
            <a:ext cx="1635058" cy="478403"/>
            <a:chOff x="5561005" y="4950383"/>
            <a:chExt cx="1635058" cy="478403"/>
          </a:xfrm>
        </p:grpSpPr>
        <p:sp>
          <p:nvSpPr>
            <p:cNvPr id="33" name="文本框 32"/>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4" name="直接连接符 33"/>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5" name="直接箭头连接符 34"/>
          <p:cNvCxnSpPr/>
          <p:nvPr/>
        </p:nvCxnSpPr>
        <p:spPr>
          <a:xfrm>
            <a:off x="4191736" y="2209130"/>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467852" y="2219763"/>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4752079" y="2247400"/>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972549" y="1796680"/>
            <a:ext cx="1893364" cy="459409"/>
            <a:chOff x="2973471" y="1924137"/>
            <a:chExt cx="1893364" cy="459409"/>
          </a:xfrm>
        </p:grpSpPr>
        <p:sp>
          <p:nvSpPr>
            <p:cNvPr id="39" name="文本框 38"/>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40" name="文本框 39"/>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p>
          </p:txBody>
        </p:sp>
      </p:grpSp>
      <p:grpSp>
        <p:nvGrpSpPr>
          <p:cNvPr id="42" name="组合 41"/>
          <p:cNvGrpSpPr/>
          <p:nvPr/>
        </p:nvGrpSpPr>
        <p:grpSpPr>
          <a:xfrm>
            <a:off x="4892387" y="1403067"/>
            <a:ext cx="906468" cy="369332"/>
            <a:chOff x="6167643" y="1530524"/>
            <a:chExt cx="906468" cy="369332"/>
          </a:xfrm>
        </p:grpSpPr>
        <p:sp>
          <p:nvSpPr>
            <p:cNvPr id="43" name="文本框 42"/>
            <p:cNvSpPr txBox="1"/>
            <p:nvPr/>
          </p:nvSpPr>
          <p:spPr>
            <a:xfrm>
              <a:off x="6658613"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44" name="直接箭头连接符 43"/>
            <p:cNvCxnSpPr/>
            <p:nvPr/>
          </p:nvCxnSpPr>
          <p:spPr>
            <a:xfrm flipH="1">
              <a:off x="6167643" y="1730041"/>
              <a:ext cx="443405"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4011166"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46" name="文本框 45"/>
          <p:cNvSpPr txBox="1"/>
          <p:nvPr/>
        </p:nvSpPr>
        <p:spPr>
          <a:xfrm>
            <a:off x="4292820"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47" name="文本框 46"/>
          <p:cNvSpPr txBox="1"/>
          <p:nvPr/>
        </p:nvSpPr>
        <p:spPr>
          <a:xfrm>
            <a:off x="4574474"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48" name="组合 47"/>
          <p:cNvGrpSpPr/>
          <p:nvPr/>
        </p:nvGrpSpPr>
        <p:grpSpPr>
          <a:xfrm>
            <a:off x="6260066" y="1152769"/>
            <a:ext cx="4947196" cy="4793398"/>
            <a:chOff x="2873613" y="1277257"/>
            <a:chExt cx="4947196" cy="4793398"/>
          </a:xfrm>
        </p:grpSpPr>
        <p:sp>
          <p:nvSpPr>
            <p:cNvPr id="49" name="矩形 48">
              <a:extLst>
                <a:ext uri="{FF2B5EF4-FFF2-40B4-BE49-F238E27FC236}">
                  <a16:creationId xmlns:a16="http://schemas.microsoft.com/office/drawing/2014/main" id="{69AD41AF-1F97-4601-9A6F-8BB265A95935}"/>
                </a:ext>
              </a:extLst>
            </p:cNvPr>
            <p:cNvSpPr/>
            <p:nvPr/>
          </p:nvSpPr>
          <p:spPr>
            <a:xfrm>
              <a:off x="2873613" y="1277257"/>
              <a:ext cx="494719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50" name="组合 49"/>
            <p:cNvGrpSpPr/>
            <p:nvPr/>
          </p:nvGrpSpPr>
          <p:grpSpPr>
            <a:xfrm>
              <a:off x="3017659" y="5391004"/>
              <a:ext cx="1318314" cy="502619"/>
              <a:chOff x="3003146" y="5391004"/>
              <a:chExt cx="1318314" cy="502619"/>
            </a:xfrm>
          </p:grpSpPr>
          <p:sp>
            <p:nvSpPr>
              <p:cNvPr id="51" name="矩形 50"/>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53" name="组合 52"/>
          <p:cNvGrpSpPr/>
          <p:nvPr/>
        </p:nvGrpSpPr>
        <p:grpSpPr>
          <a:xfrm>
            <a:off x="9424847" y="5364707"/>
            <a:ext cx="1576678" cy="426500"/>
            <a:chOff x="6003487" y="6136926"/>
            <a:chExt cx="1576678" cy="426500"/>
          </a:xfrm>
        </p:grpSpPr>
        <p:sp>
          <p:nvSpPr>
            <p:cNvPr id="54" name="矩形 53"/>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5" name="文本框 54"/>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56" name="文本框 55"/>
          <p:cNvSpPr txBox="1"/>
          <p:nvPr/>
        </p:nvSpPr>
        <p:spPr>
          <a:xfrm>
            <a:off x="9116887"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57" name="组合 56"/>
          <p:cNvGrpSpPr/>
          <p:nvPr/>
        </p:nvGrpSpPr>
        <p:grpSpPr>
          <a:xfrm>
            <a:off x="7450610" y="1779187"/>
            <a:ext cx="3397553" cy="605838"/>
            <a:chOff x="4064157" y="1903675"/>
            <a:chExt cx="3397553" cy="605838"/>
          </a:xfrm>
        </p:grpSpPr>
        <p:grpSp>
          <p:nvGrpSpPr>
            <p:cNvPr id="58" name="组合 57"/>
            <p:cNvGrpSpPr/>
            <p:nvPr/>
          </p:nvGrpSpPr>
          <p:grpSpPr>
            <a:xfrm>
              <a:off x="4064157" y="1913504"/>
              <a:ext cx="2927945" cy="596009"/>
              <a:chOff x="4635412" y="2148540"/>
              <a:chExt cx="2927945" cy="596009"/>
            </a:xfrm>
          </p:grpSpPr>
          <p:cxnSp>
            <p:nvCxnSpPr>
              <p:cNvPr id="60" name="直接连接符 59"/>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1" name="弧形 60"/>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59" name="文本框 58"/>
            <p:cNvSpPr txBox="1"/>
            <p:nvPr/>
          </p:nvSpPr>
          <p:spPr>
            <a:xfrm>
              <a:off x="4923607" y="1903675"/>
              <a:ext cx="2538103" cy="362455"/>
            </a:xfrm>
            <a:prstGeom prst="rect">
              <a:avLst/>
            </a:prstGeom>
            <a:noFill/>
          </p:spPr>
          <p:txBody>
            <a:bodyPr wrap="square" rtlCol="0">
              <a:noAutofit/>
            </a:bodyPr>
            <a:lstStyle/>
            <a:p>
              <a:r>
                <a:rPr lang="en-US" altLang="zh-CN" sz="2800" b="1" u="sng" spc="600" dirty="0">
                  <a:solidFill>
                    <a:srgbClr val="0000FF"/>
                  </a:solidFill>
                  <a:latin typeface="Consolas" panose="020B0609020204030204" pitchFamily="49" charset="0"/>
                </a:rPr>
                <a:t>1</a:t>
              </a:r>
              <a:r>
                <a:rPr lang="en-US" altLang="zh-CN" sz="2800" spc="600" dirty="0">
                  <a:latin typeface="Consolas" panose="020B0609020204030204" pitchFamily="49" charset="0"/>
                </a:rPr>
                <a:t>0</a:t>
              </a:r>
              <a:r>
                <a:rPr lang="en-US" altLang="zh-CN" sz="2800" b="1" spc="600" dirty="0">
                  <a:solidFill>
                    <a:srgbClr val="0000FF"/>
                  </a:solidFill>
                  <a:latin typeface="Consolas" panose="020B0609020204030204" pitchFamily="49" charset="0"/>
                </a:rPr>
                <a:t>1</a:t>
              </a:r>
              <a:r>
                <a:rPr lang="en-US" altLang="zh-CN" sz="2800" spc="600" dirty="0">
                  <a:latin typeface="Consolas" panose="020B0609020204030204" pitchFamily="49" charset="0"/>
                </a:rPr>
                <a:t>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62" name="文本框 61"/>
          <p:cNvSpPr txBox="1"/>
          <p:nvPr/>
        </p:nvSpPr>
        <p:spPr>
          <a:xfrm>
            <a:off x="8440833" y="2649675"/>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63" name="组合 62"/>
          <p:cNvGrpSpPr/>
          <p:nvPr/>
        </p:nvGrpSpPr>
        <p:grpSpPr>
          <a:xfrm>
            <a:off x="8310225" y="2214431"/>
            <a:ext cx="1635058" cy="480845"/>
            <a:chOff x="4923772" y="2338919"/>
            <a:chExt cx="1635058" cy="480845"/>
          </a:xfrm>
        </p:grpSpPr>
        <p:sp>
          <p:nvSpPr>
            <p:cNvPr id="64" name="文本框 63"/>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65" name="直接连接符 64"/>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6" name="文本框 65"/>
          <p:cNvSpPr txBox="1"/>
          <p:nvPr/>
        </p:nvSpPr>
        <p:spPr>
          <a:xfrm>
            <a:off x="8980631" y="4390651"/>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67" name="文本框 66"/>
          <p:cNvSpPr txBox="1"/>
          <p:nvPr/>
        </p:nvSpPr>
        <p:spPr>
          <a:xfrm>
            <a:off x="9114920" y="5290163"/>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011</a:t>
            </a:r>
            <a:endParaRPr lang="zh-CN" altLang="en-US" sz="2800" spc="600" dirty="0">
              <a:latin typeface="Consolas" panose="020B0609020204030204" pitchFamily="49" charset="0"/>
            </a:endParaRPr>
          </a:p>
        </p:txBody>
      </p:sp>
      <p:sp>
        <p:nvSpPr>
          <p:cNvPr id="68" name="文本框 67"/>
          <p:cNvSpPr txBox="1"/>
          <p:nvPr/>
        </p:nvSpPr>
        <p:spPr>
          <a:xfrm>
            <a:off x="8703648" y="3520163"/>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10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69" name="组合 68"/>
          <p:cNvGrpSpPr/>
          <p:nvPr/>
        </p:nvGrpSpPr>
        <p:grpSpPr>
          <a:xfrm>
            <a:off x="8403915" y="3084919"/>
            <a:ext cx="1635058" cy="489707"/>
            <a:chOff x="5017462" y="3209407"/>
            <a:chExt cx="1635058" cy="489707"/>
          </a:xfrm>
        </p:grpSpPr>
        <p:sp>
          <p:nvSpPr>
            <p:cNvPr id="70" name="文本框 69"/>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71" name="直接连接符 70"/>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a:off x="8667570" y="3955407"/>
            <a:ext cx="1635058" cy="498569"/>
            <a:chOff x="5281117" y="4079895"/>
            <a:chExt cx="1635058" cy="498569"/>
          </a:xfrm>
        </p:grpSpPr>
        <p:sp>
          <p:nvSpPr>
            <p:cNvPr id="73" name="文本框 72"/>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74" name="直接连接符 73"/>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5" name="组合 74"/>
          <p:cNvGrpSpPr/>
          <p:nvPr/>
        </p:nvGrpSpPr>
        <p:grpSpPr>
          <a:xfrm>
            <a:off x="8947458" y="4825895"/>
            <a:ext cx="1635058" cy="478403"/>
            <a:chOff x="5561005" y="4950383"/>
            <a:chExt cx="1635058" cy="478403"/>
          </a:xfrm>
        </p:grpSpPr>
        <p:sp>
          <p:nvSpPr>
            <p:cNvPr id="76" name="文本框 75"/>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77" name="直接连接符 76"/>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8" name="直接箭头连接符 77"/>
          <p:cNvCxnSpPr/>
          <p:nvPr/>
        </p:nvCxnSpPr>
        <p:spPr>
          <a:xfrm>
            <a:off x="9579111" y="2212099"/>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9855227" y="2222732"/>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10139454" y="2250369"/>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359924" y="1799649"/>
            <a:ext cx="1893364" cy="459409"/>
            <a:chOff x="2973471" y="1924137"/>
            <a:chExt cx="1893364" cy="459409"/>
          </a:xfrm>
        </p:grpSpPr>
        <p:sp>
          <p:nvSpPr>
            <p:cNvPr id="82" name="文本框 81"/>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83" name="文本框 82"/>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p>
          </p:txBody>
        </p:sp>
      </p:grpSp>
      <p:grpSp>
        <p:nvGrpSpPr>
          <p:cNvPr id="84" name="组合 83"/>
          <p:cNvGrpSpPr/>
          <p:nvPr/>
        </p:nvGrpSpPr>
        <p:grpSpPr>
          <a:xfrm>
            <a:off x="10301278" y="1406036"/>
            <a:ext cx="884952" cy="369332"/>
            <a:chOff x="6167643" y="1530524"/>
            <a:chExt cx="884952" cy="369332"/>
          </a:xfrm>
        </p:grpSpPr>
        <p:sp>
          <p:nvSpPr>
            <p:cNvPr id="85" name="文本框 84"/>
            <p:cNvSpPr txBox="1"/>
            <p:nvPr/>
          </p:nvSpPr>
          <p:spPr>
            <a:xfrm>
              <a:off x="6637097"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86" name="直接箭头连接符 85"/>
            <p:cNvCxnSpPr/>
            <p:nvPr/>
          </p:nvCxnSpPr>
          <p:spPr>
            <a:xfrm flipH="1">
              <a:off x="6167643" y="1730041"/>
              <a:ext cx="415427"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87" name="文本框 86"/>
          <p:cNvSpPr txBox="1"/>
          <p:nvPr/>
        </p:nvSpPr>
        <p:spPr>
          <a:xfrm>
            <a:off x="9398541"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88" name="文本框 87"/>
          <p:cNvSpPr txBox="1"/>
          <p:nvPr/>
        </p:nvSpPr>
        <p:spPr>
          <a:xfrm>
            <a:off x="9680195"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89" name="文本框 88"/>
          <p:cNvSpPr txBox="1"/>
          <p:nvPr/>
        </p:nvSpPr>
        <p:spPr>
          <a:xfrm>
            <a:off x="9961849"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90" name="矩形 89"/>
          <p:cNvSpPr/>
          <p:nvPr/>
        </p:nvSpPr>
        <p:spPr>
          <a:xfrm>
            <a:off x="791908" y="5993652"/>
            <a:ext cx="10055958" cy="646331"/>
          </a:xfrm>
          <a:prstGeom prst="rect">
            <a:avLst/>
          </a:prstGeom>
        </p:spPr>
        <p:txBody>
          <a:bodyPr wrap="none">
            <a:spAutoFit/>
          </a:bodyPr>
          <a:lstStyle/>
          <a:p>
            <a:pPr lvl="1">
              <a:lnSpc>
                <a:spcPct val="150000"/>
              </a:lnSpc>
            </a:pPr>
            <a:r>
              <a:rPr lang="zh-CN" altLang="en-US" sz="2400" b="1" dirty="0">
                <a:solidFill>
                  <a:schemeClr val="tx1">
                    <a:lumMod val="75000"/>
                    <a:lumOff val="25000"/>
                  </a:schemeClr>
                </a:solidFill>
              </a:rPr>
              <a:t>一位错、两位错余数均不为零，但余数有重叠，判两位错，或纠</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位错</a:t>
            </a:r>
          </a:p>
        </p:txBody>
      </p:sp>
    </p:spTree>
    <p:extLst>
      <p:ext uri="{BB962C8B-B14F-4D97-AF65-F5344CB8AC3E}">
        <p14:creationId xmlns:p14="http://schemas.microsoft.com/office/powerpoint/2010/main" val="290017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repeatCount="300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up)">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ppt_x"/>
                                          </p:val>
                                        </p:tav>
                                        <p:tav tm="100000">
                                          <p:val>
                                            <p:strVal val="#ppt_x"/>
                                          </p:val>
                                        </p:tav>
                                      </p:tavLst>
                                    </p:anim>
                                    <p:anim calcmode="lin" valueType="num">
                                      <p:cBhvr additive="base">
                                        <p:cTn id="44"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left)">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repeatCount="3000"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up)">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1" fill="hold" grpId="0" nodeType="click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additive="base">
                                        <p:cTn id="64" dur="500" fill="hold"/>
                                        <p:tgtEl>
                                          <p:spTgt spid="46"/>
                                        </p:tgtEl>
                                        <p:attrNameLst>
                                          <p:attrName>ppt_x</p:attrName>
                                        </p:attrNameLst>
                                      </p:cBhvr>
                                      <p:tavLst>
                                        <p:tav tm="0">
                                          <p:val>
                                            <p:strVal val="#ppt_x"/>
                                          </p:val>
                                        </p:tav>
                                        <p:tav tm="100000">
                                          <p:val>
                                            <p:strVal val="#ppt_x"/>
                                          </p:val>
                                        </p:tav>
                                      </p:tavLst>
                                    </p:anim>
                                    <p:anim calcmode="lin" valueType="num">
                                      <p:cBhvr additive="base">
                                        <p:cTn id="65"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left)">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down)">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repeatCount="3000" fill="hold" nodeType="click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up)">
                                      <p:cBhvr>
                                        <p:cTn id="80" dur="500"/>
                                        <p:tgtEl>
                                          <p:spTgt spid="37"/>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1"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left)">
                                      <p:cBhvr>
                                        <p:cTn id="91" dur="500"/>
                                        <p:tgtEl>
                                          <p:spTgt spid="3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wipe(left)">
                                      <p:cBhvr>
                                        <p:cTn id="96" dur="500"/>
                                        <p:tgtEl>
                                          <p:spTgt spid="2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repeatCount="3000" fill="hold" nodeType="click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wipe(left)">
                                      <p:cBhvr>
                                        <p:cTn id="101" dur="500"/>
                                        <p:tgtEl>
                                          <p:spTgt spid="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wipe(left)">
                                      <p:cBhvr>
                                        <p:cTn id="106" dur="500"/>
                                        <p:tgtEl>
                                          <p:spTgt spid="4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left)">
                                      <p:cBhvr>
                                        <p:cTn id="111" dur="500"/>
                                        <p:tgtEl>
                                          <p:spTgt spid="48"/>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wipe(left)">
                                      <p:cBhvr>
                                        <p:cTn id="116" dur="500"/>
                                        <p:tgtEl>
                                          <p:spTgt spid="57"/>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81"/>
                                        </p:tgtEl>
                                        <p:attrNameLst>
                                          <p:attrName>style.visibility</p:attrName>
                                        </p:attrNameLst>
                                      </p:cBhvr>
                                      <p:to>
                                        <p:strVal val="visible"/>
                                      </p:to>
                                    </p:set>
                                    <p:animEffect transition="in" filter="wipe(left)">
                                      <p:cBhvr>
                                        <p:cTn id="121" dur="500"/>
                                        <p:tgtEl>
                                          <p:spTgt spid="81"/>
                                        </p:tgtEl>
                                      </p:cBhvr>
                                    </p:animEffect>
                                  </p:childTnLst>
                                </p:cTn>
                              </p:par>
                            </p:childTnLst>
                          </p:cTn>
                        </p:par>
                      </p:childTnLst>
                    </p:cTn>
                  </p:par>
                  <p:par>
                    <p:cTn id="122" fill="hold">
                      <p:stCondLst>
                        <p:cond delay="indefinite"/>
                      </p:stCondLst>
                      <p:childTnLst>
                        <p:par>
                          <p:cTn id="123" fill="hold">
                            <p:stCondLst>
                              <p:cond delay="0"/>
                            </p:stCondLst>
                            <p:childTnLst>
                              <p:par>
                                <p:cTn id="124" presetID="2" presetClass="entr" presetSubtype="1" fill="hold" grpId="0" nodeType="clickEffect">
                                  <p:stCondLst>
                                    <p:cond delay="0"/>
                                  </p:stCondLst>
                                  <p:childTnLst>
                                    <p:set>
                                      <p:cBhvr>
                                        <p:cTn id="125" dur="1" fill="hold">
                                          <p:stCondLst>
                                            <p:cond delay="0"/>
                                          </p:stCondLst>
                                        </p:cTn>
                                        <p:tgtEl>
                                          <p:spTgt spid="56"/>
                                        </p:tgtEl>
                                        <p:attrNameLst>
                                          <p:attrName>style.visibility</p:attrName>
                                        </p:attrNameLst>
                                      </p:cBhvr>
                                      <p:to>
                                        <p:strVal val="visible"/>
                                      </p:to>
                                    </p:set>
                                    <p:anim calcmode="lin" valueType="num">
                                      <p:cBhvr additive="base">
                                        <p:cTn id="126" dur="500" fill="hold"/>
                                        <p:tgtEl>
                                          <p:spTgt spid="56"/>
                                        </p:tgtEl>
                                        <p:attrNameLst>
                                          <p:attrName>ppt_x</p:attrName>
                                        </p:attrNameLst>
                                      </p:cBhvr>
                                      <p:tavLst>
                                        <p:tav tm="0">
                                          <p:val>
                                            <p:strVal val="#ppt_x"/>
                                          </p:val>
                                        </p:tav>
                                        <p:tav tm="100000">
                                          <p:val>
                                            <p:strVal val="#ppt_x"/>
                                          </p:val>
                                        </p:tav>
                                      </p:tavLst>
                                    </p:anim>
                                    <p:anim calcmode="lin" valueType="num">
                                      <p:cBhvr additive="base">
                                        <p:cTn id="127" dur="500" fill="hold"/>
                                        <p:tgtEl>
                                          <p:spTgt spid="56"/>
                                        </p:tgtEl>
                                        <p:attrNameLst>
                                          <p:attrName>ppt_y</p:attrName>
                                        </p:attrNameLst>
                                      </p:cBhvr>
                                      <p:tavLst>
                                        <p:tav tm="0">
                                          <p:val>
                                            <p:strVal val="0-#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63"/>
                                        </p:tgtEl>
                                        <p:attrNameLst>
                                          <p:attrName>style.visibility</p:attrName>
                                        </p:attrNameLst>
                                      </p:cBhvr>
                                      <p:to>
                                        <p:strVal val="visible"/>
                                      </p:to>
                                    </p:set>
                                    <p:animEffect transition="in" filter="wipe(left)">
                                      <p:cBhvr>
                                        <p:cTn id="132" dur="500"/>
                                        <p:tgtEl>
                                          <p:spTgt spid="6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in" filter="wipe(left)">
                                      <p:cBhvr>
                                        <p:cTn id="137" dur="500"/>
                                        <p:tgtEl>
                                          <p:spTgt spid="6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repeatCount="3000" fill="hold" nodeType="clickEffect">
                                  <p:stCondLst>
                                    <p:cond delay="0"/>
                                  </p:stCondLst>
                                  <p:childTnLst>
                                    <p:set>
                                      <p:cBhvr>
                                        <p:cTn id="141" dur="1" fill="hold">
                                          <p:stCondLst>
                                            <p:cond delay="0"/>
                                          </p:stCondLst>
                                        </p:cTn>
                                        <p:tgtEl>
                                          <p:spTgt spid="78"/>
                                        </p:tgtEl>
                                        <p:attrNameLst>
                                          <p:attrName>style.visibility</p:attrName>
                                        </p:attrNameLst>
                                      </p:cBhvr>
                                      <p:to>
                                        <p:strVal val="visible"/>
                                      </p:to>
                                    </p:set>
                                    <p:animEffect transition="in" filter="wipe(up)">
                                      <p:cBhvr>
                                        <p:cTn id="142" dur="500"/>
                                        <p:tgtEl>
                                          <p:spTgt spid="78"/>
                                        </p:tgtEl>
                                      </p:cBhvr>
                                    </p:animEffect>
                                  </p:childTnLst>
                                </p:cTn>
                              </p:par>
                            </p:childTnLst>
                          </p:cTn>
                        </p:par>
                      </p:childTnLst>
                    </p:cTn>
                  </p:par>
                  <p:par>
                    <p:cTn id="143" fill="hold">
                      <p:stCondLst>
                        <p:cond delay="indefinite"/>
                      </p:stCondLst>
                      <p:childTnLst>
                        <p:par>
                          <p:cTn id="144" fill="hold">
                            <p:stCondLst>
                              <p:cond delay="0"/>
                            </p:stCondLst>
                            <p:childTnLst>
                              <p:par>
                                <p:cTn id="145" presetID="2" presetClass="entr" presetSubtype="1" fill="hold" grpId="0" nodeType="clickEffect">
                                  <p:stCondLst>
                                    <p:cond delay="0"/>
                                  </p:stCondLst>
                                  <p:childTnLst>
                                    <p:set>
                                      <p:cBhvr>
                                        <p:cTn id="146" dur="1" fill="hold">
                                          <p:stCondLst>
                                            <p:cond delay="0"/>
                                          </p:stCondLst>
                                        </p:cTn>
                                        <p:tgtEl>
                                          <p:spTgt spid="87"/>
                                        </p:tgtEl>
                                        <p:attrNameLst>
                                          <p:attrName>style.visibility</p:attrName>
                                        </p:attrNameLst>
                                      </p:cBhvr>
                                      <p:to>
                                        <p:strVal val="visible"/>
                                      </p:to>
                                    </p:set>
                                    <p:anim calcmode="lin" valueType="num">
                                      <p:cBhvr additive="base">
                                        <p:cTn id="147" dur="500" fill="hold"/>
                                        <p:tgtEl>
                                          <p:spTgt spid="87"/>
                                        </p:tgtEl>
                                        <p:attrNameLst>
                                          <p:attrName>ppt_x</p:attrName>
                                        </p:attrNameLst>
                                      </p:cBhvr>
                                      <p:tavLst>
                                        <p:tav tm="0">
                                          <p:val>
                                            <p:strVal val="#ppt_x"/>
                                          </p:val>
                                        </p:tav>
                                        <p:tav tm="100000">
                                          <p:val>
                                            <p:strVal val="#ppt_x"/>
                                          </p:val>
                                        </p:tav>
                                      </p:tavLst>
                                    </p:anim>
                                    <p:anim calcmode="lin" valueType="num">
                                      <p:cBhvr additive="base">
                                        <p:cTn id="148" dur="500" fill="hold"/>
                                        <p:tgtEl>
                                          <p:spTgt spid="87"/>
                                        </p:tgtEl>
                                        <p:attrNameLst>
                                          <p:attrName>ppt_y</p:attrName>
                                        </p:attrNameLst>
                                      </p:cBhvr>
                                      <p:tavLst>
                                        <p:tav tm="0">
                                          <p:val>
                                            <p:strVal val="0-#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nodeType="clickEffect">
                                  <p:stCondLst>
                                    <p:cond delay="0"/>
                                  </p:stCondLst>
                                  <p:childTnLst>
                                    <p:set>
                                      <p:cBhvr>
                                        <p:cTn id="152" dur="1" fill="hold">
                                          <p:stCondLst>
                                            <p:cond delay="0"/>
                                          </p:stCondLst>
                                        </p:cTn>
                                        <p:tgtEl>
                                          <p:spTgt spid="69"/>
                                        </p:tgtEl>
                                        <p:attrNameLst>
                                          <p:attrName>style.visibility</p:attrName>
                                        </p:attrNameLst>
                                      </p:cBhvr>
                                      <p:to>
                                        <p:strVal val="visible"/>
                                      </p:to>
                                    </p:set>
                                    <p:animEffect transition="in" filter="wipe(left)">
                                      <p:cBhvr>
                                        <p:cTn id="153" dur="500"/>
                                        <p:tgtEl>
                                          <p:spTgt spid="69"/>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68"/>
                                        </p:tgtEl>
                                        <p:attrNameLst>
                                          <p:attrName>style.visibility</p:attrName>
                                        </p:attrNameLst>
                                      </p:cBhvr>
                                      <p:to>
                                        <p:strVal val="visible"/>
                                      </p:to>
                                    </p:set>
                                    <p:animEffect transition="in" filter="wipe(left)">
                                      <p:cBhvr>
                                        <p:cTn id="158" dur="500"/>
                                        <p:tgtEl>
                                          <p:spTgt spid="68"/>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1" repeatCount="3000" fill="hold" nodeType="clickEffect">
                                  <p:stCondLst>
                                    <p:cond delay="0"/>
                                  </p:stCondLst>
                                  <p:childTnLst>
                                    <p:set>
                                      <p:cBhvr>
                                        <p:cTn id="162" dur="1" fill="hold">
                                          <p:stCondLst>
                                            <p:cond delay="0"/>
                                          </p:stCondLst>
                                        </p:cTn>
                                        <p:tgtEl>
                                          <p:spTgt spid="79"/>
                                        </p:tgtEl>
                                        <p:attrNameLst>
                                          <p:attrName>style.visibility</p:attrName>
                                        </p:attrNameLst>
                                      </p:cBhvr>
                                      <p:to>
                                        <p:strVal val="visible"/>
                                      </p:to>
                                    </p:set>
                                    <p:animEffect transition="in" filter="wipe(up)">
                                      <p:cBhvr>
                                        <p:cTn id="163" dur="500"/>
                                        <p:tgtEl>
                                          <p:spTgt spid="79"/>
                                        </p:tgtEl>
                                      </p:cBhvr>
                                    </p:animEffect>
                                  </p:childTnLst>
                                </p:cTn>
                              </p:par>
                            </p:childTnLst>
                          </p:cTn>
                        </p:par>
                      </p:childTnLst>
                    </p:cTn>
                  </p:par>
                  <p:par>
                    <p:cTn id="164" fill="hold">
                      <p:stCondLst>
                        <p:cond delay="indefinite"/>
                      </p:stCondLst>
                      <p:childTnLst>
                        <p:par>
                          <p:cTn id="165" fill="hold">
                            <p:stCondLst>
                              <p:cond delay="0"/>
                            </p:stCondLst>
                            <p:childTnLst>
                              <p:par>
                                <p:cTn id="166" presetID="2" presetClass="entr" presetSubtype="1" fill="hold" grpId="0" nodeType="clickEffect">
                                  <p:stCondLst>
                                    <p:cond delay="0"/>
                                  </p:stCondLst>
                                  <p:childTnLst>
                                    <p:set>
                                      <p:cBhvr>
                                        <p:cTn id="167" dur="1" fill="hold">
                                          <p:stCondLst>
                                            <p:cond delay="0"/>
                                          </p:stCondLst>
                                        </p:cTn>
                                        <p:tgtEl>
                                          <p:spTgt spid="88"/>
                                        </p:tgtEl>
                                        <p:attrNameLst>
                                          <p:attrName>style.visibility</p:attrName>
                                        </p:attrNameLst>
                                      </p:cBhvr>
                                      <p:to>
                                        <p:strVal val="visible"/>
                                      </p:to>
                                    </p:set>
                                    <p:anim calcmode="lin" valueType="num">
                                      <p:cBhvr additive="base">
                                        <p:cTn id="168" dur="500" fill="hold"/>
                                        <p:tgtEl>
                                          <p:spTgt spid="88"/>
                                        </p:tgtEl>
                                        <p:attrNameLst>
                                          <p:attrName>ppt_x</p:attrName>
                                        </p:attrNameLst>
                                      </p:cBhvr>
                                      <p:tavLst>
                                        <p:tav tm="0">
                                          <p:val>
                                            <p:strVal val="#ppt_x"/>
                                          </p:val>
                                        </p:tav>
                                        <p:tav tm="100000">
                                          <p:val>
                                            <p:strVal val="#ppt_x"/>
                                          </p:val>
                                        </p:tav>
                                      </p:tavLst>
                                    </p:anim>
                                    <p:anim calcmode="lin" valueType="num">
                                      <p:cBhvr additive="base">
                                        <p:cTn id="169" dur="500" fill="hold"/>
                                        <p:tgtEl>
                                          <p:spTgt spid="88"/>
                                        </p:tgtEl>
                                        <p:attrNameLst>
                                          <p:attrName>ppt_y</p:attrName>
                                        </p:attrNameLst>
                                      </p:cBhvr>
                                      <p:tavLst>
                                        <p:tav tm="0">
                                          <p:val>
                                            <p:strVal val="0-#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nodeType="clickEffect">
                                  <p:stCondLst>
                                    <p:cond delay="0"/>
                                  </p:stCondLst>
                                  <p:childTnLst>
                                    <p:set>
                                      <p:cBhvr>
                                        <p:cTn id="173" dur="1" fill="hold">
                                          <p:stCondLst>
                                            <p:cond delay="0"/>
                                          </p:stCondLst>
                                        </p:cTn>
                                        <p:tgtEl>
                                          <p:spTgt spid="72"/>
                                        </p:tgtEl>
                                        <p:attrNameLst>
                                          <p:attrName>style.visibility</p:attrName>
                                        </p:attrNameLst>
                                      </p:cBhvr>
                                      <p:to>
                                        <p:strVal val="visible"/>
                                      </p:to>
                                    </p:set>
                                    <p:animEffect transition="in" filter="wipe(left)">
                                      <p:cBhvr>
                                        <p:cTn id="174" dur="500"/>
                                        <p:tgtEl>
                                          <p:spTgt spid="72"/>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66"/>
                                        </p:tgtEl>
                                        <p:attrNameLst>
                                          <p:attrName>style.visibility</p:attrName>
                                        </p:attrNameLst>
                                      </p:cBhvr>
                                      <p:to>
                                        <p:strVal val="visible"/>
                                      </p:to>
                                    </p:set>
                                    <p:animEffect transition="in" filter="wipe(down)">
                                      <p:cBhvr>
                                        <p:cTn id="179" dur="500"/>
                                        <p:tgtEl>
                                          <p:spTgt spid="66"/>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repeatCount="3000" fill="hold" nodeType="clickEffect">
                                  <p:stCondLst>
                                    <p:cond delay="0"/>
                                  </p:stCondLst>
                                  <p:childTnLst>
                                    <p:set>
                                      <p:cBhvr>
                                        <p:cTn id="183" dur="1" fill="hold">
                                          <p:stCondLst>
                                            <p:cond delay="0"/>
                                          </p:stCondLst>
                                        </p:cTn>
                                        <p:tgtEl>
                                          <p:spTgt spid="80"/>
                                        </p:tgtEl>
                                        <p:attrNameLst>
                                          <p:attrName>style.visibility</p:attrName>
                                        </p:attrNameLst>
                                      </p:cBhvr>
                                      <p:to>
                                        <p:strVal val="visible"/>
                                      </p:to>
                                    </p:set>
                                    <p:animEffect transition="in" filter="wipe(up)">
                                      <p:cBhvr>
                                        <p:cTn id="184" dur="500"/>
                                        <p:tgtEl>
                                          <p:spTgt spid="80"/>
                                        </p:tgtEl>
                                      </p:cBhvr>
                                    </p:animEffect>
                                  </p:childTnLst>
                                </p:cTn>
                              </p:par>
                            </p:childTnLst>
                          </p:cTn>
                        </p:par>
                      </p:childTnLst>
                    </p:cTn>
                  </p:par>
                  <p:par>
                    <p:cTn id="185" fill="hold">
                      <p:stCondLst>
                        <p:cond delay="indefinite"/>
                      </p:stCondLst>
                      <p:childTnLst>
                        <p:par>
                          <p:cTn id="186" fill="hold">
                            <p:stCondLst>
                              <p:cond delay="0"/>
                            </p:stCondLst>
                            <p:childTnLst>
                              <p:par>
                                <p:cTn id="187" presetID="2" presetClass="entr" presetSubtype="1" fill="hold" grpId="0" nodeType="clickEffect">
                                  <p:stCondLst>
                                    <p:cond delay="0"/>
                                  </p:stCondLst>
                                  <p:childTnLst>
                                    <p:set>
                                      <p:cBhvr>
                                        <p:cTn id="188" dur="1" fill="hold">
                                          <p:stCondLst>
                                            <p:cond delay="0"/>
                                          </p:stCondLst>
                                        </p:cTn>
                                        <p:tgtEl>
                                          <p:spTgt spid="89"/>
                                        </p:tgtEl>
                                        <p:attrNameLst>
                                          <p:attrName>style.visibility</p:attrName>
                                        </p:attrNameLst>
                                      </p:cBhvr>
                                      <p:to>
                                        <p:strVal val="visible"/>
                                      </p:to>
                                    </p:set>
                                    <p:anim calcmode="lin" valueType="num">
                                      <p:cBhvr additive="base">
                                        <p:cTn id="189" dur="500" fill="hold"/>
                                        <p:tgtEl>
                                          <p:spTgt spid="89"/>
                                        </p:tgtEl>
                                        <p:attrNameLst>
                                          <p:attrName>ppt_x</p:attrName>
                                        </p:attrNameLst>
                                      </p:cBhvr>
                                      <p:tavLst>
                                        <p:tav tm="0">
                                          <p:val>
                                            <p:strVal val="#ppt_x"/>
                                          </p:val>
                                        </p:tav>
                                        <p:tav tm="100000">
                                          <p:val>
                                            <p:strVal val="#ppt_x"/>
                                          </p:val>
                                        </p:tav>
                                      </p:tavLst>
                                    </p:anim>
                                    <p:anim calcmode="lin" valueType="num">
                                      <p:cBhvr additive="base">
                                        <p:cTn id="190" dur="500" fill="hold"/>
                                        <p:tgtEl>
                                          <p:spTgt spid="89"/>
                                        </p:tgtEl>
                                        <p:attrNameLst>
                                          <p:attrName>ppt_y</p:attrName>
                                        </p:attrNameLst>
                                      </p:cBhvr>
                                      <p:tavLst>
                                        <p:tav tm="0">
                                          <p:val>
                                            <p:strVal val="0-#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nodeType="clickEffect">
                                  <p:stCondLst>
                                    <p:cond delay="0"/>
                                  </p:stCondLst>
                                  <p:childTnLst>
                                    <p:set>
                                      <p:cBhvr>
                                        <p:cTn id="194" dur="1" fill="hold">
                                          <p:stCondLst>
                                            <p:cond delay="0"/>
                                          </p:stCondLst>
                                        </p:cTn>
                                        <p:tgtEl>
                                          <p:spTgt spid="75"/>
                                        </p:tgtEl>
                                        <p:attrNameLst>
                                          <p:attrName>style.visibility</p:attrName>
                                        </p:attrNameLst>
                                      </p:cBhvr>
                                      <p:to>
                                        <p:strVal val="visible"/>
                                      </p:to>
                                    </p:set>
                                    <p:animEffect transition="in" filter="wipe(left)">
                                      <p:cBhvr>
                                        <p:cTn id="195" dur="500"/>
                                        <p:tgtEl>
                                          <p:spTgt spid="75"/>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67"/>
                                        </p:tgtEl>
                                        <p:attrNameLst>
                                          <p:attrName>style.visibility</p:attrName>
                                        </p:attrNameLst>
                                      </p:cBhvr>
                                      <p:to>
                                        <p:strVal val="visible"/>
                                      </p:to>
                                    </p:set>
                                    <p:animEffect transition="in" filter="wipe(left)">
                                      <p:cBhvr>
                                        <p:cTn id="200" dur="500"/>
                                        <p:tgtEl>
                                          <p:spTgt spid="67"/>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repeatCount="3000" fill="hold" nodeType="clickEffect">
                                  <p:stCondLst>
                                    <p:cond delay="0"/>
                                  </p:stCondLst>
                                  <p:childTnLst>
                                    <p:set>
                                      <p:cBhvr>
                                        <p:cTn id="204" dur="1" fill="hold">
                                          <p:stCondLst>
                                            <p:cond delay="0"/>
                                          </p:stCondLst>
                                        </p:cTn>
                                        <p:tgtEl>
                                          <p:spTgt spid="53"/>
                                        </p:tgtEl>
                                        <p:attrNameLst>
                                          <p:attrName>style.visibility</p:attrName>
                                        </p:attrNameLst>
                                      </p:cBhvr>
                                      <p:to>
                                        <p:strVal val="visible"/>
                                      </p:to>
                                    </p:set>
                                    <p:animEffect transition="in" filter="wipe(left)">
                                      <p:cBhvr>
                                        <p:cTn id="205" dur="500"/>
                                        <p:tgtEl>
                                          <p:spTgt spid="53"/>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nodeType="clickEffect">
                                  <p:stCondLst>
                                    <p:cond delay="0"/>
                                  </p:stCondLst>
                                  <p:childTnLst>
                                    <p:set>
                                      <p:cBhvr>
                                        <p:cTn id="209" dur="1" fill="hold">
                                          <p:stCondLst>
                                            <p:cond delay="0"/>
                                          </p:stCondLst>
                                        </p:cTn>
                                        <p:tgtEl>
                                          <p:spTgt spid="84"/>
                                        </p:tgtEl>
                                        <p:attrNameLst>
                                          <p:attrName>style.visibility</p:attrName>
                                        </p:attrNameLst>
                                      </p:cBhvr>
                                      <p:to>
                                        <p:strVal val="visible"/>
                                      </p:to>
                                    </p:set>
                                    <p:animEffect transition="in" filter="wipe(left)">
                                      <p:cBhvr>
                                        <p:cTn id="210" dur="500"/>
                                        <p:tgtEl>
                                          <p:spTgt spid="84"/>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90"/>
                                        </p:tgtEl>
                                        <p:attrNameLst>
                                          <p:attrName>style.visibility</p:attrName>
                                        </p:attrNameLst>
                                      </p:cBhvr>
                                      <p:to>
                                        <p:strVal val="visible"/>
                                      </p:to>
                                    </p:set>
                                    <p:animEffect transition="in" filter="wipe(left)">
                                      <p:cBhvr>
                                        <p:cTn id="21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3" grpId="0"/>
      <p:bldP spid="24" grpId="0"/>
      <p:bldP spid="25" grpId="0"/>
      <p:bldP spid="45" grpId="0"/>
      <p:bldP spid="46" grpId="0"/>
      <p:bldP spid="47" grpId="0"/>
      <p:bldP spid="56" grpId="0"/>
      <p:bldP spid="62" grpId="0"/>
      <p:bldP spid="66" grpId="0"/>
      <p:bldP spid="67" grpId="0"/>
      <p:bldP spid="68" grpId="0"/>
      <p:bldP spid="87" grpId="0"/>
      <p:bldP spid="88" grpId="0"/>
      <p:bldP spid="89" grpId="0"/>
      <p:bldP spid="90" grpId="0"/>
    </p:bldLst>
  </p:timing>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9" name="组合 18"/>
          <p:cNvGrpSpPr/>
          <p:nvPr/>
        </p:nvGrpSpPr>
        <p:grpSpPr>
          <a:xfrm>
            <a:off x="1674252" y="2895060"/>
            <a:ext cx="3528683" cy="2920738"/>
            <a:chOff x="1325539" y="2464063"/>
            <a:chExt cx="3528683" cy="2920738"/>
          </a:xfrm>
        </p:grpSpPr>
        <p:sp>
          <p:nvSpPr>
            <p:cNvPr id="13" name="矩形 12"/>
            <p:cNvSpPr/>
            <p:nvPr/>
          </p:nvSpPr>
          <p:spPr>
            <a:xfrm>
              <a:off x="1325539" y="2464063"/>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32109" y="2605609"/>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编码</a:t>
              </a:r>
              <a:endParaRPr lang="zh-CN" altLang="en-US" sz="2000" dirty="0"/>
            </a:p>
          </p:txBody>
        </p:sp>
      </p:grpSp>
      <p:grpSp>
        <p:nvGrpSpPr>
          <p:cNvPr id="20" name="组合 19"/>
          <p:cNvGrpSpPr/>
          <p:nvPr/>
        </p:nvGrpSpPr>
        <p:grpSpPr>
          <a:xfrm>
            <a:off x="6717985" y="2887026"/>
            <a:ext cx="3528683" cy="2920738"/>
            <a:chOff x="6369272" y="2456029"/>
            <a:chExt cx="3528683" cy="2920738"/>
          </a:xfrm>
        </p:grpSpPr>
        <p:sp>
          <p:nvSpPr>
            <p:cNvPr id="18" name="矩形 17"/>
            <p:cNvSpPr/>
            <p:nvPr/>
          </p:nvSpPr>
          <p:spPr>
            <a:xfrm>
              <a:off x="6369272" y="2456029"/>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84837" y="2624230"/>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解码</a:t>
              </a:r>
              <a:endParaRPr lang="zh-CN" altLang="en-US" sz="2000" dirty="0"/>
            </a:p>
          </p:txBody>
        </p:sp>
      </p:grpSp>
      <p:sp>
        <p:nvSpPr>
          <p:cNvPr id="2" name="标题 1"/>
          <p:cNvSpPr>
            <a:spLocks noGrp="1"/>
          </p:cNvSpPr>
          <p:nvPr>
            <p:ph type="title"/>
          </p:nvPr>
        </p:nvSpPr>
        <p:spPr>
          <a:xfrm>
            <a:off x="487822" y="257614"/>
            <a:ext cx="10515600" cy="617641"/>
          </a:xfrm>
        </p:spPr>
        <p:txBody>
          <a:bodyPr>
            <a:normAutofit/>
          </a:bodyPr>
          <a:lstStyle/>
          <a:p>
            <a:r>
              <a:rPr lang="zh-CN" altLang="en-US" dirty="0"/>
              <a:t>模</a:t>
            </a:r>
            <a:r>
              <a:rPr lang="en-US" altLang="zh-CN" dirty="0"/>
              <a:t>2</a:t>
            </a:r>
            <a:r>
              <a:rPr lang="zh-CN" altLang="en-US" dirty="0"/>
              <a:t>除法满足结合律</a:t>
            </a:r>
          </a:p>
        </p:txBody>
      </p:sp>
      <p:sp>
        <p:nvSpPr>
          <p:cNvPr id="3" name="内容占位符 2"/>
          <p:cNvSpPr>
            <a:spLocks noGrp="1"/>
          </p:cNvSpPr>
          <p:nvPr>
            <p:ph idx="1"/>
          </p:nvPr>
        </p:nvSpPr>
        <p:spPr>
          <a:xfrm>
            <a:off x="487822" y="2128205"/>
            <a:ext cx="11704178" cy="471583"/>
          </a:xfrm>
        </p:spPr>
        <p:txBody>
          <a:bodyPr>
            <a:noAutofit/>
          </a:bodyPr>
          <a:lstStyle/>
          <a:p>
            <a:pPr>
              <a:lnSpc>
                <a:spcPct val="150000"/>
              </a:lnSpc>
            </a:pPr>
            <a:r>
              <a:rPr lang="en-US" altLang="zh-CN" sz="2400" dirty="0"/>
              <a:t>(7,4</a:t>
            </a:r>
            <a:r>
              <a:rPr lang="zh-CN" altLang="en-US" sz="2400" dirty="0"/>
              <a:t>）</a:t>
            </a:r>
            <a:r>
              <a:rPr lang="en-US" altLang="zh-CN" sz="2400" dirty="0"/>
              <a:t>CRC</a:t>
            </a:r>
            <a:r>
              <a:rPr lang="zh-CN" altLang="en-US" sz="2400" dirty="0"/>
              <a:t>编码，生成多项式</a:t>
            </a:r>
            <a:r>
              <a:rPr lang="en-US" altLang="zh-CN" sz="2400" dirty="0"/>
              <a:t>G(x)=1011</a:t>
            </a:r>
            <a:r>
              <a:rPr lang="zh-CN" altLang="en-US" sz="2400" dirty="0"/>
              <a:t>，原始数据</a:t>
            </a:r>
            <a:r>
              <a:rPr lang="en-US" altLang="zh-CN" sz="2400" dirty="0"/>
              <a:t>M(x)=1101</a:t>
            </a:r>
            <a:r>
              <a:rPr lang="zh-CN" altLang="en-US" sz="2400" dirty="0"/>
              <a:t>，求</a:t>
            </a:r>
            <a:r>
              <a:rPr lang="en-US" altLang="zh-CN" sz="2400" dirty="0"/>
              <a:t>CRC</a:t>
            </a:r>
            <a:r>
              <a:rPr lang="zh-CN" altLang="en-US" sz="2400" dirty="0"/>
              <a:t>编码</a:t>
            </a:r>
            <a:endParaRPr lang="en-US" altLang="zh-CN" sz="2400" dirty="0"/>
          </a:p>
          <a:p>
            <a:pPr>
              <a:lnSpc>
                <a:spcPct val="150000"/>
              </a:lnSpc>
            </a:pPr>
            <a:endParaRPr lang="en-US" altLang="zh-CN" dirty="0"/>
          </a:p>
        </p:txBody>
      </p:sp>
      <mc:AlternateContent xmlns:mc="http://schemas.openxmlformats.org/markup-compatibility/2006" xmlns:a14="http://schemas.microsoft.com/office/drawing/2010/main">
        <mc:Choice Requires="a14">
          <p:sp>
            <p:nvSpPr>
              <p:cNvPr id="12" name="矩形 11"/>
              <p:cNvSpPr/>
              <p:nvPr/>
            </p:nvSpPr>
            <p:spPr>
              <a:xfrm>
                <a:off x="799267" y="1485902"/>
                <a:ext cx="11081288" cy="5786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b="1" i="1" smtClean="0">
                              <a:solidFill>
                                <a:srgbClr val="0070C0"/>
                              </a:solidFill>
                              <a:latin typeface="Cambria Math" panose="02040503050406030204" pitchFamily="18" charset="0"/>
                            </a:rPr>
                          </m:ctrlPr>
                        </m:dPr>
                        <m:e>
                          <m:r>
                            <a:rPr lang="en-US" altLang="zh-CN" sz="2800" b="1" i="1" smtClean="0">
                              <a:solidFill>
                                <a:srgbClr val="7030A0"/>
                              </a:solidFill>
                              <a:latin typeface="Cambria Math" panose="02040503050406030204" pitchFamily="18" charset="0"/>
                            </a:rPr>
                            <m:t>𝑴</m:t>
                          </m:r>
                          <m:d>
                            <m:dPr>
                              <m:ctrlPr>
                                <a:rPr lang="en-US" altLang="zh-CN" sz="2800" b="1" i="1" smtClean="0">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a:solidFill>
                                    <a:schemeClr val="tx1"/>
                                  </a:solidFill>
                                  <a:latin typeface="Cambria Math" panose="02040503050406030204" pitchFamily="18" charset="0"/>
                                </a:rPr>
                              </m:ctrlPr>
                            </m:dPr>
                            <m:e>
                              <m:r>
                                <a:rPr lang="en-US" altLang="zh-CN" sz="2800" b="1" i="1">
                                  <a:solidFill>
                                    <a:schemeClr val="tx1"/>
                                  </a:solidFill>
                                  <a:latin typeface="Cambria Math" panose="02040503050406030204" pitchFamily="18" charset="0"/>
                                </a:rPr>
                                <m:t>𝒙</m:t>
                              </m:r>
                            </m:e>
                          </m:d>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m:t>
                      </m:r>
                      <m:r>
                        <a:rPr lang="en-US" altLang="zh-CN" sz="2800" b="1" i="1" smtClean="0">
                          <a:solidFill>
                            <a:srgbClr val="0070C0"/>
                          </a:solidFill>
                          <a:latin typeface="Cambria Math" panose="02040503050406030204" pitchFamily="18" charset="0"/>
                        </a:rPr>
                        <m:t> </m:t>
                      </m:r>
                      <m:d>
                        <m:dPr>
                          <m:begChr m:val="（"/>
                          <m:endChr m:val="）"/>
                          <m:ctrlPr>
                            <a:rPr lang="zh-CN" altLang="en-US" sz="2800" b="1" i="1">
                              <a:solidFill>
                                <a:srgbClr val="0070C0"/>
                              </a:solidFill>
                              <a:latin typeface="Cambria Math" panose="02040503050406030204" pitchFamily="18" charset="0"/>
                            </a:rPr>
                          </m:ctrlPr>
                        </m:dPr>
                        <m:e>
                          <m:r>
                            <a:rPr lang="en-US" altLang="zh-CN" sz="2800" b="1" i="1" smtClean="0">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smtClean="0">
                                  <a:solidFill>
                                    <a:schemeClr val="tx1"/>
                                  </a:solidFill>
                                  <a:latin typeface="Cambria Math" panose="02040503050406030204" pitchFamily="18" charset="0"/>
                                </a:rPr>
                              </m:ctrlPr>
                            </m:dPr>
                            <m:e>
                              <m:r>
                                <a:rPr lang="en-US" altLang="zh-CN" sz="2800" b="1" i="1" smtClean="0">
                                  <a:solidFill>
                                    <a:schemeClr val="tx1"/>
                                  </a:solidFill>
                                  <a:latin typeface="Cambria Math" panose="02040503050406030204" pitchFamily="18" charset="0"/>
                                </a:rPr>
                                <m:t>𝒙</m:t>
                              </m:r>
                            </m:e>
                          </m:d>
                        </m:e>
                      </m:d>
                      <m:r>
                        <a:rPr lang="en-US" altLang="zh-CN" sz="2800" b="1" i="1">
                          <a:solidFill>
                            <a:srgbClr val="0070C0"/>
                          </a:solidFill>
                          <a:latin typeface="Cambria Math" panose="02040503050406030204" pitchFamily="18" charset="0"/>
                        </a:rPr>
                        <m:t>=</m:t>
                      </m:r>
                      <m:d>
                        <m:dPr>
                          <m:begChr m:val="（"/>
                          <m:endChr m:val="）"/>
                          <m:ctrlPr>
                            <a:rPr lang="zh-CN" altLang="en-US" sz="2800" b="1" i="1">
                              <a:solidFill>
                                <a:srgbClr val="0070C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 </m:t>
                          </m:r>
                          <m:r>
                            <a:rPr lang="en-US" altLang="zh-CN" sz="2800" b="1" i="1">
                              <a:solidFill>
                                <a:srgbClr val="7030A0"/>
                              </a:solidFill>
                              <a:latin typeface="Cambria Math" panose="02040503050406030204" pitchFamily="18" charset="0"/>
                            </a:rPr>
                            <m:t>𝑴</m:t>
                          </m:r>
                          <m:d>
                            <m:dPr>
                              <m:ctrlPr>
                                <a:rPr lang="en-US" altLang="zh-CN" sz="2800" b="1" i="1">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a:solidFill>
                                <a:srgbClr val="7030A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a:solidFill>
                                <a:schemeClr val="accent6">
                                  <a:lumMod val="50000"/>
                                </a:schemeClr>
                              </a:solidFill>
                              <a:latin typeface="Cambria Math" panose="02040503050406030204" pitchFamily="18" charset="0"/>
                            </a:rPr>
                            <m:t> </m:t>
                          </m:r>
                        </m:e>
                      </m:d>
                      <m:r>
                        <a:rPr lang="en-US" altLang="zh-CN" sz="2800" b="1" i="1">
                          <a:solidFill>
                            <a:srgbClr val="0070C0"/>
                          </a:solidFill>
                          <a:latin typeface="Cambria Math" panose="02040503050406030204" pitchFamily="18" charset="0"/>
                        </a:rPr>
                        <m:t>  % </m:t>
                      </m:r>
                      <m:r>
                        <a:rPr lang="en-US" altLang="zh-CN" sz="2800" b="1" i="1">
                          <a:latin typeface="Cambria Math" panose="02040503050406030204" pitchFamily="18" charset="0"/>
                        </a:rPr>
                        <m:t> </m:t>
                      </m:r>
                      <m:r>
                        <a:rPr lang="en-US" altLang="zh-CN" sz="2800" b="1" i="1">
                          <a:latin typeface="Cambria Math" panose="02040503050406030204" pitchFamily="18" charset="0"/>
                        </a:rPr>
                        <m:t>𝑮</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𝒙</m:t>
                          </m:r>
                        </m:e>
                      </m:d>
                    </m:oMath>
                  </m:oMathPara>
                </a14:m>
                <a:endParaRPr lang="zh-CN" altLang="en-US" sz="2800" b="1" dirty="0"/>
              </a:p>
            </p:txBody>
          </p:sp>
        </mc:Choice>
        <mc:Fallback xmlns="">
          <p:sp>
            <p:nvSpPr>
              <p:cNvPr id="12" name="矩形 11"/>
              <p:cNvSpPr>
                <a:spLocks noRot="1" noChangeAspect="1" noMove="1" noResize="1" noEditPoints="1" noAdjustHandles="1" noChangeArrowheads="1" noChangeShapeType="1" noTextEdit="1"/>
              </p:cNvSpPr>
              <p:nvPr/>
            </p:nvSpPr>
            <p:spPr>
              <a:xfrm>
                <a:off x="799267" y="1485902"/>
                <a:ext cx="11081288" cy="578685"/>
              </a:xfrm>
              <a:prstGeom prst="rect">
                <a:avLst/>
              </a:prstGeom>
              <a:blipFill>
                <a:blip r:embed="rId6"/>
                <a:stretch>
                  <a:fillRect/>
                </a:stretch>
              </a:blipFill>
            </p:spPr>
            <p:txBody>
              <a:bodyPr/>
              <a:lstStyle/>
              <a:p>
                <a:r>
                  <a:rPr lang="zh-CN" altLang="en-US">
                    <a:noFill/>
                  </a:rPr>
                  <a:t> </a:t>
                </a:r>
              </a:p>
            </p:txBody>
          </p:sp>
        </mc:Fallback>
      </mc:AlternateContent>
      <p:sp>
        <p:nvSpPr>
          <p:cNvPr id="14" name="矩形 13"/>
          <p:cNvSpPr/>
          <p:nvPr/>
        </p:nvSpPr>
        <p:spPr>
          <a:xfrm>
            <a:off x="1674251" y="2916531"/>
            <a:ext cx="4206017" cy="2308324"/>
          </a:xfrm>
          <a:prstGeom prst="rect">
            <a:avLst/>
          </a:prstGeom>
        </p:spPr>
        <p:txBody>
          <a:bodyPr wrap="square">
            <a:spAutoFit/>
          </a:bodyPr>
          <a:lstStyle/>
          <a:p>
            <a:pPr>
              <a:lnSpc>
                <a:spcPct val="150000"/>
              </a:lnSpc>
            </a:pPr>
            <a:r>
              <a:rPr lang="en-US" altLang="zh-CN"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11</a:t>
            </a:r>
            <a:r>
              <a:rPr lang="en-US" altLang="zh-CN" sz="2400" b="1" dirty="0">
                <a:latin typeface="宋体" panose="02010600030101010101" pitchFamily="2" charset="-122"/>
                <a:ea typeface="宋体" panose="02010600030101010101" pitchFamily="2" charset="-122"/>
                <a:cs typeface="Courier New" panose="02070309020205020404" pitchFamily="49" charset="0"/>
              </a:rPr>
              <a:t>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zh-CN" altLang="en-US" sz="2400" b="1"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000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p:txBody>
      </p:sp>
      <p:sp>
        <p:nvSpPr>
          <p:cNvPr id="16" name="矩形 15"/>
          <p:cNvSpPr/>
          <p:nvPr/>
        </p:nvSpPr>
        <p:spPr>
          <a:xfrm>
            <a:off x="6703452" y="2916234"/>
            <a:ext cx="3139217" cy="2862322"/>
          </a:xfrm>
          <a:prstGeom prst="rect">
            <a:avLst/>
          </a:prstGeom>
        </p:spPr>
        <p:txBody>
          <a:bodyPr wrap="square">
            <a:spAutoFit/>
          </a:bodyPr>
          <a:lstStyle/>
          <a:p>
            <a:pPr>
              <a:lnSpc>
                <a:spcPct val="150000"/>
              </a:lnSpc>
            </a:pP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          11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zh-CN" altLang="en-US" sz="2400"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0000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endParaRPr lang="zh-CN" altLang="en-US"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endParaRPr>
          </a:p>
        </p:txBody>
      </p:sp>
      <p:sp>
        <p:nvSpPr>
          <p:cNvPr id="21" name="内容占位符 2"/>
          <p:cNvSpPr txBox="1">
            <a:spLocks/>
          </p:cNvSpPr>
          <p:nvPr/>
        </p:nvSpPr>
        <p:spPr>
          <a:xfrm>
            <a:off x="487822" y="595066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先算</a:t>
            </a:r>
            <a:r>
              <a:rPr lang="en-US" altLang="zh-CN" dirty="0"/>
              <a:t>2</a:t>
            </a:r>
            <a:r>
              <a:rPr lang="en-US" altLang="zh-CN" baseline="70000" dirty="0"/>
              <a:t>6</a:t>
            </a:r>
            <a:r>
              <a:rPr lang="zh-CN" altLang="en-US" dirty="0"/>
              <a:t>、</a:t>
            </a:r>
            <a:r>
              <a:rPr lang="en-US" altLang="zh-CN" dirty="0"/>
              <a:t>2</a:t>
            </a:r>
            <a:r>
              <a:rPr lang="en-US" altLang="zh-CN" baseline="70000" dirty="0"/>
              <a:t>5</a:t>
            </a:r>
            <a:r>
              <a:rPr lang="zh-CN" altLang="en-US" dirty="0"/>
              <a:t>、</a:t>
            </a:r>
            <a:r>
              <a:rPr lang="en-US" altLang="zh-CN" dirty="0"/>
              <a:t>2</a:t>
            </a:r>
            <a:r>
              <a:rPr lang="en-US" altLang="zh-CN" baseline="70000" dirty="0"/>
              <a:t>4</a:t>
            </a:r>
            <a:r>
              <a:rPr lang="zh-CN" altLang="en-US" dirty="0"/>
              <a:t>、</a:t>
            </a:r>
            <a:r>
              <a:rPr lang="en-US" altLang="zh-CN" dirty="0"/>
              <a:t>2</a:t>
            </a:r>
            <a:r>
              <a:rPr lang="en-US" altLang="zh-CN" baseline="70000" dirty="0"/>
              <a:t>3</a:t>
            </a:r>
            <a:r>
              <a:rPr lang="zh-CN" altLang="en-US" dirty="0"/>
              <a:t>四个常量的余数</a:t>
            </a:r>
            <a:r>
              <a:rPr lang="en-US" altLang="zh-CN" dirty="0"/>
              <a:t>, </a:t>
            </a:r>
            <a:r>
              <a:rPr lang="zh-CN" altLang="en-US" dirty="0"/>
              <a:t>再用余数的组合求解任意编码的余数</a:t>
            </a:r>
            <a:endParaRPr lang="en-US" altLang="zh-CN" dirty="0"/>
          </a:p>
          <a:p>
            <a:pPr>
              <a:lnSpc>
                <a:spcPct val="150000"/>
              </a:lnSpc>
            </a:pPr>
            <a:endParaRPr lang="en-US" altLang="zh-CN" dirty="0"/>
          </a:p>
          <a:p>
            <a:pPr>
              <a:lnSpc>
                <a:spcPct val="150000"/>
              </a:lnSpc>
            </a:pPr>
            <a:endParaRPr lang="en-US" altLang="zh-CN" dirty="0"/>
          </a:p>
        </p:txBody>
      </p:sp>
      <p:sp>
        <p:nvSpPr>
          <p:cNvPr id="22" name="内容占位符 2"/>
          <p:cNvSpPr txBox="1">
            <a:spLocks/>
          </p:cNvSpPr>
          <p:nvPr/>
        </p:nvSpPr>
        <p:spPr>
          <a:xfrm>
            <a:off x="487822" y="78640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rgbClr val="C00000"/>
                </a:solidFill>
              </a:rPr>
              <a:t>两数的余数异或等于两数异或后的余数</a:t>
            </a:r>
            <a:endParaRPr lang="en-US" altLang="zh-CN" dirty="0">
              <a:solidFill>
                <a:srgbClr val="C00000"/>
              </a:solidFill>
            </a:endParaRPr>
          </a:p>
          <a:p>
            <a:pPr>
              <a:lnSpc>
                <a:spcPct val="150000"/>
              </a:lnSpc>
            </a:pPr>
            <a:endParaRPr lang="en-US" altLang="zh-CN" dirty="0"/>
          </a:p>
        </p:txBody>
      </p:sp>
    </p:spTree>
    <p:custDataLst>
      <p:tags r:id="rId1"/>
    </p:custDataLst>
    <p:extLst>
      <p:ext uri="{BB962C8B-B14F-4D97-AF65-F5344CB8AC3E}">
        <p14:creationId xmlns:p14="http://schemas.microsoft.com/office/powerpoint/2010/main" val="292986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left)">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xEl>
                                              <p:pRg st="1" end="1"/>
                                            </p:txEl>
                                          </p:spTgt>
                                        </p:tgtEl>
                                        <p:attrNameLst>
                                          <p:attrName>style.visibility</p:attrName>
                                        </p:attrNameLst>
                                      </p:cBhvr>
                                      <p:to>
                                        <p:strVal val="visible"/>
                                      </p:to>
                                    </p:set>
                                    <p:animEffect transition="in" filter="wipe(left)">
                                      <p:cBhvr>
                                        <p:cTn id="32" dur="500"/>
                                        <p:tgtEl>
                                          <p:spTgt spid="1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xEl>
                                              <p:pRg st="2" end="2"/>
                                            </p:txEl>
                                          </p:spTgt>
                                        </p:tgtEl>
                                        <p:attrNameLst>
                                          <p:attrName>style.visibility</p:attrName>
                                        </p:attrNameLst>
                                      </p:cBhvr>
                                      <p:to>
                                        <p:strVal val="visible"/>
                                      </p:to>
                                    </p:set>
                                    <p:animEffect transition="in" filter="wipe(left)">
                                      <p:cBhvr>
                                        <p:cTn id="37" dur="500"/>
                                        <p:tgtEl>
                                          <p:spTgt spid="1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xEl>
                                              <p:pRg st="3" end="3"/>
                                            </p:txEl>
                                          </p:spTgt>
                                        </p:tgtEl>
                                        <p:attrNameLst>
                                          <p:attrName>style.visibility</p:attrName>
                                        </p:attrNameLst>
                                      </p:cBhvr>
                                      <p:to>
                                        <p:strVal val="visible"/>
                                      </p:to>
                                    </p:set>
                                    <p:animEffect transition="in" filter="wipe(left)">
                                      <p:cBhvr>
                                        <p:cTn id="42" dur="500"/>
                                        <p:tgtEl>
                                          <p:spTgt spid="1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6">
                                            <p:txEl>
                                              <p:pRg st="0" end="0"/>
                                            </p:txEl>
                                          </p:spTgt>
                                        </p:tgtEl>
                                        <p:attrNameLst>
                                          <p:attrName>style.visibility</p:attrName>
                                        </p:attrNameLst>
                                      </p:cBhvr>
                                      <p:to>
                                        <p:strVal val="visible"/>
                                      </p:to>
                                    </p:set>
                                    <p:animEffect transition="in" filter="wipe(left)">
                                      <p:cBhvr>
                                        <p:cTn id="51" dur="500"/>
                                        <p:tgtEl>
                                          <p:spTgt spid="16">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6">
                                            <p:txEl>
                                              <p:pRg st="1" end="1"/>
                                            </p:txEl>
                                          </p:spTgt>
                                        </p:tgtEl>
                                        <p:attrNameLst>
                                          <p:attrName>style.visibility</p:attrName>
                                        </p:attrNameLst>
                                      </p:cBhvr>
                                      <p:to>
                                        <p:strVal val="visible"/>
                                      </p:to>
                                    </p:set>
                                    <p:animEffect transition="in" filter="wipe(left)">
                                      <p:cBhvr>
                                        <p:cTn id="56" dur="500"/>
                                        <p:tgtEl>
                                          <p:spTgt spid="16">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6">
                                            <p:txEl>
                                              <p:pRg st="2" end="2"/>
                                            </p:txEl>
                                          </p:spTgt>
                                        </p:tgtEl>
                                        <p:attrNameLst>
                                          <p:attrName>style.visibility</p:attrName>
                                        </p:attrNameLst>
                                      </p:cBhvr>
                                      <p:to>
                                        <p:strVal val="visible"/>
                                      </p:to>
                                    </p:set>
                                    <p:animEffect transition="in" filter="wipe(left)">
                                      <p:cBhvr>
                                        <p:cTn id="61" dur="500"/>
                                        <p:tgtEl>
                                          <p:spTgt spid="16">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6">
                                            <p:txEl>
                                              <p:pRg st="3" end="3"/>
                                            </p:txEl>
                                          </p:spTgt>
                                        </p:tgtEl>
                                        <p:attrNameLst>
                                          <p:attrName>style.visibility</p:attrName>
                                        </p:attrNameLst>
                                      </p:cBhvr>
                                      <p:to>
                                        <p:strVal val="visible"/>
                                      </p:to>
                                    </p:set>
                                    <p:animEffect transition="in" filter="wipe(left)">
                                      <p:cBhvr>
                                        <p:cTn id="66" dur="500"/>
                                        <p:tgtEl>
                                          <p:spTgt spid="16">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6">
                                            <p:txEl>
                                              <p:pRg st="4" end="4"/>
                                            </p:txEl>
                                          </p:spTgt>
                                        </p:tgtEl>
                                        <p:attrNameLst>
                                          <p:attrName>style.visibility</p:attrName>
                                        </p:attrNameLst>
                                      </p:cBhvr>
                                      <p:to>
                                        <p:strVal val="visible"/>
                                      </p:to>
                                    </p:set>
                                    <p:animEffect transition="in" filter="wipe(left)">
                                      <p:cBhvr>
                                        <p:cTn id="71" dur="500"/>
                                        <p:tgtEl>
                                          <p:spTgt spid="16">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21">
                                            <p:txEl>
                                              <p:pRg st="0" end="0"/>
                                            </p:txEl>
                                          </p:spTgt>
                                        </p:tgtEl>
                                        <p:attrNameLst>
                                          <p:attrName>style.visibility</p:attrName>
                                        </p:attrNameLst>
                                      </p:cBhvr>
                                      <p:to>
                                        <p:strVal val="visible"/>
                                      </p:to>
                                    </p:set>
                                    <p:animEffect transition="in" filter="wipe(left)">
                                      <p:cBhvr>
                                        <p:cTn id="76"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extLst mod="1"/>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(7,3</a:t>
            </a:r>
            <a:r>
              <a:rPr lang="en-US" altLang="zh-CN"/>
              <a:t>)</a:t>
            </a:r>
            <a:r>
              <a:rPr lang="zh-CN" altLang="en-US"/>
              <a:t>码   </a:t>
            </a:r>
            <a:r>
              <a:rPr lang="en-US" altLang="zh-CN" dirty="0"/>
              <a:t>G(x)=11101</a:t>
            </a:r>
            <a:r>
              <a:rPr lang="zh-CN" altLang="en-US" dirty="0"/>
              <a:t> </a:t>
            </a:r>
          </a:p>
        </p:txBody>
      </p:sp>
      <p:graphicFrame>
        <p:nvGraphicFramePr>
          <p:cNvPr id="4" name="表格 3"/>
          <p:cNvGraphicFramePr>
            <a:graphicFrameLocks noGrp="1"/>
          </p:cNvGraphicFramePr>
          <p:nvPr>
            <p:extLst>
              <p:ext uri="{D42A27DB-BD31-4B8C-83A1-F6EECF244321}">
                <p14:modId xmlns:p14="http://schemas.microsoft.com/office/powerpoint/2010/main" val="1853905777"/>
              </p:ext>
            </p:extLst>
          </p:nvPr>
        </p:nvGraphicFramePr>
        <p:xfrm>
          <a:off x="1726855" y="1172586"/>
          <a:ext cx="8677972" cy="4593519"/>
        </p:xfrm>
        <a:graphic>
          <a:graphicData uri="http://schemas.openxmlformats.org/drawingml/2006/table">
            <a:tbl>
              <a:tblPr firstRow="1" bandRow="1">
                <a:tableStyleId>{5C22544A-7EE6-4342-B048-85BDC9FD1C3A}</a:tableStyleId>
              </a:tblPr>
              <a:tblGrid>
                <a:gridCol w="2460526">
                  <a:extLst>
                    <a:ext uri="{9D8B030D-6E8A-4147-A177-3AD203B41FA5}">
                      <a16:colId xmlns:a16="http://schemas.microsoft.com/office/drawing/2014/main" val="2736890531"/>
                    </a:ext>
                  </a:extLst>
                </a:gridCol>
                <a:gridCol w="2210494">
                  <a:extLst>
                    <a:ext uri="{9D8B030D-6E8A-4147-A177-3AD203B41FA5}">
                      <a16:colId xmlns:a16="http://schemas.microsoft.com/office/drawing/2014/main" val="556003356"/>
                    </a:ext>
                  </a:extLst>
                </a:gridCol>
                <a:gridCol w="4006952">
                  <a:extLst>
                    <a:ext uri="{9D8B030D-6E8A-4147-A177-3AD203B41FA5}">
                      <a16:colId xmlns:a16="http://schemas.microsoft.com/office/drawing/2014/main" val="2666073110"/>
                    </a:ext>
                  </a:extLst>
                </a:gridCol>
              </a:tblGrid>
              <a:tr h="510391">
                <a:tc>
                  <a:txBody>
                    <a:bodyPr/>
                    <a:lstStyle/>
                    <a:p>
                      <a:pPr algn="ctr"/>
                      <a:r>
                        <a:rPr lang="zh-CN" altLang="en-US" sz="2000" b="1" dirty="0"/>
                        <a:t>原始数据</a:t>
                      </a:r>
                    </a:p>
                  </a:txBody>
                  <a:tcPr marL="100029" marR="100029" marT="50015" marB="50015" anchor="ctr" anchorCtr="1"/>
                </a:tc>
                <a:tc>
                  <a:txBody>
                    <a:bodyPr/>
                    <a:lstStyle/>
                    <a:p>
                      <a:pPr algn="ctr"/>
                      <a:r>
                        <a:rPr lang="zh-CN" altLang="en-US" sz="2000" b="1" dirty="0">
                          <a:solidFill>
                            <a:schemeClr val="bg1"/>
                          </a:solidFill>
                        </a:rPr>
                        <a:t>余数</a:t>
                      </a:r>
                    </a:p>
                  </a:txBody>
                  <a:tcPr marL="100029" marR="100029" marT="50015" marB="50015" anchor="ctr" anchorCtr="1"/>
                </a:tc>
                <a:tc>
                  <a:txBody>
                    <a:bodyPr/>
                    <a:lstStyle/>
                    <a:p>
                      <a:pPr algn="ctr"/>
                      <a:r>
                        <a:rPr lang="zh-CN" altLang="en-US" sz="2000" b="1" dirty="0"/>
                        <a:t>校验码 </a:t>
                      </a:r>
                      <a:r>
                        <a:rPr lang="en-US" altLang="zh-CN" sz="2000" b="1" dirty="0"/>
                        <a:t>= </a:t>
                      </a:r>
                      <a:r>
                        <a:rPr lang="zh-CN" altLang="en-US" sz="2000" b="1" dirty="0"/>
                        <a:t>原始数据 </a:t>
                      </a:r>
                      <a:r>
                        <a:rPr lang="en-US" altLang="zh-CN" sz="2000" b="1" dirty="0"/>
                        <a:t>+ </a:t>
                      </a:r>
                      <a:r>
                        <a:rPr lang="zh-CN" altLang="en-US" sz="2000" b="1" dirty="0">
                          <a:solidFill>
                            <a:schemeClr val="bg1"/>
                          </a:solidFill>
                        </a:rPr>
                        <a:t>余数</a:t>
                      </a:r>
                    </a:p>
                  </a:txBody>
                  <a:tcPr marL="100029" marR="100029" marT="50015" marB="50015" anchor="ctr" anchorCtr="1"/>
                </a:tc>
                <a:extLst>
                  <a:ext uri="{0D108BD9-81ED-4DB2-BD59-A6C34878D82A}">
                    <a16:rowId xmlns:a16="http://schemas.microsoft.com/office/drawing/2014/main" val="3931995783"/>
                  </a:ext>
                </a:extLst>
              </a:tr>
              <a:tr h="510391">
                <a:tc>
                  <a:txBody>
                    <a:bodyPr/>
                    <a:lstStyle/>
                    <a:p>
                      <a:pPr algn="ctr"/>
                      <a:r>
                        <a:rPr lang="en-US" altLang="zh-CN" sz="2600" b="0" dirty="0">
                          <a:latin typeface="Consolas" panose="020B0609020204030204" pitchFamily="49" charset="0"/>
                        </a:rPr>
                        <a:t>000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b="0" dirty="0">
                          <a:latin typeface="Consolas" panose="020B0609020204030204" pitchFamily="49" charset="0"/>
                        </a:rPr>
                        <a:t>000 </a:t>
                      </a:r>
                      <a:r>
                        <a:rPr lang="en-US" altLang="zh-CN" sz="2600" b="0" dirty="0">
                          <a:solidFill>
                            <a:srgbClr val="FF66CC"/>
                          </a:solidFill>
                          <a:latin typeface="Consolas" panose="020B0609020204030204" pitchFamily="49" charset="0"/>
                        </a:rPr>
                        <a:t>0000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010282816"/>
                  </a:ext>
                </a:extLst>
              </a:tr>
              <a:tr h="510391">
                <a:tc>
                  <a:txBody>
                    <a:bodyPr/>
                    <a:lstStyle/>
                    <a:p>
                      <a:pPr algn="ctr"/>
                      <a:r>
                        <a:rPr lang="en-US" altLang="zh-CN" sz="2600" b="0" dirty="0">
                          <a:latin typeface="Consolas" panose="020B0609020204030204" pitchFamily="49" charset="0"/>
                        </a:rPr>
                        <a:t>001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001 </a:t>
                      </a: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2352958856"/>
                  </a:ext>
                </a:extLst>
              </a:tr>
              <a:tr h="510391">
                <a:tc>
                  <a:txBody>
                    <a:bodyPr/>
                    <a:lstStyle/>
                    <a:p>
                      <a:pPr algn="ctr"/>
                      <a:r>
                        <a:rPr lang="en-US" altLang="zh-CN" sz="2600" b="0" dirty="0">
                          <a:latin typeface="Consolas" panose="020B0609020204030204" pitchFamily="49" charset="0"/>
                        </a:rPr>
                        <a:t>010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algn="ctr" defTabSz="914400" rtl="0" eaLnBrk="1" latinLnBrk="0" hangingPunct="1"/>
                      <a:r>
                        <a:rPr lang="en-US" altLang="zh-CN" sz="2600" b="0" dirty="0">
                          <a:latin typeface="Consolas" panose="020B0609020204030204" pitchFamily="49" charset="0"/>
                        </a:rPr>
                        <a:t>010 </a:t>
                      </a:r>
                      <a:r>
                        <a:rPr lang="en-US" altLang="zh-CN" sz="2600" b="0" dirty="0">
                          <a:solidFill>
                            <a:srgbClr val="FF66CC"/>
                          </a:solidFill>
                          <a:latin typeface="Consolas" panose="020B0609020204030204" pitchFamily="49" charset="0"/>
                        </a:rPr>
                        <a:t>0</a:t>
                      </a:r>
                      <a:r>
                        <a:rPr lang="en-US" altLang="zh-CN" sz="2600" b="0" kern="1200" dirty="0">
                          <a:solidFill>
                            <a:srgbClr val="FF66CC"/>
                          </a:solidFill>
                          <a:latin typeface="Consolas" panose="020B0609020204030204" pitchFamily="49" charset="0"/>
                          <a:ea typeface="+mn-ea"/>
                          <a:cs typeface="+mn-cs"/>
                        </a:rPr>
                        <a:t>111</a:t>
                      </a:r>
                      <a:endParaRPr lang="zh-CN" altLang="en-US" sz="2600" b="0" kern="1200" dirty="0">
                        <a:solidFill>
                          <a:srgbClr val="FF66CC"/>
                        </a:solidFill>
                        <a:latin typeface="Consolas" panose="020B0609020204030204" pitchFamily="49" charset="0"/>
                        <a:ea typeface="+mn-ea"/>
                        <a:cs typeface="+mn-cs"/>
                      </a:endParaRPr>
                    </a:p>
                  </a:txBody>
                  <a:tcPr marL="100029" marR="100029" marT="50015" marB="50015"/>
                </a:tc>
                <a:extLst>
                  <a:ext uri="{0D108BD9-81ED-4DB2-BD59-A6C34878D82A}">
                    <a16:rowId xmlns:a16="http://schemas.microsoft.com/office/drawing/2014/main" val="2063094531"/>
                  </a:ext>
                </a:extLst>
              </a:tr>
              <a:tr h="510391">
                <a:tc>
                  <a:txBody>
                    <a:bodyPr/>
                    <a:lstStyle/>
                    <a:p>
                      <a:pPr algn="ctr"/>
                      <a:r>
                        <a:rPr lang="en-US" altLang="zh-CN" sz="2600" b="0" dirty="0">
                          <a:latin typeface="Consolas" panose="020B0609020204030204" pitchFamily="49" charset="0"/>
                        </a:rPr>
                        <a:t>011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011 </a:t>
                      </a:r>
                      <a:r>
                        <a:rPr lang="en-US" altLang="zh-CN" sz="2600" b="0" dirty="0">
                          <a:solidFill>
                            <a:srgbClr val="FF66CC"/>
                          </a:solidFill>
                          <a:latin typeface="Consolas" panose="020B0609020204030204" pitchFamily="49" charset="0"/>
                        </a:rPr>
                        <a:t>1010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310782077"/>
                  </a:ext>
                </a:extLst>
              </a:tr>
              <a:tr h="510391">
                <a:tc>
                  <a:txBody>
                    <a:bodyPr/>
                    <a:lstStyle/>
                    <a:p>
                      <a:pPr algn="ctr"/>
                      <a:r>
                        <a:rPr lang="en-US" altLang="zh-CN" sz="2600" b="0" dirty="0">
                          <a:latin typeface="Consolas" panose="020B0609020204030204" pitchFamily="49" charset="0"/>
                        </a:rPr>
                        <a:t>100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100 </a:t>
                      </a: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43074832"/>
                  </a:ext>
                </a:extLst>
              </a:tr>
              <a:tr h="510391">
                <a:tc>
                  <a:txBody>
                    <a:bodyPr/>
                    <a:lstStyle/>
                    <a:p>
                      <a:pPr algn="ctr"/>
                      <a:r>
                        <a:rPr lang="en-US" altLang="zh-CN" sz="2600" b="0" dirty="0">
                          <a:latin typeface="Consolas" panose="020B0609020204030204" pitchFamily="49" charset="0"/>
                        </a:rPr>
                        <a:t>101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101 </a:t>
                      </a:r>
                      <a:r>
                        <a:rPr lang="en-US" altLang="zh-CN" sz="2600" b="0" dirty="0">
                          <a:solidFill>
                            <a:srgbClr val="FF66CC"/>
                          </a:solidFill>
                          <a:latin typeface="Consolas" panose="020B0609020204030204" pitchFamily="49" charset="0"/>
                        </a:rPr>
                        <a:t>0011</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4247757070"/>
                  </a:ext>
                </a:extLst>
              </a:tr>
              <a:tr h="510391">
                <a:tc>
                  <a:txBody>
                    <a:bodyPr/>
                    <a:lstStyle/>
                    <a:p>
                      <a:pPr algn="ctr"/>
                      <a:r>
                        <a:rPr lang="en-US" altLang="zh-CN" sz="2600" b="0" dirty="0">
                          <a:latin typeface="Consolas" panose="020B0609020204030204" pitchFamily="49" charset="0"/>
                        </a:rPr>
                        <a:t>110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110 </a:t>
                      </a:r>
                      <a:r>
                        <a:rPr lang="en-US" altLang="zh-CN" sz="2600" b="0" dirty="0">
                          <a:solidFill>
                            <a:srgbClr val="FF66CC"/>
                          </a:solidFill>
                          <a:latin typeface="Consolas" panose="020B0609020204030204" pitchFamily="49" charset="0"/>
                        </a:rPr>
                        <a:t>1001</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282043294"/>
                  </a:ext>
                </a:extLst>
              </a:tr>
              <a:tr h="510391">
                <a:tc>
                  <a:txBody>
                    <a:bodyPr/>
                    <a:lstStyle/>
                    <a:p>
                      <a:pPr algn="ctr"/>
                      <a:r>
                        <a:rPr lang="en-US" altLang="zh-CN" sz="2600" b="0" dirty="0">
                          <a:latin typeface="Consolas" panose="020B0609020204030204" pitchFamily="49" charset="0"/>
                        </a:rPr>
                        <a:t>111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111 </a:t>
                      </a:r>
                      <a:r>
                        <a:rPr lang="en-US" altLang="zh-CN" sz="2600" b="0" dirty="0">
                          <a:solidFill>
                            <a:srgbClr val="FF66CC"/>
                          </a:solidFill>
                          <a:latin typeface="Consolas" panose="020B0609020204030204" pitchFamily="49" charset="0"/>
                        </a:rPr>
                        <a:t>0100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2236541375"/>
                  </a:ext>
                </a:extLst>
              </a:tr>
            </a:tbl>
          </a:graphicData>
        </a:graphic>
      </p:graphicFrame>
      <p:sp>
        <p:nvSpPr>
          <p:cNvPr id="5" name="文本框 4"/>
          <p:cNvSpPr txBox="1"/>
          <p:nvPr/>
        </p:nvSpPr>
        <p:spPr>
          <a:xfrm>
            <a:off x="1370701" y="5943099"/>
            <a:ext cx="9322400" cy="461665"/>
          </a:xfrm>
          <a:prstGeom prst="rect">
            <a:avLst/>
          </a:prstGeom>
          <a:noFill/>
        </p:spPr>
        <p:txBody>
          <a:bodyPr wrap="square" rtlCol="0">
            <a:spAutoFit/>
          </a:bodyPr>
          <a:lstStyle/>
          <a:p>
            <a:pPr algn="l"/>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最小码距为</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，可检测</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位以下的错误，可检测两位错</a:t>
            </a:r>
            <a:r>
              <a:rPr lang="zh-CN" altLang="en-US" sz="2400" b="1" dirty="0">
                <a:solidFill>
                  <a:srgbClr val="C00000"/>
                </a:solidFill>
                <a:latin typeface="微软雅黑" panose="020B0503020204020204" pitchFamily="34" charset="-122"/>
                <a:ea typeface="微软雅黑" panose="020B0503020204020204" pitchFamily="34" charset="-122"/>
              </a:rPr>
              <a:t>且</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纠正一位错</a:t>
            </a:r>
          </a:p>
        </p:txBody>
      </p:sp>
    </p:spTree>
    <p:extLst>
      <p:ext uri="{BB962C8B-B14F-4D97-AF65-F5344CB8AC3E}">
        <p14:creationId xmlns:p14="http://schemas.microsoft.com/office/powerpoint/2010/main" val="29804476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(7,3)</a:t>
            </a:r>
            <a:r>
              <a:rPr lang="zh-CN" altLang="en-US" dirty="0"/>
              <a:t>循环码出错模式</a:t>
            </a:r>
            <a:r>
              <a:rPr lang="en-US" altLang="zh-CN" dirty="0"/>
              <a:t>G(x)=11101</a:t>
            </a:r>
            <a:endParaRPr lang="zh-CN" altLang="en-US" dirty="0"/>
          </a:p>
        </p:txBody>
      </p:sp>
      <p:sp>
        <p:nvSpPr>
          <p:cNvPr id="5" name="Rectangle 2"/>
          <p:cNvSpPr>
            <a:spLocks noChangeArrowheads="1"/>
          </p:cNvSpPr>
          <p:nvPr/>
        </p:nvSpPr>
        <p:spPr bwMode="auto">
          <a:xfrm>
            <a:off x="2209800" y="1874168"/>
            <a:ext cx="37338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nvGrpSpPr>
          <p:cNvPr id="6" name="Group 245"/>
          <p:cNvGrpSpPr>
            <a:grpSpLocks/>
          </p:cNvGrpSpPr>
          <p:nvPr/>
        </p:nvGrpSpPr>
        <p:grpSpPr bwMode="auto">
          <a:xfrm>
            <a:off x="2209800" y="3293393"/>
            <a:ext cx="3733800" cy="2381250"/>
            <a:chOff x="0" y="0"/>
            <a:chExt cx="2352" cy="1500"/>
          </a:xfrm>
        </p:grpSpPr>
        <p:sp>
          <p:nvSpPr>
            <p:cNvPr id="7" name="Rectangle 4"/>
            <p:cNvSpPr>
              <a:spLocks noChangeArrowheads="1"/>
            </p:cNvSpPr>
            <p:nvPr/>
          </p:nvSpPr>
          <p:spPr bwMode="auto">
            <a:xfrm>
              <a:off x="1600" y="12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7</a:t>
              </a:r>
            </a:p>
          </p:txBody>
        </p:sp>
        <p:sp>
          <p:nvSpPr>
            <p:cNvPr id="8" name="Rectangle 5"/>
            <p:cNvSpPr>
              <a:spLocks noChangeArrowheads="1"/>
            </p:cNvSpPr>
            <p:nvPr/>
          </p:nvSpPr>
          <p:spPr bwMode="auto">
            <a:xfrm>
              <a:off x="987" y="12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1110</a:t>
              </a:r>
            </a:p>
          </p:txBody>
        </p:sp>
        <p:sp>
          <p:nvSpPr>
            <p:cNvPr id="9" name="Rectangle 6"/>
            <p:cNvSpPr>
              <a:spLocks noChangeArrowheads="1"/>
            </p:cNvSpPr>
            <p:nvPr/>
          </p:nvSpPr>
          <p:spPr bwMode="auto">
            <a:xfrm>
              <a:off x="0" y="12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FF0000"/>
                  </a:solidFill>
                </a:rPr>
                <a:t>1</a:t>
              </a:r>
              <a:r>
                <a:rPr lang="en-US" altLang="zh-CN" sz="2100" dirty="0"/>
                <a:t>00  0000</a:t>
              </a:r>
            </a:p>
          </p:txBody>
        </p:sp>
        <p:sp>
          <p:nvSpPr>
            <p:cNvPr id="10" name="Rectangle 7"/>
            <p:cNvSpPr>
              <a:spLocks noChangeArrowheads="1"/>
            </p:cNvSpPr>
            <p:nvPr/>
          </p:nvSpPr>
          <p:spPr bwMode="auto">
            <a:xfrm>
              <a:off x="1600" y="9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6</a:t>
              </a:r>
            </a:p>
          </p:txBody>
        </p:sp>
        <p:sp>
          <p:nvSpPr>
            <p:cNvPr id="11" name="Rectangle 8"/>
            <p:cNvSpPr>
              <a:spLocks noChangeArrowheads="1"/>
            </p:cNvSpPr>
            <p:nvPr/>
          </p:nvSpPr>
          <p:spPr bwMode="auto">
            <a:xfrm>
              <a:off x="987" y="9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0111</a:t>
              </a:r>
            </a:p>
          </p:txBody>
        </p:sp>
        <p:sp>
          <p:nvSpPr>
            <p:cNvPr id="12" name="Rectangle 9"/>
            <p:cNvSpPr>
              <a:spLocks noChangeArrowheads="1"/>
            </p:cNvSpPr>
            <p:nvPr/>
          </p:nvSpPr>
          <p:spPr bwMode="auto">
            <a:xfrm>
              <a:off x="0" y="9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a:t>
              </a:r>
              <a:r>
                <a:rPr lang="en-US" altLang="zh-CN" sz="2100" dirty="0">
                  <a:solidFill>
                    <a:srgbClr val="FF0000"/>
                  </a:solidFill>
                </a:rPr>
                <a:t>1</a:t>
              </a:r>
              <a:r>
                <a:rPr lang="en-US" altLang="zh-CN" sz="2100" dirty="0"/>
                <a:t>0  0000</a:t>
              </a:r>
            </a:p>
          </p:txBody>
        </p:sp>
        <p:sp>
          <p:nvSpPr>
            <p:cNvPr id="13" name="Rectangle 10"/>
            <p:cNvSpPr>
              <a:spLocks noChangeArrowheads="1"/>
            </p:cNvSpPr>
            <p:nvPr/>
          </p:nvSpPr>
          <p:spPr bwMode="auto">
            <a:xfrm>
              <a:off x="1600" y="6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5</a:t>
              </a:r>
            </a:p>
          </p:txBody>
        </p:sp>
        <p:sp>
          <p:nvSpPr>
            <p:cNvPr id="14" name="Rectangle 11"/>
            <p:cNvSpPr>
              <a:spLocks noChangeArrowheads="1"/>
            </p:cNvSpPr>
            <p:nvPr/>
          </p:nvSpPr>
          <p:spPr bwMode="auto">
            <a:xfrm>
              <a:off x="987" y="6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1101</a:t>
              </a:r>
            </a:p>
          </p:txBody>
        </p:sp>
        <p:sp>
          <p:nvSpPr>
            <p:cNvPr id="15" name="Rectangle 12"/>
            <p:cNvSpPr>
              <a:spLocks noChangeArrowheads="1"/>
            </p:cNvSpPr>
            <p:nvPr/>
          </p:nvSpPr>
          <p:spPr bwMode="auto">
            <a:xfrm>
              <a:off x="0" y="6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a:t>
              </a:r>
              <a:r>
                <a:rPr lang="en-US" altLang="zh-CN" sz="2100" dirty="0">
                  <a:solidFill>
                    <a:srgbClr val="FF0000"/>
                  </a:solidFill>
                </a:rPr>
                <a:t>1  </a:t>
              </a:r>
              <a:r>
                <a:rPr lang="en-US" altLang="zh-CN" sz="2100" dirty="0"/>
                <a:t>0000</a:t>
              </a:r>
            </a:p>
          </p:txBody>
        </p:sp>
        <p:sp>
          <p:nvSpPr>
            <p:cNvPr id="16" name="Rectangle 13"/>
            <p:cNvSpPr>
              <a:spLocks noChangeArrowheads="1"/>
            </p:cNvSpPr>
            <p:nvPr/>
          </p:nvSpPr>
          <p:spPr bwMode="auto">
            <a:xfrm>
              <a:off x="1600" y="3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4</a:t>
              </a:r>
            </a:p>
          </p:txBody>
        </p:sp>
        <p:sp>
          <p:nvSpPr>
            <p:cNvPr id="17" name="Rectangle 14"/>
            <p:cNvSpPr>
              <a:spLocks noChangeArrowheads="1"/>
            </p:cNvSpPr>
            <p:nvPr/>
          </p:nvSpPr>
          <p:spPr bwMode="auto">
            <a:xfrm>
              <a:off x="987" y="3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1000</a:t>
              </a:r>
            </a:p>
          </p:txBody>
        </p:sp>
        <p:sp>
          <p:nvSpPr>
            <p:cNvPr id="18" name="Rectangle 15"/>
            <p:cNvSpPr>
              <a:spLocks noChangeArrowheads="1"/>
            </p:cNvSpPr>
            <p:nvPr/>
          </p:nvSpPr>
          <p:spPr bwMode="auto">
            <a:xfrm>
              <a:off x="0" y="3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  </a:t>
              </a:r>
              <a:r>
                <a:rPr lang="en-US" altLang="zh-CN" sz="2100" dirty="0">
                  <a:solidFill>
                    <a:srgbClr val="FF0000"/>
                  </a:solidFill>
                </a:rPr>
                <a:t>1</a:t>
              </a:r>
              <a:r>
                <a:rPr lang="en-US" altLang="zh-CN" sz="2100" dirty="0"/>
                <a:t>000</a:t>
              </a:r>
            </a:p>
          </p:txBody>
        </p:sp>
        <p:sp>
          <p:nvSpPr>
            <p:cNvPr id="19" name="Rectangle 16"/>
            <p:cNvSpPr>
              <a:spLocks noChangeArrowheads="1"/>
            </p:cNvSpPr>
            <p:nvPr/>
          </p:nvSpPr>
          <p:spPr bwMode="auto">
            <a:xfrm>
              <a:off x="1600" y="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3</a:t>
              </a:r>
            </a:p>
          </p:txBody>
        </p:sp>
        <p:sp>
          <p:nvSpPr>
            <p:cNvPr id="20" name="Rectangle 17"/>
            <p:cNvSpPr>
              <a:spLocks noChangeArrowheads="1"/>
            </p:cNvSpPr>
            <p:nvPr/>
          </p:nvSpPr>
          <p:spPr bwMode="auto">
            <a:xfrm>
              <a:off x="987" y="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0100</a:t>
              </a:r>
            </a:p>
          </p:txBody>
        </p:sp>
        <p:sp>
          <p:nvSpPr>
            <p:cNvPr id="21" name="Rectangle 18"/>
            <p:cNvSpPr>
              <a:spLocks noChangeArrowheads="1"/>
            </p:cNvSpPr>
            <p:nvPr/>
          </p:nvSpPr>
          <p:spPr bwMode="auto">
            <a:xfrm>
              <a:off x="0" y="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000  0</a:t>
              </a:r>
              <a:r>
                <a:rPr lang="en-US" altLang="zh-CN" sz="2100" dirty="0">
                  <a:solidFill>
                    <a:srgbClr val="FF0000"/>
                  </a:solidFill>
                </a:rPr>
                <a:t>1</a:t>
              </a:r>
              <a:r>
                <a:rPr lang="en-US" altLang="zh-CN" sz="2100" dirty="0"/>
                <a:t>00</a:t>
              </a:r>
            </a:p>
          </p:txBody>
        </p:sp>
      </p:grpSp>
      <p:sp>
        <p:nvSpPr>
          <p:cNvPr id="22" name="Rectangle 19"/>
          <p:cNvSpPr>
            <a:spLocks noChangeArrowheads="1"/>
          </p:cNvSpPr>
          <p:nvPr/>
        </p:nvSpPr>
        <p:spPr bwMode="auto">
          <a:xfrm>
            <a:off x="4749800" y="2817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2</a:t>
            </a:r>
          </a:p>
        </p:txBody>
      </p:sp>
      <p:sp>
        <p:nvSpPr>
          <p:cNvPr id="23" name="Rectangle 20"/>
          <p:cNvSpPr>
            <a:spLocks noChangeArrowheads="1"/>
          </p:cNvSpPr>
          <p:nvPr/>
        </p:nvSpPr>
        <p:spPr bwMode="auto">
          <a:xfrm>
            <a:off x="3776664" y="2817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0010</a:t>
            </a:r>
          </a:p>
        </p:txBody>
      </p:sp>
      <p:sp>
        <p:nvSpPr>
          <p:cNvPr id="24" name="Rectangle 21"/>
          <p:cNvSpPr>
            <a:spLocks noChangeArrowheads="1"/>
          </p:cNvSpPr>
          <p:nvPr/>
        </p:nvSpPr>
        <p:spPr bwMode="auto">
          <a:xfrm>
            <a:off x="2209801" y="2817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000  00</a:t>
            </a:r>
            <a:r>
              <a:rPr lang="en-US" altLang="zh-CN" sz="2100" dirty="0">
                <a:solidFill>
                  <a:srgbClr val="FF0000"/>
                </a:solidFill>
              </a:rPr>
              <a:t>1</a:t>
            </a:r>
            <a:r>
              <a:rPr lang="en-US" altLang="zh-CN" sz="2100" dirty="0"/>
              <a:t>0</a:t>
            </a:r>
          </a:p>
        </p:txBody>
      </p:sp>
      <p:sp>
        <p:nvSpPr>
          <p:cNvPr id="25" name="Rectangle 22"/>
          <p:cNvSpPr>
            <a:spLocks noChangeArrowheads="1"/>
          </p:cNvSpPr>
          <p:nvPr/>
        </p:nvSpPr>
        <p:spPr bwMode="auto">
          <a:xfrm>
            <a:off x="4749800" y="2331368"/>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1</a:t>
            </a:r>
          </a:p>
        </p:txBody>
      </p:sp>
      <p:sp>
        <p:nvSpPr>
          <p:cNvPr id="26" name="Rectangle 23"/>
          <p:cNvSpPr>
            <a:spLocks noChangeArrowheads="1"/>
          </p:cNvSpPr>
          <p:nvPr/>
        </p:nvSpPr>
        <p:spPr bwMode="auto">
          <a:xfrm>
            <a:off x="3776664" y="2340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0001</a:t>
            </a:r>
          </a:p>
        </p:txBody>
      </p:sp>
      <p:sp>
        <p:nvSpPr>
          <p:cNvPr id="27" name="Rectangle 24"/>
          <p:cNvSpPr>
            <a:spLocks noChangeArrowheads="1"/>
          </p:cNvSpPr>
          <p:nvPr/>
        </p:nvSpPr>
        <p:spPr bwMode="auto">
          <a:xfrm>
            <a:off x="2209801" y="2340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000  000</a:t>
            </a:r>
            <a:r>
              <a:rPr lang="en-US" altLang="zh-CN" sz="2100" dirty="0">
                <a:solidFill>
                  <a:srgbClr val="FF0000"/>
                </a:solidFill>
              </a:rPr>
              <a:t>1</a:t>
            </a:r>
            <a:endParaRPr lang="en-US" altLang="zh-CN" sz="2100" dirty="0"/>
          </a:p>
        </p:txBody>
      </p:sp>
      <p:sp>
        <p:nvSpPr>
          <p:cNvPr id="28" name="Rectangle 25"/>
          <p:cNvSpPr>
            <a:spLocks noChangeArrowheads="1"/>
          </p:cNvSpPr>
          <p:nvPr/>
        </p:nvSpPr>
        <p:spPr bwMode="auto">
          <a:xfrm>
            <a:off x="4749800" y="1864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a:t>无</a:t>
            </a:r>
          </a:p>
        </p:txBody>
      </p:sp>
      <p:sp>
        <p:nvSpPr>
          <p:cNvPr id="29" name="Rectangle 26"/>
          <p:cNvSpPr>
            <a:spLocks noChangeArrowheads="1"/>
          </p:cNvSpPr>
          <p:nvPr/>
        </p:nvSpPr>
        <p:spPr bwMode="auto">
          <a:xfrm>
            <a:off x="3776664" y="1864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0000</a:t>
            </a:r>
          </a:p>
        </p:txBody>
      </p:sp>
      <p:sp>
        <p:nvSpPr>
          <p:cNvPr id="30" name="Rectangle 27"/>
          <p:cNvSpPr>
            <a:spLocks noChangeArrowheads="1"/>
          </p:cNvSpPr>
          <p:nvPr/>
        </p:nvSpPr>
        <p:spPr bwMode="auto">
          <a:xfrm>
            <a:off x="2209801" y="1864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  </a:t>
            </a:r>
            <a:r>
              <a:rPr lang="en-US" altLang="zh-CN" sz="2100" dirty="0">
                <a:solidFill>
                  <a:srgbClr val="FF33CC"/>
                </a:solidFill>
              </a:rPr>
              <a:t>0000</a:t>
            </a:r>
          </a:p>
        </p:txBody>
      </p:sp>
      <p:sp>
        <p:nvSpPr>
          <p:cNvPr id="31" name="Rectangle 28"/>
          <p:cNvSpPr>
            <a:spLocks noChangeArrowheads="1"/>
          </p:cNvSpPr>
          <p:nvPr/>
        </p:nvSpPr>
        <p:spPr bwMode="auto">
          <a:xfrm>
            <a:off x="4749800" y="1340769"/>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出错位</a:t>
            </a:r>
          </a:p>
        </p:txBody>
      </p:sp>
      <p:sp>
        <p:nvSpPr>
          <p:cNvPr id="32" name="Rectangle 29"/>
          <p:cNvSpPr>
            <a:spLocks noChangeArrowheads="1"/>
          </p:cNvSpPr>
          <p:nvPr/>
        </p:nvSpPr>
        <p:spPr bwMode="auto">
          <a:xfrm>
            <a:off x="3776664" y="1340769"/>
            <a:ext cx="10239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余数</a:t>
            </a:r>
          </a:p>
        </p:txBody>
      </p:sp>
      <p:sp>
        <p:nvSpPr>
          <p:cNvPr id="33" name="Rectangle 30"/>
          <p:cNvSpPr>
            <a:spLocks noChangeArrowheads="1"/>
          </p:cNvSpPr>
          <p:nvPr/>
        </p:nvSpPr>
        <p:spPr bwMode="auto">
          <a:xfrm>
            <a:off x="2209801" y="1340769"/>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7</a:t>
            </a: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1</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4" name="Line 33"/>
          <p:cNvSpPr>
            <a:spLocks noChangeShapeType="1"/>
          </p:cNvSpPr>
          <p:nvPr/>
        </p:nvSpPr>
        <p:spPr bwMode="auto">
          <a:xfrm>
            <a:off x="3776663" y="1340769"/>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5" name="Line 34"/>
          <p:cNvSpPr>
            <a:spLocks noChangeShapeType="1"/>
          </p:cNvSpPr>
          <p:nvPr/>
        </p:nvSpPr>
        <p:spPr bwMode="auto">
          <a:xfrm>
            <a:off x="4749800" y="1340769"/>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6" name="Rectangle 215"/>
          <p:cNvSpPr>
            <a:spLocks noChangeArrowheads="1"/>
          </p:cNvSpPr>
          <p:nvPr/>
        </p:nvSpPr>
        <p:spPr bwMode="auto">
          <a:xfrm>
            <a:off x="6324600" y="1874168"/>
            <a:ext cx="37338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7" name="Rectangle 216"/>
          <p:cNvSpPr>
            <a:spLocks noChangeArrowheads="1"/>
          </p:cNvSpPr>
          <p:nvPr/>
        </p:nvSpPr>
        <p:spPr bwMode="auto">
          <a:xfrm>
            <a:off x="8864600" y="51983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5+6+7</a:t>
            </a:r>
          </a:p>
        </p:txBody>
      </p:sp>
      <p:sp>
        <p:nvSpPr>
          <p:cNvPr id="38" name="Rectangle 217"/>
          <p:cNvSpPr>
            <a:spLocks noChangeArrowheads="1"/>
          </p:cNvSpPr>
          <p:nvPr/>
        </p:nvSpPr>
        <p:spPr bwMode="auto">
          <a:xfrm>
            <a:off x="7891464" y="51983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0100</a:t>
            </a:r>
          </a:p>
        </p:txBody>
      </p:sp>
      <p:sp>
        <p:nvSpPr>
          <p:cNvPr id="39" name="Rectangle 218"/>
          <p:cNvSpPr>
            <a:spLocks noChangeArrowheads="1"/>
          </p:cNvSpPr>
          <p:nvPr/>
        </p:nvSpPr>
        <p:spPr bwMode="auto">
          <a:xfrm>
            <a:off x="6324601" y="51983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FF0000"/>
                </a:solidFill>
              </a:rPr>
              <a:t>111</a:t>
            </a:r>
            <a:r>
              <a:rPr lang="en-US" altLang="zh-CN" sz="2100" dirty="0"/>
              <a:t>0000</a:t>
            </a:r>
          </a:p>
        </p:txBody>
      </p:sp>
      <p:sp>
        <p:nvSpPr>
          <p:cNvPr id="40" name="Rectangle 219"/>
          <p:cNvSpPr>
            <a:spLocks noChangeArrowheads="1"/>
          </p:cNvSpPr>
          <p:nvPr/>
        </p:nvSpPr>
        <p:spPr bwMode="auto">
          <a:xfrm>
            <a:off x="8864600" y="4722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1+2+3</a:t>
            </a:r>
          </a:p>
        </p:txBody>
      </p:sp>
      <p:sp>
        <p:nvSpPr>
          <p:cNvPr id="41" name="Rectangle 220"/>
          <p:cNvSpPr>
            <a:spLocks noChangeArrowheads="1"/>
          </p:cNvSpPr>
          <p:nvPr/>
        </p:nvSpPr>
        <p:spPr bwMode="auto">
          <a:xfrm>
            <a:off x="7891464" y="4722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0111</a:t>
            </a:r>
          </a:p>
        </p:txBody>
      </p:sp>
      <p:sp>
        <p:nvSpPr>
          <p:cNvPr id="42" name="Rectangle 221"/>
          <p:cNvSpPr>
            <a:spLocks noChangeArrowheads="1"/>
          </p:cNvSpPr>
          <p:nvPr/>
        </p:nvSpPr>
        <p:spPr bwMode="auto">
          <a:xfrm>
            <a:off x="6324601" y="4722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a:t>
            </a:r>
            <a:r>
              <a:rPr lang="en-US" altLang="zh-CN" sz="2100" dirty="0">
                <a:solidFill>
                  <a:srgbClr val="FF0000"/>
                </a:solidFill>
              </a:rPr>
              <a:t>111</a:t>
            </a:r>
          </a:p>
        </p:txBody>
      </p:sp>
      <p:sp>
        <p:nvSpPr>
          <p:cNvPr id="43" name="Rectangle 222"/>
          <p:cNvSpPr>
            <a:spLocks noChangeArrowheads="1"/>
          </p:cNvSpPr>
          <p:nvPr/>
        </p:nvSpPr>
        <p:spPr bwMode="auto">
          <a:xfrm>
            <a:off x="8864600" y="42458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chemeClr val="accent2"/>
                </a:solidFill>
              </a:rPr>
              <a:t>2+7</a:t>
            </a:r>
          </a:p>
        </p:txBody>
      </p:sp>
      <p:sp>
        <p:nvSpPr>
          <p:cNvPr id="44" name="Rectangle 223"/>
          <p:cNvSpPr>
            <a:spLocks noChangeArrowheads="1"/>
          </p:cNvSpPr>
          <p:nvPr/>
        </p:nvSpPr>
        <p:spPr bwMode="auto">
          <a:xfrm>
            <a:off x="7891464" y="4245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chemeClr val="accent2"/>
                </a:solidFill>
              </a:rPr>
              <a:t>1100</a:t>
            </a:r>
          </a:p>
        </p:txBody>
      </p:sp>
      <p:sp>
        <p:nvSpPr>
          <p:cNvPr id="45" name="Rectangle 224"/>
          <p:cNvSpPr>
            <a:spLocks noChangeArrowheads="1"/>
          </p:cNvSpPr>
          <p:nvPr/>
        </p:nvSpPr>
        <p:spPr bwMode="auto">
          <a:xfrm>
            <a:off x="6324601" y="4245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FF0000"/>
                </a:solidFill>
              </a:rPr>
              <a:t>1</a:t>
            </a:r>
            <a:r>
              <a:rPr lang="en-US" altLang="zh-CN" sz="2100" dirty="0"/>
              <a:t>0000</a:t>
            </a:r>
            <a:r>
              <a:rPr lang="en-US" altLang="zh-CN" sz="2100" dirty="0">
                <a:solidFill>
                  <a:srgbClr val="FF0000"/>
                </a:solidFill>
              </a:rPr>
              <a:t>1</a:t>
            </a:r>
            <a:r>
              <a:rPr lang="en-US" altLang="zh-CN" sz="2100" dirty="0"/>
              <a:t>0</a:t>
            </a:r>
            <a:endParaRPr lang="en-US" altLang="zh-CN" sz="2100" dirty="0">
              <a:solidFill>
                <a:srgbClr val="FF0000"/>
              </a:solidFill>
            </a:endParaRPr>
          </a:p>
        </p:txBody>
      </p:sp>
      <p:sp>
        <p:nvSpPr>
          <p:cNvPr id="46" name="Rectangle 225"/>
          <p:cNvSpPr>
            <a:spLocks noChangeArrowheads="1"/>
          </p:cNvSpPr>
          <p:nvPr/>
        </p:nvSpPr>
        <p:spPr bwMode="auto">
          <a:xfrm>
            <a:off x="8864600" y="3769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5+6</a:t>
            </a:r>
          </a:p>
        </p:txBody>
      </p:sp>
      <p:sp>
        <p:nvSpPr>
          <p:cNvPr id="47" name="Rectangle 226"/>
          <p:cNvSpPr>
            <a:spLocks noChangeArrowheads="1"/>
          </p:cNvSpPr>
          <p:nvPr/>
        </p:nvSpPr>
        <p:spPr bwMode="auto">
          <a:xfrm>
            <a:off x="7891464" y="3769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1010</a:t>
            </a:r>
          </a:p>
        </p:txBody>
      </p:sp>
      <p:sp>
        <p:nvSpPr>
          <p:cNvPr id="48" name="Rectangle 227"/>
          <p:cNvSpPr>
            <a:spLocks noChangeArrowheads="1"/>
          </p:cNvSpPr>
          <p:nvPr/>
        </p:nvSpPr>
        <p:spPr bwMode="auto">
          <a:xfrm>
            <a:off x="6324601" y="3769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a:t>
            </a:r>
            <a:r>
              <a:rPr lang="en-US" altLang="zh-CN" sz="2100" dirty="0">
                <a:solidFill>
                  <a:srgbClr val="FF0000"/>
                </a:solidFill>
              </a:rPr>
              <a:t>11</a:t>
            </a:r>
            <a:r>
              <a:rPr lang="en-US" altLang="zh-CN" sz="2100" dirty="0"/>
              <a:t>0000</a:t>
            </a:r>
          </a:p>
        </p:txBody>
      </p:sp>
      <p:sp>
        <p:nvSpPr>
          <p:cNvPr id="49" name="Rectangle 228"/>
          <p:cNvSpPr>
            <a:spLocks noChangeArrowheads="1"/>
          </p:cNvSpPr>
          <p:nvPr/>
        </p:nvSpPr>
        <p:spPr bwMode="auto">
          <a:xfrm>
            <a:off x="8864600" y="32933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4+5</a:t>
            </a:r>
          </a:p>
        </p:txBody>
      </p:sp>
      <p:sp>
        <p:nvSpPr>
          <p:cNvPr id="50" name="Rectangle 229"/>
          <p:cNvSpPr>
            <a:spLocks noChangeArrowheads="1"/>
          </p:cNvSpPr>
          <p:nvPr/>
        </p:nvSpPr>
        <p:spPr bwMode="auto">
          <a:xfrm>
            <a:off x="7891464" y="32933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0101</a:t>
            </a:r>
          </a:p>
        </p:txBody>
      </p:sp>
      <p:sp>
        <p:nvSpPr>
          <p:cNvPr id="51" name="Rectangle 230"/>
          <p:cNvSpPr>
            <a:spLocks noChangeArrowheads="1"/>
          </p:cNvSpPr>
          <p:nvPr/>
        </p:nvSpPr>
        <p:spPr bwMode="auto">
          <a:xfrm>
            <a:off x="6324601" y="32933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a:t>
            </a:r>
            <a:r>
              <a:rPr lang="en-US" altLang="zh-CN" sz="2100" dirty="0">
                <a:solidFill>
                  <a:srgbClr val="FF0000"/>
                </a:solidFill>
              </a:rPr>
              <a:t>11</a:t>
            </a:r>
            <a:r>
              <a:rPr lang="en-US" altLang="zh-CN" sz="2100" dirty="0"/>
              <a:t>000</a:t>
            </a:r>
          </a:p>
        </p:txBody>
      </p:sp>
      <p:sp>
        <p:nvSpPr>
          <p:cNvPr id="52" name="Rectangle 231"/>
          <p:cNvSpPr>
            <a:spLocks noChangeArrowheads="1"/>
          </p:cNvSpPr>
          <p:nvPr/>
        </p:nvSpPr>
        <p:spPr bwMode="auto">
          <a:xfrm>
            <a:off x="8864600" y="2817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chemeClr val="accent2"/>
                </a:solidFill>
              </a:rPr>
              <a:t>3+4</a:t>
            </a:r>
          </a:p>
        </p:txBody>
      </p:sp>
      <p:sp>
        <p:nvSpPr>
          <p:cNvPr id="53" name="Rectangle 232"/>
          <p:cNvSpPr>
            <a:spLocks noChangeArrowheads="1"/>
          </p:cNvSpPr>
          <p:nvPr/>
        </p:nvSpPr>
        <p:spPr bwMode="auto">
          <a:xfrm>
            <a:off x="7891464" y="2817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chemeClr val="accent2"/>
                </a:solidFill>
              </a:rPr>
              <a:t>1100</a:t>
            </a:r>
          </a:p>
        </p:txBody>
      </p:sp>
      <p:sp>
        <p:nvSpPr>
          <p:cNvPr id="54" name="Rectangle 233"/>
          <p:cNvSpPr>
            <a:spLocks noChangeArrowheads="1"/>
          </p:cNvSpPr>
          <p:nvPr/>
        </p:nvSpPr>
        <p:spPr bwMode="auto">
          <a:xfrm>
            <a:off x="6324601" y="2817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a:t>
            </a:r>
            <a:r>
              <a:rPr lang="en-US" altLang="zh-CN" sz="2100" dirty="0">
                <a:solidFill>
                  <a:srgbClr val="FF0000"/>
                </a:solidFill>
              </a:rPr>
              <a:t>11</a:t>
            </a:r>
            <a:r>
              <a:rPr lang="en-US" altLang="zh-CN" sz="2100" dirty="0"/>
              <a:t>00</a:t>
            </a:r>
          </a:p>
        </p:txBody>
      </p:sp>
      <p:sp>
        <p:nvSpPr>
          <p:cNvPr id="55" name="Rectangle 234"/>
          <p:cNvSpPr>
            <a:spLocks noChangeArrowheads="1"/>
          </p:cNvSpPr>
          <p:nvPr/>
        </p:nvSpPr>
        <p:spPr bwMode="auto">
          <a:xfrm>
            <a:off x="8864600" y="2331368"/>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2+3</a:t>
            </a:r>
          </a:p>
        </p:txBody>
      </p:sp>
      <p:sp>
        <p:nvSpPr>
          <p:cNvPr id="56" name="Rectangle 235"/>
          <p:cNvSpPr>
            <a:spLocks noChangeArrowheads="1"/>
          </p:cNvSpPr>
          <p:nvPr/>
        </p:nvSpPr>
        <p:spPr bwMode="auto">
          <a:xfrm>
            <a:off x="7891464" y="2340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0110</a:t>
            </a:r>
          </a:p>
        </p:txBody>
      </p:sp>
      <p:sp>
        <p:nvSpPr>
          <p:cNvPr id="57" name="Rectangle 236"/>
          <p:cNvSpPr>
            <a:spLocks noChangeArrowheads="1"/>
          </p:cNvSpPr>
          <p:nvPr/>
        </p:nvSpPr>
        <p:spPr bwMode="auto">
          <a:xfrm>
            <a:off x="6324601" y="2340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a:t>
            </a:r>
            <a:r>
              <a:rPr lang="en-US" altLang="zh-CN" sz="2100" dirty="0">
                <a:solidFill>
                  <a:srgbClr val="FF0000"/>
                </a:solidFill>
              </a:rPr>
              <a:t>11</a:t>
            </a:r>
            <a:r>
              <a:rPr lang="en-US" altLang="zh-CN" sz="2100" dirty="0"/>
              <a:t>0</a:t>
            </a:r>
          </a:p>
        </p:txBody>
      </p:sp>
      <p:sp>
        <p:nvSpPr>
          <p:cNvPr id="58" name="Rectangle 237"/>
          <p:cNvSpPr>
            <a:spLocks noChangeArrowheads="1"/>
          </p:cNvSpPr>
          <p:nvPr/>
        </p:nvSpPr>
        <p:spPr bwMode="auto">
          <a:xfrm>
            <a:off x="8864600" y="1864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1+2</a:t>
            </a:r>
          </a:p>
        </p:txBody>
      </p:sp>
      <p:sp>
        <p:nvSpPr>
          <p:cNvPr id="59" name="Rectangle 238"/>
          <p:cNvSpPr>
            <a:spLocks noChangeArrowheads="1"/>
          </p:cNvSpPr>
          <p:nvPr/>
        </p:nvSpPr>
        <p:spPr bwMode="auto">
          <a:xfrm>
            <a:off x="7891464" y="1864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0011</a:t>
            </a:r>
          </a:p>
        </p:txBody>
      </p:sp>
      <p:sp>
        <p:nvSpPr>
          <p:cNvPr id="60" name="Rectangle 239"/>
          <p:cNvSpPr>
            <a:spLocks noChangeArrowheads="1"/>
          </p:cNvSpPr>
          <p:nvPr/>
        </p:nvSpPr>
        <p:spPr bwMode="auto">
          <a:xfrm>
            <a:off x="6324601" y="1864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00000</a:t>
            </a:r>
            <a:r>
              <a:rPr lang="en-US" altLang="zh-CN" sz="2100" dirty="0">
                <a:solidFill>
                  <a:srgbClr val="FF0000"/>
                </a:solidFill>
              </a:rPr>
              <a:t>11</a:t>
            </a:r>
          </a:p>
        </p:txBody>
      </p:sp>
      <p:sp>
        <p:nvSpPr>
          <p:cNvPr id="61" name="Rectangle 240"/>
          <p:cNvSpPr>
            <a:spLocks noChangeArrowheads="1"/>
          </p:cNvSpPr>
          <p:nvPr/>
        </p:nvSpPr>
        <p:spPr bwMode="auto">
          <a:xfrm>
            <a:off x="8864600" y="1340769"/>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出错位</a:t>
            </a:r>
          </a:p>
        </p:txBody>
      </p:sp>
      <p:sp>
        <p:nvSpPr>
          <p:cNvPr id="62" name="Rectangle 241"/>
          <p:cNvSpPr>
            <a:spLocks noChangeArrowheads="1"/>
          </p:cNvSpPr>
          <p:nvPr/>
        </p:nvSpPr>
        <p:spPr bwMode="auto">
          <a:xfrm>
            <a:off x="7891464" y="1340769"/>
            <a:ext cx="10239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余数</a:t>
            </a:r>
          </a:p>
        </p:txBody>
      </p:sp>
      <p:sp>
        <p:nvSpPr>
          <p:cNvPr id="63" name="Rectangle 242"/>
          <p:cNvSpPr>
            <a:spLocks noChangeArrowheads="1"/>
          </p:cNvSpPr>
          <p:nvPr/>
        </p:nvSpPr>
        <p:spPr bwMode="auto">
          <a:xfrm>
            <a:off x="6324601" y="1340769"/>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dirty="0">
                <a:solidFill>
                  <a:schemeClr val="bg1"/>
                </a:solidFill>
                <a:latin typeface="微软雅黑" panose="020B0503020204020204" pitchFamily="34" charset="-122"/>
                <a:ea typeface="微软雅黑" panose="020B0503020204020204" pitchFamily="34" charset="-122"/>
              </a:rPr>
              <a:t>A</a:t>
            </a:r>
            <a:r>
              <a:rPr lang="en-US" altLang="zh-CN" sz="1800" baseline="-25000" dirty="0">
                <a:solidFill>
                  <a:schemeClr val="bg1"/>
                </a:solidFill>
                <a:latin typeface="微软雅黑" panose="020B0503020204020204" pitchFamily="34" charset="-122"/>
                <a:ea typeface="微软雅黑" panose="020B0503020204020204" pitchFamily="34" charset="-122"/>
              </a:rPr>
              <a:t>7</a:t>
            </a:r>
            <a:r>
              <a:rPr lang="en-US" altLang="zh-CN" sz="1800" dirty="0">
                <a:solidFill>
                  <a:schemeClr val="bg1"/>
                </a:solidFill>
                <a:latin typeface="微软雅黑" panose="020B0503020204020204" pitchFamily="34" charset="-122"/>
                <a:ea typeface="微软雅黑" panose="020B0503020204020204" pitchFamily="34" charset="-122"/>
              </a:rPr>
              <a:t>~A</a:t>
            </a:r>
            <a:r>
              <a:rPr lang="en-US" altLang="zh-CN" sz="1800" baseline="-25000" dirty="0">
                <a:solidFill>
                  <a:schemeClr val="bg1"/>
                </a:solidFill>
                <a:latin typeface="微软雅黑" panose="020B0503020204020204" pitchFamily="34" charset="-122"/>
                <a:ea typeface="微软雅黑" panose="020B0503020204020204" pitchFamily="34" charset="-122"/>
              </a:rPr>
              <a:t>1</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64" name="Line 243"/>
          <p:cNvSpPr>
            <a:spLocks noChangeShapeType="1"/>
          </p:cNvSpPr>
          <p:nvPr/>
        </p:nvSpPr>
        <p:spPr bwMode="auto">
          <a:xfrm>
            <a:off x="7891463" y="1340769"/>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5" name="Line 244"/>
          <p:cNvSpPr>
            <a:spLocks noChangeShapeType="1"/>
          </p:cNvSpPr>
          <p:nvPr/>
        </p:nvSpPr>
        <p:spPr bwMode="auto">
          <a:xfrm>
            <a:off x="8864600" y="1340769"/>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6" name="Line 246"/>
          <p:cNvSpPr>
            <a:spLocks noChangeShapeType="1"/>
          </p:cNvSpPr>
          <p:nvPr/>
        </p:nvSpPr>
        <p:spPr bwMode="auto">
          <a:xfrm>
            <a:off x="2895600" y="1874168"/>
            <a:ext cx="0" cy="3810000"/>
          </a:xfrm>
          <a:prstGeom prst="line">
            <a:avLst/>
          </a:prstGeom>
          <a:noFill/>
          <a:ln w="28575">
            <a:solidFill>
              <a:srgbClr val="33CC33"/>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7" name="Line 247"/>
          <p:cNvSpPr>
            <a:spLocks noChangeShapeType="1"/>
          </p:cNvSpPr>
          <p:nvPr/>
        </p:nvSpPr>
        <p:spPr bwMode="auto">
          <a:xfrm>
            <a:off x="7010400" y="1874168"/>
            <a:ext cx="0" cy="3810000"/>
          </a:xfrm>
          <a:prstGeom prst="line">
            <a:avLst/>
          </a:prstGeom>
          <a:noFill/>
          <a:ln w="28575">
            <a:solidFill>
              <a:srgbClr val="33CC33"/>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 name="文本框 2"/>
          <p:cNvSpPr txBox="1"/>
          <p:nvPr/>
        </p:nvSpPr>
        <p:spPr>
          <a:xfrm>
            <a:off x="2046784" y="5929585"/>
            <a:ext cx="8956638" cy="461665"/>
          </a:xfrm>
          <a:prstGeom prst="rect">
            <a:avLst/>
          </a:prstGeom>
          <a:noFill/>
        </p:spPr>
        <p:txBody>
          <a:bodyPr wrap="square" rtlCol="0">
            <a:spAutoFit/>
          </a:bodyPr>
          <a:lstStyle/>
          <a:p>
            <a:pPr algn="l"/>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两位错和一位错余数无重叠，可检测两位错，且纠正一位错</a:t>
            </a:r>
          </a:p>
        </p:txBody>
      </p:sp>
      <p:sp>
        <p:nvSpPr>
          <p:cNvPr id="68" name="矩形 67"/>
          <p:cNvSpPr/>
          <p:nvPr/>
        </p:nvSpPr>
        <p:spPr>
          <a:xfrm>
            <a:off x="7975002" y="4238071"/>
            <a:ext cx="1954306"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7975002" y="2809321"/>
            <a:ext cx="1954306"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800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wipe(left)">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wipe(left)">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wipe(left)">
                                      <p:cBhvr>
                                        <p:cTn id="77" dur="500"/>
                                        <p:tgtEl>
                                          <p:spTgt spid="5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wipe(left)">
                                      <p:cBhvr>
                                        <p:cTn id="82" dur="500"/>
                                        <p:tgtEl>
                                          <p:spTgt spid="5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wipe(left)">
                                      <p:cBhvr>
                                        <p:cTn id="87" dur="500"/>
                                        <p:tgtEl>
                                          <p:spTgt spid="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wipe(left)">
                                      <p:cBhvr>
                                        <p:cTn id="92" dur="500"/>
                                        <p:tgtEl>
                                          <p:spTgt spid="5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wipe(left)">
                                      <p:cBhvr>
                                        <p:cTn id="97" dur="500"/>
                                        <p:tgtEl>
                                          <p:spTgt spid="5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wipe(left)">
                                      <p:cBhvr>
                                        <p:cTn id="102" dur="500"/>
                                        <p:tgtEl>
                                          <p:spTgt spid="51"/>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wipe(left)">
                                      <p:cBhvr>
                                        <p:cTn id="105" dur="500"/>
                                        <p:tgtEl>
                                          <p:spTgt spid="50"/>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wipe(left)">
                                      <p:cBhvr>
                                        <p:cTn id="108" dur="500"/>
                                        <p:tgtEl>
                                          <p:spTgt spid="49"/>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left)">
                                      <p:cBhvr>
                                        <p:cTn id="111" dur="500"/>
                                        <p:tgtEl>
                                          <p:spTgt spid="48"/>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wipe(left)">
                                      <p:cBhvr>
                                        <p:cTn id="114" dur="500"/>
                                        <p:tgtEl>
                                          <p:spTgt spid="47"/>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wipe(left)">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wipe(down)">
                                      <p:cBhvr>
                                        <p:cTn id="122" dur="500"/>
                                        <p:tgtEl>
                                          <p:spTgt spid="45"/>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wipe(down)">
                                      <p:cBhvr>
                                        <p:cTn id="125" dur="500"/>
                                        <p:tgtEl>
                                          <p:spTgt spid="44"/>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43"/>
                                        </p:tgtEl>
                                        <p:attrNameLst>
                                          <p:attrName>style.visibility</p:attrName>
                                        </p:attrNameLst>
                                      </p:cBhvr>
                                      <p:to>
                                        <p:strVal val="visible"/>
                                      </p:to>
                                    </p:set>
                                    <p:animEffect transition="in" filter="wipe(down)">
                                      <p:cBhvr>
                                        <p:cTn id="128" dur="500"/>
                                        <p:tgtEl>
                                          <p:spTgt spid="4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42"/>
                                        </p:tgtEl>
                                        <p:attrNameLst>
                                          <p:attrName>style.visibility</p:attrName>
                                        </p:attrNameLst>
                                      </p:cBhvr>
                                      <p:to>
                                        <p:strVal val="visible"/>
                                      </p:to>
                                    </p:set>
                                    <p:animEffect transition="in" filter="wipe(left)">
                                      <p:cBhvr>
                                        <p:cTn id="133" dur="500"/>
                                        <p:tgtEl>
                                          <p:spTgt spid="42"/>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wipe(left)">
                                      <p:cBhvr>
                                        <p:cTn id="136" dur="500"/>
                                        <p:tgtEl>
                                          <p:spTgt spid="41"/>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40"/>
                                        </p:tgtEl>
                                        <p:attrNameLst>
                                          <p:attrName>style.visibility</p:attrName>
                                        </p:attrNameLst>
                                      </p:cBhvr>
                                      <p:to>
                                        <p:strVal val="visible"/>
                                      </p:to>
                                    </p:set>
                                    <p:animEffect transition="in" filter="wipe(left)">
                                      <p:cBhvr>
                                        <p:cTn id="139" dur="500"/>
                                        <p:tgtEl>
                                          <p:spTgt spid="40"/>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39"/>
                                        </p:tgtEl>
                                        <p:attrNameLst>
                                          <p:attrName>style.visibility</p:attrName>
                                        </p:attrNameLst>
                                      </p:cBhvr>
                                      <p:to>
                                        <p:strVal val="visible"/>
                                      </p:to>
                                    </p:set>
                                    <p:animEffect transition="in" filter="wipe(down)">
                                      <p:cBhvr>
                                        <p:cTn id="144" dur="500"/>
                                        <p:tgtEl>
                                          <p:spTgt spid="39"/>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wipe(down)">
                                      <p:cBhvr>
                                        <p:cTn id="147" dur="500"/>
                                        <p:tgtEl>
                                          <p:spTgt spid="38"/>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Effect transition="in" filter="wipe(down)">
                                      <p:cBhvr>
                                        <p:cTn id="150" dur="500"/>
                                        <p:tgtEl>
                                          <p:spTgt spid="37"/>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68"/>
                                        </p:tgtEl>
                                        <p:attrNameLst>
                                          <p:attrName>style.visibility</p:attrName>
                                        </p:attrNameLst>
                                      </p:cBhvr>
                                      <p:to>
                                        <p:strVal val="visible"/>
                                      </p:to>
                                    </p:set>
                                    <p:animEffect transition="in" filter="wipe(left)">
                                      <p:cBhvr>
                                        <p:cTn id="155" dur="500"/>
                                        <p:tgtEl>
                                          <p:spTgt spid="68"/>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69"/>
                                        </p:tgtEl>
                                        <p:attrNameLst>
                                          <p:attrName>style.visibility</p:attrName>
                                        </p:attrNameLst>
                                      </p:cBhvr>
                                      <p:to>
                                        <p:strVal val="visible"/>
                                      </p:to>
                                    </p:set>
                                    <p:animEffect transition="in" filter="wipe(left)">
                                      <p:cBhvr>
                                        <p:cTn id="16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7" grpId="0" autoUpdateAnimBg="0"/>
      <p:bldP spid="38" grpId="0" autoUpdateAnimBg="0"/>
      <p:bldP spid="39"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P spid="56" grpId="0" autoUpdateAnimBg="0"/>
      <p:bldP spid="57" grpId="0" autoUpdateAnimBg="0"/>
      <p:bldP spid="58" grpId="0" autoUpdateAnimBg="0"/>
      <p:bldP spid="59" grpId="0" autoUpdateAnimBg="0"/>
      <p:bldP spid="60" grpId="0" autoUpdateAnimBg="0"/>
      <p:bldP spid="68" grpId="0" animBg="1"/>
      <p:bldP spid="69" grpId="0" animBg="1"/>
    </p:bld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(7,3)</a:t>
            </a:r>
            <a:r>
              <a:rPr lang="zh-CN" altLang="en-US" dirty="0"/>
              <a:t>码多位错余数情况</a:t>
            </a:r>
          </a:p>
        </p:txBody>
      </p:sp>
      <p:sp>
        <p:nvSpPr>
          <p:cNvPr id="3" name="内容占位符 2"/>
          <p:cNvSpPr>
            <a:spLocks noGrp="1"/>
          </p:cNvSpPr>
          <p:nvPr>
            <p:ph idx="1"/>
          </p:nvPr>
        </p:nvSpPr>
        <p:spPr>
          <a:xfrm>
            <a:off x="487822" y="942764"/>
            <a:ext cx="10515599" cy="1317836"/>
          </a:xfrm>
        </p:spPr>
        <p:txBody>
          <a:bodyPr/>
          <a:lstStyle/>
          <a:p>
            <a:r>
              <a:rPr lang="zh-CN" altLang="en-US" dirty="0"/>
              <a:t>两位数出错余数与一位错</a:t>
            </a:r>
            <a:r>
              <a:rPr lang="zh-CN" altLang="en-US" dirty="0">
                <a:solidFill>
                  <a:srgbClr val="18978B"/>
                </a:solidFill>
              </a:rPr>
              <a:t>无重叠</a:t>
            </a:r>
            <a:r>
              <a:rPr lang="zh-CN" altLang="en-US" dirty="0"/>
              <a:t>（见表）</a:t>
            </a:r>
            <a:endParaRPr lang="en-US" altLang="zh-CN" dirty="0"/>
          </a:p>
          <a:p>
            <a:r>
              <a:rPr lang="zh-CN" altLang="en-US" dirty="0"/>
              <a:t>三位数出错与一位错重叠</a:t>
            </a:r>
            <a:r>
              <a:rPr lang="en-US" altLang="zh-CN" dirty="0"/>
              <a:t>,A1</a:t>
            </a:r>
            <a:r>
              <a:rPr lang="zh-CN" altLang="en-US" dirty="0"/>
              <a:t>、</a:t>
            </a:r>
            <a:r>
              <a:rPr lang="en-US" altLang="zh-CN" dirty="0"/>
              <a:t>A2</a:t>
            </a:r>
            <a:r>
              <a:rPr lang="zh-CN" altLang="en-US" dirty="0"/>
              <a:t>、</a:t>
            </a:r>
            <a:r>
              <a:rPr lang="en-US" altLang="zh-CN" dirty="0"/>
              <a:t>A3</a:t>
            </a:r>
            <a:r>
              <a:rPr lang="zh-CN" altLang="en-US" dirty="0"/>
              <a:t>出错与</a:t>
            </a:r>
            <a:r>
              <a:rPr lang="en-US" altLang="zh-CN" dirty="0"/>
              <a:t>A6</a:t>
            </a:r>
            <a:r>
              <a:rPr lang="zh-CN" altLang="en-US" dirty="0"/>
              <a:t>出错余数相同</a:t>
            </a:r>
            <a:endParaRPr lang="en-US" altLang="zh-CN" dirty="0"/>
          </a:p>
          <a:p>
            <a:pPr marL="0" indent="0">
              <a:buNone/>
            </a:pP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598149328"/>
              </p:ext>
            </p:extLst>
          </p:nvPr>
        </p:nvGraphicFramePr>
        <p:xfrm>
          <a:off x="742343" y="2481775"/>
          <a:ext cx="10515599" cy="3628312"/>
        </p:xfrm>
        <a:graphic>
          <a:graphicData uri="http://schemas.openxmlformats.org/drawingml/2006/table">
            <a:tbl>
              <a:tblPr firstRow="1" bandRow="1">
                <a:tableStyleId>{5C22544A-7EE6-4342-B048-85BDC9FD1C3A}</a:tableStyleId>
              </a:tblPr>
              <a:tblGrid>
                <a:gridCol w="1761371">
                  <a:extLst>
                    <a:ext uri="{9D8B030D-6E8A-4147-A177-3AD203B41FA5}">
                      <a16:colId xmlns:a16="http://schemas.microsoft.com/office/drawing/2014/main" val="2310481074"/>
                    </a:ext>
                  </a:extLst>
                </a:gridCol>
                <a:gridCol w="1250604">
                  <a:extLst>
                    <a:ext uri="{9D8B030D-6E8A-4147-A177-3AD203B41FA5}">
                      <a16:colId xmlns:a16="http://schemas.microsoft.com/office/drawing/2014/main" val="877872910"/>
                    </a:ext>
                  </a:extLst>
                </a:gridCol>
                <a:gridCol w="1250604">
                  <a:extLst>
                    <a:ext uri="{9D8B030D-6E8A-4147-A177-3AD203B41FA5}">
                      <a16:colId xmlns:a16="http://schemas.microsoft.com/office/drawing/2014/main" val="1871508481"/>
                    </a:ext>
                  </a:extLst>
                </a:gridCol>
                <a:gridCol w="1250604">
                  <a:extLst>
                    <a:ext uri="{9D8B030D-6E8A-4147-A177-3AD203B41FA5}">
                      <a16:colId xmlns:a16="http://schemas.microsoft.com/office/drawing/2014/main" val="3025735419"/>
                    </a:ext>
                  </a:extLst>
                </a:gridCol>
                <a:gridCol w="1250604">
                  <a:extLst>
                    <a:ext uri="{9D8B030D-6E8A-4147-A177-3AD203B41FA5}">
                      <a16:colId xmlns:a16="http://schemas.microsoft.com/office/drawing/2014/main" val="1960722817"/>
                    </a:ext>
                  </a:extLst>
                </a:gridCol>
                <a:gridCol w="1250604">
                  <a:extLst>
                    <a:ext uri="{9D8B030D-6E8A-4147-A177-3AD203B41FA5}">
                      <a16:colId xmlns:a16="http://schemas.microsoft.com/office/drawing/2014/main" val="2487651056"/>
                    </a:ext>
                  </a:extLst>
                </a:gridCol>
                <a:gridCol w="1250604">
                  <a:extLst>
                    <a:ext uri="{9D8B030D-6E8A-4147-A177-3AD203B41FA5}">
                      <a16:colId xmlns:a16="http://schemas.microsoft.com/office/drawing/2014/main" val="3060472592"/>
                    </a:ext>
                  </a:extLst>
                </a:gridCol>
                <a:gridCol w="1250604">
                  <a:extLst>
                    <a:ext uri="{9D8B030D-6E8A-4147-A177-3AD203B41FA5}">
                      <a16:colId xmlns:a16="http://schemas.microsoft.com/office/drawing/2014/main" val="1108971906"/>
                    </a:ext>
                  </a:extLst>
                </a:gridCol>
              </a:tblGrid>
              <a:tr h="453539">
                <a:tc>
                  <a:txBody>
                    <a:bodyPr/>
                    <a:lstStyle/>
                    <a:p>
                      <a:pPr algn="ctr"/>
                      <a:r>
                        <a:rPr lang="zh-CN" altLang="en-US" sz="2000" dirty="0"/>
                        <a:t>出错位</a:t>
                      </a:r>
                      <a:r>
                        <a:rPr lang="en-US" altLang="zh-CN" sz="2000" dirty="0"/>
                        <a:t>/</a:t>
                      </a:r>
                      <a:r>
                        <a:rPr lang="zh-CN" altLang="en-US" sz="2000" dirty="0"/>
                        <a:t>余数</a:t>
                      </a:r>
                    </a:p>
                  </a:txBody>
                  <a:tcPr marL="111832" marR="111832" marT="55916" marB="55916"/>
                </a:tc>
                <a:tc>
                  <a:txBody>
                    <a:bodyPr/>
                    <a:lstStyle/>
                    <a:p>
                      <a:pPr algn="ctr"/>
                      <a:r>
                        <a:rPr lang="en-US" altLang="zh-CN" sz="2200" dirty="0"/>
                        <a:t>A</a:t>
                      </a:r>
                      <a:r>
                        <a:rPr lang="en-US" altLang="zh-CN" sz="2200" baseline="-25000" dirty="0"/>
                        <a:t>1</a:t>
                      </a:r>
                      <a:r>
                        <a:rPr lang="en-US" altLang="zh-CN" sz="2200" dirty="0"/>
                        <a:t>/1</a:t>
                      </a:r>
                      <a:endParaRPr lang="zh-CN" altLang="en-US" sz="2200" dirty="0"/>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2</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/2</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3</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/4</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4</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chemeClr val="bg1"/>
                          </a:solidFill>
                          <a:effectLst/>
                          <a:uLnTx/>
                          <a:uFillTx/>
                          <a:latin typeface="Segoe UI"/>
                          <a:ea typeface="微软雅黑"/>
                          <a:cs typeface="+mn-cs"/>
                        </a:rPr>
                        <a:t>8</a:t>
                      </a:r>
                      <a:endParaRPr kumimoji="0" lang="zh-CN" altLang="en-US" sz="2200" b="1" i="0" u="none" strike="noStrike" kern="1200" cap="none" spc="0" normalizeH="0" baseline="0" noProof="0" dirty="0">
                        <a:ln>
                          <a:noFill/>
                        </a:ln>
                        <a:solidFill>
                          <a:schemeClr val="bg1"/>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5</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/13</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6</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/7</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7</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/14</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extLst>
                  <a:ext uri="{0D108BD9-81ED-4DB2-BD59-A6C34878D82A}">
                    <a16:rowId xmlns:a16="http://schemas.microsoft.com/office/drawing/2014/main" val="1650776705"/>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1</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/1</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9</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12</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15</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val="297464494"/>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2</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/2</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10</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12</a:t>
                      </a:r>
                      <a:endParaRPr lang="zh-CN" altLang="en-US" sz="2200" b="1" dirty="0">
                        <a:solidFill>
                          <a:srgbClr val="C00000"/>
                        </a:solidFill>
                        <a:latin typeface="Consolas" panose="020B0609020204030204" pitchFamily="49" charset="0"/>
                      </a:endParaRPr>
                    </a:p>
                  </a:txBody>
                  <a:tcPr marL="111832" marR="111832" marT="55916" marB="55916"/>
                </a:tc>
                <a:extLst>
                  <a:ext uri="{0D108BD9-81ED-4DB2-BD59-A6C34878D82A}">
                    <a16:rowId xmlns:a16="http://schemas.microsoft.com/office/drawing/2014/main" val="2876144209"/>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3</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/4</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12</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9</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10</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val="3572718169"/>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4</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/8</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val="419175976"/>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  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5</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/13</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10</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val="3535833825"/>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6</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/7</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9</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val="2915251317"/>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  A</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7</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/14</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4105818898"/>
                  </a:ext>
                </a:extLst>
              </a:tr>
            </a:tbl>
          </a:graphicData>
        </a:graphic>
      </p:graphicFrame>
      <p:sp>
        <p:nvSpPr>
          <p:cNvPr id="6" name="矩形 5">
            <a:extLst>
              <a:ext uri="{FF2B5EF4-FFF2-40B4-BE49-F238E27FC236}">
                <a16:creationId xmlns:a16="http://schemas.microsoft.com/office/drawing/2014/main" id="{4218095F-AE67-4A7D-870C-AF3F3C2C572F}"/>
              </a:ext>
            </a:extLst>
          </p:cNvPr>
          <p:cNvSpPr/>
          <p:nvPr/>
        </p:nvSpPr>
        <p:spPr>
          <a:xfrm>
            <a:off x="4020113" y="4790105"/>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Segoe UI"/>
                <a:ea typeface="微软雅黑"/>
                <a:cs typeface="+mn-cs"/>
              </a:rPr>
              <a:t>两位数出错组合</a:t>
            </a:r>
          </a:p>
        </p:txBody>
      </p:sp>
    </p:spTree>
    <p:extLst>
      <p:ext uri="{BB962C8B-B14F-4D97-AF65-F5344CB8AC3E}">
        <p14:creationId xmlns:p14="http://schemas.microsoft.com/office/powerpoint/2010/main" val="14845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   (</a:t>
            </a:r>
            <a:r>
              <a:rPr lang="en-US" altLang="zh-CN" dirty="0" err="1"/>
              <a:t>n,k</a:t>
            </a:r>
            <a:r>
              <a:rPr lang="en-US" altLang="zh-CN" dirty="0"/>
              <a:t>)</a:t>
            </a:r>
            <a:r>
              <a:rPr lang="zh-CN" altLang="en-US" dirty="0"/>
              <a:t>码检错性能</a:t>
            </a:r>
            <a:r>
              <a:rPr lang="en-US" altLang="zh-CN" dirty="0"/>
              <a:t>	  r=n-k</a:t>
            </a:r>
            <a:endParaRPr lang="zh-CN" altLang="en-US" dirty="0"/>
          </a:p>
        </p:txBody>
      </p:sp>
      <p:sp>
        <p:nvSpPr>
          <p:cNvPr id="3" name="内容占位符 2"/>
          <p:cNvSpPr>
            <a:spLocks noGrp="1"/>
          </p:cNvSpPr>
          <p:nvPr>
            <p:ph idx="1"/>
          </p:nvPr>
        </p:nvSpPr>
        <p:spPr>
          <a:xfrm>
            <a:off x="487822" y="2420471"/>
            <a:ext cx="10947557" cy="4159317"/>
          </a:xfrm>
        </p:spPr>
        <p:txBody>
          <a:bodyPr>
            <a:normAutofit fontScale="77500" lnSpcReduction="20000"/>
          </a:bodyPr>
          <a:lstStyle/>
          <a:p>
            <a:pPr>
              <a:lnSpc>
                <a:spcPct val="150000"/>
              </a:lnSpc>
            </a:pPr>
            <a:r>
              <a:rPr lang="zh-CN" altLang="en-US" dirty="0"/>
              <a:t>所有小于等于</a:t>
            </a:r>
            <a:r>
              <a:rPr lang="en-US" altLang="zh-CN" dirty="0"/>
              <a:t>r</a:t>
            </a:r>
            <a:r>
              <a:rPr lang="zh-CN" altLang="en-US" dirty="0"/>
              <a:t>长度的</a:t>
            </a:r>
            <a:r>
              <a:rPr lang="zh-CN" altLang="en-US" b="1" dirty="0">
                <a:solidFill>
                  <a:srgbClr val="C00000"/>
                </a:solidFill>
              </a:rPr>
              <a:t>突发错</a:t>
            </a:r>
            <a:endParaRPr lang="en-US" altLang="zh-CN" b="1" dirty="0">
              <a:solidFill>
                <a:srgbClr val="C00000"/>
              </a:solidFill>
            </a:endParaRPr>
          </a:p>
          <a:p>
            <a:pPr lvl="1">
              <a:lnSpc>
                <a:spcPct val="150000"/>
              </a:lnSpc>
            </a:pPr>
            <a:r>
              <a:rPr lang="zh-CN" altLang="en-US" dirty="0">
                <a:solidFill>
                  <a:srgbClr val="C00000"/>
                </a:solidFill>
              </a:rPr>
              <a:t>通讯中常见，各出错位之间有因果关系</a:t>
            </a:r>
            <a:endParaRPr lang="en-US" altLang="zh-CN" dirty="0">
              <a:solidFill>
                <a:srgbClr val="C00000"/>
              </a:solidFill>
            </a:endParaRPr>
          </a:p>
          <a:p>
            <a:pPr lvl="1">
              <a:lnSpc>
                <a:spcPct val="150000"/>
              </a:lnSpc>
            </a:pPr>
            <a:r>
              <a:rPr lang="zh-CN" altLang="en-US" dirty="0"/>
              <a:t>突发错长度：第一和最后错位间的距离</a:t>
            </a:r>
            <a:endParaRPr lang="en-US" altLang="zh-CN" dirty="0">
              <a:solidFill>
                <a:srgbClr val="C00000"/>
              </a:solidFill>
            </a:endParaRPr>
          </a:p>
          <a:p>
            <a:pPr>
              <a:lnSpc>
                <a:spcPct val="150000"/>
              </a:lnSpc>
            </a:pPr>
            <a:r>
              <a:rPr lang="en-US" altLang="zh-CN" dirty="0"/>
              <a:t>( 1−2</a:t>
            </a:r>
            <a:r>
              <a:rPr lang="en-US" altLang="zh-CN" b="1" baseline="70000" dirty="0"/>
              <a:t>–r+1</a:t>
            </a:r>
            <a:r>
              <a:rPr lang="en-US" altLang="zh-CN" dirty="0"/>
              <a:t>)</a:t>
            </a:r>
            <a:r>
              <a:rPr lang="zh-CN" altLang="en-US" dirty="0"/>
              <a:t>比例的</a:t>
            </a:r>
            <a:r>
              <a:rPr lang="en-US" altLang="zh-CN" dirty="0"/>
              <a:t>r+1</a:t>
            </a:r>
            <a:r>
              <a:rPr lang="zh-CN" altLang="en-US" dirty="0"/>
              <a:t>长度的突发错</a:t>
            </a:r>
            <a:endParaRPr lang="en-US" altLang="zh-CN" dirty="0"/>
          </a:p>
          <a:p>
            <a:pPr>
              <a:lnSpc>
                <a:spcPct val="150000"/>
              </a:lnSpc>
            </a:pPr>
            <a:r>
              <a:rPr lang="en-US" altLang="zh-CN" dirty="0"/>
              <a:t>( 1−2</a:t>
            </a:r>
            <a:r>
              <a:rPr lang="en-US" altLang="zh-CN" b="1" baseline="70000" dirty="0"/>
              <a:t>–r</a:t>
            </a:r>
            <a:r>
              <a:rPr lang="en-US" altLang="zh-CN" dirty="0"/>
              <a:t> )</a:t>
            </a:r>
            <a:r>
              <a:rPr lang="zh-CN" altLang="en-US" dirty="0"/>
              <a:t>比例的大于</a:t>
            </a:r>
            <a:r>
              <a:rPr lang="en-US" altLang="zh-CN" dirty="0"/>
              <a:t>r+1</a:t>
            </a:r>
            <a:r>
              <a:rPr lang="zh-CN" altLang="en-US" dirty="0"/>
              <a:t>长度的突发错</a:t>
            </a:r>
            <a:endParaRPr lang="en-US" altLang="zh-CN" dirty="0"/>
          </a:p>
          <a:p>
            <a:pPr>
              <a:lnSpc>
                <a:spcPct val="150000"/>
              </a:lnSpc>
            </a:pPr>
            <a:r>
              <a:rPr lang="zh-CN" altLang="en-US" dirty="0"/>
              <a:t>所有小于最小码距的任意位数的错误</a:t>
            </a:r>
            <a:endParaRPr lang="en-US" altLang="zh-CN" dirty="0"/>
          </a:p>
          <a:p>
            <a:pPr>
              <a:lnSpc>
                <a:spcPct val="150000"/>
              </a:lnSpc>
            </a:pPr>
            <a:r>
              <a:rPr lang="zh-CN" altLang="en-US" dirty="0"/>
              <a:t>如果生成多项式中</a:t>
            </a:r>
            <a:r>
              <a:rPr lang="en-US" altLang="zh-CN" dirty="0"/>
              <a:t>1</a:t>
            </a:r>
            <a:r>
              <a:rPr lang="zh-CN" altLang="en-US" dirty="0"/>
              <a:t>的数目为偶数，可检测所有奇数错</a:t>
            </a:r>
            <a:endParaRPr lang="en-US" altLang="zh-CN" dirty="0"/>
          </a:p>
          <a:p>
            <a:pPr>
              <a:lnSpc>
                <a:spcPct val="150000"/>
              </a:lnSpc>
            </a:pPr>
            <a:r>
              <a:rPr lang="zh-CN" altLang="en-US" dirty="0">
                <a:solidFill>
                  <a:srgbClr val="18978B"/>
                </a:solidFill>
              </a:rPr>
              <a:t>检错性能突出</a:t>
            </a:r>
            <a:r>
              <a:rPr lang="zh-CN" altLang="en-US" dirty="0"/>
              <a:t>，广泛运用于</a:t>
            </a:r>
            <a:r>
              <a:rPr lang="zh-CN" altLang="en-US" b="1" dirty="0">
                <a:solidFill>
                  <a:srgbClr val="18978B"/>
                </a:solidFill>
              </a:rPr>
              <a:t>通信传输</a:t>
            </a:r>
            <a:r>
              <a:rPr lang="zh-CN" altLang="en-US" dirty="0"/>
              <a:t>，</a:t>
            </a:r>
            <a:r>
              <a:rPr lang="zh-CN" altLang="en-US" b="1" dirty="0">
                <a:solidFill>
                  <a:srgbClr val="18978B"/>
                </a:solidFill>
              </a:rPr>
              <a:t>磁存储</a:t>
            </a:r>
            <a:r>
              <a:rPr lang="zh-CN" altLang="en-US" dirty="0"/>
              <a:t>领域</a:t>
            </a:r>
          </a:p>
          <a:p>
            <a:pPr>
              <a:lnSpc>
                <a:spcPct val="150000"/>
              </a:lnSpc>
            </a:pPr>
            <a:endParaRPr lang="en-US" altLang="zh-CN" dirty="0"/>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5959892" y="1296396"/>
            <a:ext cx="5812561" cy="2745050"/>
          </a:xfrm>
          <a:prstGeom prst="rect">
            <a:avLst/>
          </a:prstGeom>
          <a:ln>
            <a:solidFill>
              <a:schemeClr val="accent6">
                <a:lumMod val="75000"/>
              </a:schemeClr>
            </a:solidFill>
          </a:ln>
        </p:spPr>
      </p:pic>
    </p:spTree>
    <p:extLst>
      <p:ext uri="{BB962C8B-B14F-4D97-AF65-F5344CB8AC3E}">
        <p14:creationId xmlns:p14="http://schemas.microsoft.com/office/powerpoint/2010/main" val="331360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left)">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wipe(left)">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left)">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wipe(left)">
                                      <p:cBhvr>
                                        <p:cTn id="4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2.2.1 </a:t>
            </a:r>
            <a:r>
              <a:rPr lang="zh-CN" altLang="en-US" dirty="0"/>
              <a:t>数的机器码表示</a:t>
            </a:r>
          </a:p>
        </p:txBody>
      </p:sp>
      <p:sp>
        <p:nvSpPr>
          <p:cNvPr id="3" name="内容占位符 2"/>
          <p:cNvSpPr>
            <a:spLocks noGrp="1"/>
          </p:cNvSpPr>
          <p:nvPr>
            <p:ph idx="1"/>
          </p:nvPr>
        </p:nvSpPr>
        <p:spPr/>
        <p:txBody>
          <a:bodyPr/>
          <a:lstStyle/>
          <a:p>
            <a:pPr eaLnBrk="1" hangingPunct="1">
              <a:lnSpc>
                <a:spcPct val="150000"/>
              </a:lnSpc>
            </a:pPr>
            <a:r>
              <a:rPr lang="zh-CN" altLang="en-US" b="1" dirty="0">
                <a:solidFill>
                  <a:srgbClr val="1387B7"/>
                </a:solidFill>
              </a:rPr>
              <a:t>真值 </a:t>
            </a:r>
            <a:r>
              <a:rPr lang="zh-CN" altLang="en-US" dirty="0">
                <a:solidFill>
                  <a:srgbClr val="1387B7"/>
                </a:solidFill>
              </a:rPr>
              <a:t> </a:t>
            </a:r>
            <a:r>
              <a:rPr lang="zh-CN" altLang="en-US" dirty="0"/>
              <a:t>  </a:t>
            </a:r>
            <a:r>
              <a:rPr lang="en-US" altLang="zh-CN" dirty="0"/>
              <a:t>(</a:t>
            </a:r>
            <a:r>
              <a:rPr lang="zh-CN" altLang="en-US" dirty="0"/>
              <a:t>书写用</a:t>
            </a:r>
            <a:r>
              <a:rPr lang="en-US" altLang="zh-CN" dirty="0"/>
              <a:t>)</a:t>
            </a:r>
          </a:p>
          <a:p>
            <a:pPr lvl="1">
              <a:lnSpc>
                <a:spcPct val="150000"/>
              </a:lnSpc>
            </a:pPr>
            <a:r>
              <a:rPr lang="zh-CN" altLang="en-US" sz="2200" dirty="0"/>
              <a:t>将用“</a:t>
            </a:r>
            <a:r>
              <a:rPr lang="en-US" altLang="zh-CN" sz="2200" b="1" dirty="0"/>
              <a:t>+</a:t>
            </a:r>
            <a:r>
              <a:rPr lang="zh-CN" altLang="en-US" sz="2200" dirty="0"/>
              <a:t>”、</a:t>
            </a:r>
            <a:r>
              <a:rPr lang="zh-CN" altLang="en-US" sz="2200" b="1" dirty="0"/>
              <a:t>“</a:t>
            </a:r>
            <a:r>
              <a:rPr lang="en-US" altLang="zh-CN" sz="2200" b="1" dirty="0"/>
              <a:t>-</a:t>
            </a:r>
            <a:r>
              <a:rPr lang="zh-CN" altLang="en-US" sz="2200" b="1" dirty="0"/>
              <a:t>”</a:t>
            </a:r>
            <a:r>
              <a:rPr lang="en-US" altLang="zh-CN" sz="2200" b="1" dirty="0"/>
              <a:t> </a:t>
            </a:r>
            <a:r>
              <a:rPr lang="zh-CN" altLang="en-US" sz="2200" dirty="0"/>
              <a:t>表示正负的二进制数称为真值</a:t>
            </a:r>
          </a:p>
          <a:p>
            <a:pPr lvl="1">
              <a:lnSpc>
                <a:spcPct val="150000"/>
              </a:lnSpc>
            </a:pPr>
            <a:r>
              <a:rPr lang="zh-CN" altLang="en-US" dirty="0"/>
              <a:t>机器不能识别书写格式，计算机如何表示负数？</a:t>
            </a:r>
          </a:p>
          <a:p>
            <a:pPr eaLnBrk="1" hangingPunct="1">
              <a:lnSpc>
                <a:spcPct val="150000"/>
              </a:lnSpc>
            </a:pPr>
            <a:r>
              <a:rPr lang="zh-CN" altLang="en-US" b="1" dirty="0">
                <a:solidFill>
                  <a:srgbClr val="1387B7"/>
                </a:solidFill>
              </a:rPr>
              <a:t>机器码</a:t>
            </a:r>
            <a:r>
              <a:rPr lang="zh-CN" altLang="en-US" dirty="0">
                <a:solidFill>
                  <a:srgbClr val="1387B7"/>
                </a:solidFill>
              </a:rPr>
              <a:t> </a:t>
            </a:r>
            <a:r>
              <a:rPr lang="zh-CN" altLang="en-US" dirty="0"/>
              <a:t>  </a:t>
            </a:r>
            <a:r>
              <a:rPr lang="en-US" altLang="zh-CN" dirty="0"/>
              <a:t>(</a:t>
            </a:r>
            <a:r>
              <a:rPr lang="zh-CN" altLang="en-US" dirty="0"/>
              <a:t>机器内部使用</a:t>
            </a:r>
            <a:r>
              <a:rPr lang="en-US" altLang="zh-CN" dirty="0"/>
              <a:t>)</a:t>
            </a:r>
          </a:p>
          <a:p>
            <a:pPr lvl="1" eaLnBrk="1" hangingPunct="1">
              <a:lnSpc>
                <a:spcPct val="150000"/>
              </a:lnSpc>
            </a:pPr>
            <a:r>
              <a:rPr lang="zh-CN" altLang="en-US" sz="2200" dirty="0"/>
              <a:t>将符号和数值一起编码表示的二进制数称为机器码</a:t>
            </a:r>
            <a:endParaRPr lang="en-US" altLang="zh-CN" sz="2200" dirty="0"/>
          </a:p>
          <a:p>
            <a:pPr lvl="1" eaLnBrk="1" hangingPunct="1">
              <a:lnSpc>
                <a:spcPct val="150000"/>
              </a:lnSpc>
            </a:pPr>
            <a:r>
              <a:rPr lang="zh-CN" altLang="en-US" sz="2100" b="1" dirty="0"/>
              <a:t>原码  </a:t>
            </a:r>
            <a:r>
              <a:rPr lang="en-US" altLang="zh-CN" sz="2100" dirty="0"/>
              <a:t>Signed magnitude      	 </a:t>
            </a:r>
            <a:r>
              <a:rPr lang="zh-CN" altLang="en-US" sz="2100" b="1" dirty="0"/>
              <a:t>反码  </a:t>
            </a:r>
            <a:r>
              <a:rPr lang="en-US" altLang="zh-CN" sz="2100" dirty="0"/>
              <a:t>One’s complement</a:t>
            </a:r>
          </a:p>
          <a:p>
            <a:pPr lvl="1" eaLnBrk="1" hangingPunct="1">
              <a:lnSpc>
                <a:spcPct val="150000"/>
              </a:lnSpc>
            </a:pPr>
            <a:r>
              <a:rPr lang="zh-CN" altLang="en-US" sz="2100" b="1" dirty="0"/>
              <a:t>补码</a:t>
            </a:r>
            <a:r>
              <a:rPr lang="zh-CN" altLang="en-US" sz="2100" dirty="0"/>
              <a:t>  </a:t>
            </a:r>
            <a:r>
              <a:rPr lang="en-US" altLang="zh-CN" sz="2100" dirty="0"/>
              <a:t>Two’s complement  	 </a:t>
            </a:r>
            <a:r>
              <a:rPr lang="zh-CN" altLang="en-US" sz="2100" b="1" dirty="0"/>
              <a:t>移码 </a:t>
            </a:r>
            <a:r>
              <a:rPr lang="zh-CN" altLang="en-US" sz="2100" dirty="0"/>
              <a:t> </a:t>
            </a:r>
            <a:r>
              <a:rPr lang="en-US" altLang="zh-CN" sz="2100" dirty="0"/>
              <a:t>Biased notation</a:t>
            </a:r>
          </a:p>
          <a:p>
            <a:pPr lvl="1" eaLnBrk="1" hangingPunct="1"/>
            <a:endParaRPr lang="en-US" altLang="zh-CN" sz="2100" dirty="0">
              <a:solidFill>
                <a:srgbClr val="000000"/>
              </a:solidFill>
            </a:endParaRPr>
          </a:p>
          <a:p>
            <a:endParaRPr lang="zh-CN" altLang="en-US" dirty="0"/>
          </a:p>
        </p:txBody>
      </p:sp>
      <p:sp>
        <p:nvSpPr>
          <p:cNvPr id="4" name="矩形 3"/>
          <p:cNvSpPr/>
          <p:nvPr/>
        </p:nvSpPr>
        <p:spPr>
          <a:xfrm>
            <a:off x="730250" y="5529926"/>
            <a:ext cx="10731500" cy="539507"/>
          </a:xfrm>
          <a:prstGeom prst="rect">
            <a:avLst/>
          </a:prstGeom>
          <a:solidFill>
            <a:schemeClr val="accent6">
              <a:lumMod val="60000"/>
              <a:lumOff val="40000"/>
            </a:schemeClr>
          </a:solid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内存、寄存器中的数据编码到底是什么编码？</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444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常见生成多项式与应用</a:t>
            </a:r>
          </a:p>
        </p:txBody>
      </p:sp>
      <p:graphicFrame>
        <p:nvGraphicFramePr>
          <p:cNvPr id="3" name="表格 2"/>
          <p:cNvGraphicFramePr>
            <a:graphicFrameLocks noGrp="1"/>
          </p:cNvGraphicFramePr>
          <p:nvPr>
            <p:extLst/>
          </p:nvPr>
        </p:nvGraphicFramePr>
        <p:xfrm>
          <a:off x="919606" y="1020728"/>
          <a:ext cx="10340272" cy="5486401"/>
        </p:xfrm>
        <a:graphic>
          <a:graphicData uri="http://schemas.openxmlformats.org/drawingml/2006/table">
            <a:tbl>
              <a:tblPr firstRow="1" firstCol="1" bandRow="1">
                <a:tableStyleId>{5C22544A-7EE6-4342-B048-85BDC9FD1C3A}</a:tableStyleId>
              </a:tblPr>
              <a:tblGrid>
                <a:gridCol w="2635177">
                  <a:extLst>
                    <a:ext uri="{9D8B030D-6E8A-4147-A177-3AD203B41FA5}">
                      <a16:colId xmlns:a16="http://schemas.microsoft.com/office/drawing/2014/main" val="588304324"/>
                    </a:ext>
                  </a:extLst>
                </a:gridCol>
                <a:gridCol w="3519266">
                  <a:extLst>
                    <a:ext uri="{9D8B030D-6E8A-4147-A177-3AD203B41FA5}">
                      <a16:colId xmlns:a16="http://schemas.microsoft.com/office/drawing/2014/main" val="3318216347"/>
                    </a:ext>
                  </a:extLst>
                </a:gridCol>
                <a:gridCol w="4185829">
                  <a:extLst>
                    <a:ext uri="{9D8B030D-6E8A-4147-A177-3AD203B41FA5}">
                      <a16:colId xmlns:a16="http://schemas.microsoft.com/office/drawing/2014/main" val="2200107536"/>
                    </a:ext>
                  </a:extLst>
                </a:gridCol>
              </a:tblGrid>
              <a:tr h="452684">
                <a:tc>
                  <a:txBody>
                    <a:bodyPr/>
                    <a:lstStyle/>
                    <a:p>
                      <a:pPr indent="95250" algn="ctr">
                        <a:lnSpc>
                          <a:spcPct val="130000"/>
                        </a:lnSpc>
                        <a:spcAft>
                          <a:spcPts val="0"/>
                        </a:spcAft>
                      </a:pPr>
                      <a:r>
                        <a:rPr lang="en-US" sz="2000" kern="0" dirty="0">
                          <a:effectLst/>
                          <a:latin typeface="微软雅黑" panose="020B0503020204020204" pitchFamily="34" charset="-122"/>
                          <a:ea typeface="微软雅黑" panose="020B0503020204020204" pitchFamily="34" charset="-122"/>
                        </a:rPr>
                        <a:t>CRC</a:t>
                      </a:r>
                      <a:r>
                        <a:rPr lang="zh-CN" sz="2000" kern="0" dirty="0">
                          <a:effectLst/>
                          <a:latin typeface="微软雅黑" panose="020B0503020204020204" pitchFamily="34" charset="-122"/>
                          <a:ea typeface="微软雅黑" panose="020B0503020204020204" pitchFamily="34" charset="-122"/>
                        </a:rPr>
                        <a:t>编码</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zh-CN" sz="2000" kern="0" dirty="0">
                          <a:effectLst/>
                          <a:latin typeface="微软雅黑" panose="020B0503020204020204" pitchFamily="34" charset="-122"/>
                          <a:ea typeface="微软雅黑" panose="020B0503020204020204" pitchFamily="34" charset="-122"/>
                        </a:rPr>
                        <a:t>用途</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zh-CN" sz="2000" kern="0" dirty="0">
                          <a:effectLst/>
                          <a:latin typeface="微软雅黑" panose="020B0503020204020204" pitchFamily="34" charset="-122"/>
                          <a:ea typeface="微软雅黑" panose="020B0503020204020204" pitchFamily="34" charset="-122"/>
                        </a:rPr>
                        <a:t>多项表达式</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val="4024498000"/>
                  </a:ext>
                </a:extLst>
              </a:tr>
              <a:tr h="452684">
                <a:tc>
                  <a:txBody>
                    <a:bodyPr/>
                    <a:lstStyle/>
                    <a:p>
                      <a:pPr indent="95250" algn="ctr">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rPr>
                        <a:t>CRC-1</a:t>
                      </a:r>
                      <a:endParaRPr lang="zh-CN" sz="2000" b="0" kern="100"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solidFill>
                      <a:srgbClr val="D2DEEF"/>
                    </a:solidFill>
                  </a:tcPr>
                </a:tc>
                <a:tc>
                  <a:txBody>
                    <a:bodyPr/>
                    <a:lstStyle/>
                    <a:p>
                      <a:pPr indent="95250" algn="ctr">
                        <a:lnSpc>
                          <a:spcPct val="130000"/>
                        </a:lnSpc>
                        <a:spcAft>
                          <a:spcPts val="0"/>
                        </a:spcAft>
                      </a:pPr>
                      <a:r>
                        <a:rPr lang="zh-CN" sz="1800" kern="0" dirty="0">
                          <a:effectLst/>
                          <a:latin typeface="微软雅黑" panose="020B0503020204020204" pitchFamily="34" charset="-122"/>
                          <a:ea typeface="微软雅黑" panose="020B0503020204020204" pitchFamily="34" charset="-122"/>
                        </a:rPr>
                        <a:t>奇偶校验</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859575101"/>
                  </a:ext>
                </a:extLst>
              </a:tr>
              <a:tr h="452684">
                <a:tc>
                  <a:txBody>
                    <a:bodyPr/>
                    <a:lstStyle/>
                    <a:p>
                      <a:pPr indent="95250" algn="ctr">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rPr>
                        <a:t>CRC-3</a:t>
                      </a:r>
                      <a:endParaRPr lang="zh-CN" sz="2000" b="0" kern="100"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GSM</a:t>
                      </a:r>
                      <a:r>
                        <a:rPr lang="zh-CN" sz="1800" kern="0" dirty="0">
                          <a:effectLst/>
                          <a:latin typeface="微软雅黑" panose="020B0503020204020204" pitchFamily="34" charset="-122"/>
                          <a:ea typeface="微软雅黑" panose="020B0503020204020204" pitchFamily="34" charset="-122"/>
                        </a:rPr>
                        <a:t>移动网络</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x+ 1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3868612341"/>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CRC-4</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ITU-T G.704</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x+ 1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678042894"/>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CRC-5-ITU</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ITU-T G.704</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 </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756866799"/>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CRC-5-EPC</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zh-CN" sz="1800" kern="0">
                          <a:effectLst/>
                          <a:latin typeface="微软雅黑" panose="020B0503020204020204" pitchFamily="34" charset="-122"/>
                          <a:ea typeface="微软雅黑" panose="020B0503020204020204" pitchFamily="34" charset="-122"/>
                        </a:rPr>
                        <a:t>二代</a:t>
                      </a:r>
                      <a:r>
                        <a:rPr lang="en-US" sz="1800" kern="0">
                          <a:effectLst/>
                          <a:latin typeface="微软雅黑" panose="020B0503020204020204" pitchFamily="34" charset="-122"/>
                          <a:ea typeface="微软雅黑" panose="020B0503020204020204" pitchFamily="34" charset="-122"/>
                        </a:rPr>
                        <a:t>RFID</a:t>
                      </a:r>
                      <a:endParaRPr lang="zh-CN" sz="2000" kern="10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5</a:t>
                      </a:r>
                      <a:r>
                        <a:rPr lang="en-US" sz="2100" kern="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3</a:t>
                      </a:r>
                      <a:r>
                        <a:rPr lang="en-US" sz="2100" kern="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2478188744"/>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CRC-5-USB</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USB</a:t>
                      </a:r>
                      <a:r>
                        <a:rPr lang="zh-CN" sz="1800" kern="0" dirty="0">
                          <a:effectLst/>
                          <a:latin typeface="微软雅黑" panose="020B0503020204020204" pitchFamily="34" charset="-122"/>
                          <a:ea typeface="微软雅黑" panose="020B0503020204020204" pitchFamily="34" charset="-122"/>
                        </a:rPr>
                        <a:t>令牌包</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2364772513"/>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CRC-6-GSM</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a:effectLst/>
                          <a:latin typeface="微软雅黑" panose="020B0503020204020204" pitchFamily="34" charset="-122"/>
                          <a:ea typeface="微软雅黑" panose="020B0503020204020204" pitchFamily="34" charset="-122"/>
                        </a:rPr>
                        <a:t>GSM</a:t>
                      </a:r>
                      <a:r>
                        <a:rPr lang="zh-CN" sz="1800" kern="0">
                          <a:effectLst/>
                          <a:latin typeface="微软雅黑" panose="020B0503020204020204" pitchFamily="34" charset="-122"/>
                          <a:ea typeface="微软雅黑" panose="020B0503020204020204" pitchFamily="34" charset="-122"/>
                        </a:rPr>
                        <a:t>移动网络</a:t>
                      </a:r>
                      <a:endParaRPr lang="zh-CN" sz="2000" kern="10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493150031"/>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CRC-7</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MMC/SD</a:t>
                      </a:r>
                      <a:r>
                        <a:rPr lang="zh-CN" sz="1800" kern="0" dirty="0">
                          <a:effectLst/>
                          <a:latin typeface="微软雅黑" panose="020B0503020204020204" pitchFamily="34" charset="-122"/>
                          <a:ea typeface="微软雅黑" panose="020B0503020204020204" pitchFamily="34" charset="-122"/>
                        </a:rPr>
                        <a:t>卡</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7</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2179610295"/>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CRC-16-CCITT</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USB</a:t>
                      </a:r>
                      <a:r>
                        <a:rPr lang="zh-CN" sz="1800" kern="0" dirty="0">
                          <a:effectLst/>
                          <a:latin typeface="微软雅黑" panose="020B0503020204020204" pitchFamily="34" charset="-122"/>
                          <a:ea typeface="微软雅黑" panose="020B0503020204020204" pitchFamily="34" charset="-122"/>
                        </a:rPr>
                        <a:t>、</a:t>
                      </a:r>
                      <a:r>
                        <a:rPr lang="en-US" sz="1800" kern="0" dirty="0" err="1">
                          <a:effectLst/>
                          <a:latin typeface="微软雅黑" panose="020B0503020204020204" pitchFamily="34" charset="-122"/>
                          <a:ea typeface="微软雅黑" panose="020B0503020204020204" pitchFamily="34" charset="-122"/>
                        </a:rPr>
                        <a:t>bluetooth</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16</a:t>
                      </a:r>
                      <a:r>
                        <a:rPr lang="en-US" sz="2100" kern="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15</a:t>
                      </a: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2</a:t>
                      </a:r>
                      <a:r>
                        <a:rPr lang="en-US" sz="2100" kern="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3408996772"/>
                  </a:ext>
                </a:extLst>
              </a:tr>
              <a:tr h="959561">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CRC-32</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3345" algn="ctr">
                        <a:spcAft>
                          <a:spcPts val="0"/>
                        </a:spcAft>
                      </a:pPr>
                      <a:r>
                        <a:rPr lang="en-US" sz="1800" kern="0" dirty="0" err="1">
                          <a:effectLst/>
                          <a:latin typeface="微软雅黑" panose="020B0503020204020204" pitchFamily="34" charset="-122"/>
                          <a:ea typeface="微软雅黑" panose="020B0503020204020204" pitchFamily="34" charset="-122"/>
                        </a:rPr>
                        <a:t>Ehernet</a:t>
                      </a:r>
                      <a:r>
                        <a:rPr lang="zh-CN" sz="1800" kern="0" dirty="0">
                          <a:effectLst/>
                          <a:latin typeface="微软雅黑" panose="020B0503020204020204" pitchFamily="34" charset="-122"/>
                          <a:ea typeface="微软雅黑" panose="020B0503020204020204" pitchFamily="34" charset="-122"/>
                        </a:rPr>
                        <a:t>，</a:t>
                      </a:r>
                      <a:r>
                        <a:rPr lang="en-US" sz="1800" kern="0" dirty="0">
                          <a:effectLst/>
                          <a:latin typeface="微软雅黑" panose="020B0503020204020204" pitchFamily="34" charset="-122"/>
                          <a:ea typeface="微软雅黑" panose="020B0503020204020204" pitchFamily="34" charset="-122"/>
                        </a:rPr>
                        <a:t>SATA</a:t>
                      </a:r>
                      <a:endParaRPr lang="zh-CN" sz="2000" kern="100" dirty="0">
                        <a:effectLst/>
                        <a:latin typeface="微软雅黑" panose="020B0503020204020204" pitchFamily="34" charset="-122"/>
                        <a:ea typeface="微软雅黑" panose="020B0503020204020204" pitchFamily="34" charset="-122"/>
                      </a:endParaRPr>
                    </a:p>
                    <a:p>
                      <a:pPr indent="93345" algn="ctr">
                        <a:spcAft>
                          <a:spcPts val="0"/>
                        </a:spcAft>
                      </a:pPr>
                      <a:r>
                        <a:rPr lang="en-US" sz="1800" kern="0" dirty="0">
                          <a:effectLst/>
                          <a:latin typeface="微软雅黑" panose="020B0503020204020204" pitchFamily="34" charset="-122"/>
                          <a:ea typeface="微软雅黑" panose="020B0503020204020204" pitchFamily="34" charset="-122"/>
                        </a:rPr>
                        <a:t>MPEG-2,PKZIP,Gzip…</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12</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11</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10</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8</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7</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2680410819"/>
                  </a:ext>
                </a:extLst>
              </a:tr>
            </a:tbl>
          </a:graphicData>
        </a:graphic>
      </p:graphicFrame>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132899" y="2957056"/>
            <a:ext cx="2172006" cy="1626713"/>
          </a:xfrm>
          <a:prstGeom prst="rect">
            <a:avLst/>
          </a:prstGeom>
        </p:spPr>
      </p:pic>
    </p:spTree>
    <p:extLst>
      <p:ext uri="{BB962C8B-B14F-4D97-AF65-F5344CB8AC3E}">
        <p14:creationId xmlns:p14="http://schemas.microsoft.com/office/powerpoint/2010/main" val="29066914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例子：</a:t>
            </a:r>
            <a:r>
              <a:rPr lang="en-US" altLang="zh-CN" dirty="0"/>
              <a:t>Ethernet CRC-32</a:t>
            </a:r>
            <a:endParaRPr lang="zh-CN" altLang="en-US" dirty="0"/>
          </a:p>
        </p:txBody>
      </p:sp>
      <p:sp>
        <p:nvSpPr>
          <p:cNvPr id="3" name="内容占位符 2"/>
          <p:cNvSpPr>
            <a:spLocks noGrp="1"/>
          </p:cNvSpPr>
          <p:nvPr>
            <p:ph idx="1"/>
          </p:nvPr>
        </p:nvSpPr>
        <p:spPr>
          <a:xfrm>
            <a:off x="487821" y="953397"/>
            <a:ext cx="11437879" cy="5637024"/>
          </a:xfrm>
        </p:spPr>
        <p:txBody>
          <a:bodyPr/>
          <a:lstStyle/>
          <a:p>
            <a:pPr eaLnBrk="1" hangingPunct="1">
              <a:lnSpc>
                <a:spcPct val="150000"/>
              </a:lnSpc>
            </a:pPr>
            <a:r>
              <a:rPr lang="en-US" altLang="zh-CN" sz="2300" b="1" dirty="0">
                <a:ea typeface="宋体" panose="02010600030101010101" pitchFamily="2" charset="-122"/>
              </a:rPr>
              <a:t>CRC-16</a:t>
            </a:r>
            <a:r>
              <a:rPr lang="en-US" altLang="zh-CN" sz="2300" dirty="0">
                <a:ea typeface="宋体" panose="02010600030101010101" pitchFamily="2" charset="-122"/>
              </a:rPr>
              <a:t>:   G(x) = x</a:t>
            </a:r>
            <a:r>
              <a:rPr lang="en-US" altLang="zh-CN" sz="2300" baseline="30000" dirty="0">
                <a:ea typeface="宋体" panose="02010600030101010101" pitchFamily="2" charset="-122"/>
              </a:rPr>
              <a:t>16</a:t>
            </a:r>
            <a:r>
              <a:rPr lang="en-US" altLang="zh-CN" sz="2300" dirty="0">
                <a:ea typeface="宋体" panose="02010600030101010101" pitchFamily="2" charset="-122"/>
              </a:rPr>
              <a:t> + x</a:t>
            </a:r>
            <a:r>
              <a:rPr lang="en-US" altLang="zh-CN" sz="2300" baseline="30000" dirty="0">
                <a:ea typeface="宋体" panose="02010600030101010101" pitchFamily="2" charset="-122"/>
              </a:rPr>
              <a:t>15</a:t>
            </a:r>
            <a:r>
              <a:rPr lang="en-US" altLang="zh-CN" sz="2300" dirty="0">
                <a:ea typeface="宋体" panose="02010600030101010101" pitchFamily="2" charset="-122"/>
              </a:rPr>
              <a:t> + x</a:t>
            </a:r>
            <a:r>
              <a:rPr lang="en-US" altLang="zh-CN" sz="2300" baseline="30000" dirty="0">
                <a:ea typeface="宋体" panose="02010600030101010101" pitchFamily="2" charset="-122"/>
              </a:rPr>
              <a:t>2</a:t>
            </a:r>
            <a:r>
              <a:rPr lang="en-US" altLang="zh-CN" sz="2300" dirty="0">
                <a:ea typeface="宋体" panose="02010600030101010101" pitchFamily="2" charset="-122"/>
              </a:rPr>
              <a:t> + 1</a:t>
            </a:r>
          </a:p>
          <a:p>
            <a:pPr lvl="1" eaLnBrk="1" hangingPunct="1">
              <a:lnSpc>
                <a:spcPct val="150000"/>
              </a:lnSpc>
            </a:pPr>
            <a:r>
              <a:rPr lang="zh-CN" altLang="en-US" sz="2300" dirty="0"/>
              <a:t>检测一位或双位错、所有奇数位错</a:t>
            </a:r>
            <a:endParaRPr lang="en-US" altLang="zh-CN" sz="2300" dirty="0"/>
          </a:p>
          <a:p>
            <a:pPr lvl="1" eaLnBrk="1" hangingPunct="1">
              <a:lnSpc>
                <a:spcPct val="150000"/>
              </a:lnSpc>
            </a:pPr>
            <a:r>
              <a:rPr lang="zh-CN" altLang="en-US" sz="2300" dirty="0"/>
              <a:t>小于等于</a:t>
            </a:r>
            <a:r>
              <a:rPr lang="en-US" altLang="zh-CN" sz="2300" dirty="0"/>
              <a:t>16</a:t>
            </a:r>
            <a:r>
              <a:rPr lang="zh-CN" altLang="en-US" sz="2300" dirty="0"/>
              <a:t>的突发错</a:t>
            </a:r>
            <a:endParaRPr lang="en-US" altLang="zh-CN" sz="2300" dirty="0"/>
          </a:p>
          <a:p>
            <a:pPr lvl="1" eaLnBrk="1" hangingPunct="1">
              <a:lnSpc>
                <a:spcPct val="150000"/>
              </a:lnSpc>
            </a:pPr>
            <a:r>
              <a:rPr lang="zh-CN" altLang="en-US" sz="2300" dirty="0"/>
              <a:t>大多数更长的突发错</a:t>
            </a:r>
            <a:endParaRPr lang="en-US" altLang="zh-CN" sz="2300" dirty="0"/>
          </a:p>
          <a:p>
            <a:pPr eaLnBrk="1" hangingPunct="1">
              <a:lnSpc>
                <a:spcPct val="150000"/>
              </a:lnSpc>
            </a:pPr>
            <a:r>
              <a:rPr lang="en-US" altLang="zh-CN" sz="2300" b="1" dirty="0">
                <a:ea typeface="宋体" panose="02010600030101010101" pitchFamily="2" charset="-122"/>
              </a:rPr>
              <a:t>CRC-32</a:t>
            </a:r>
            <a:r>
              <a:rPr lang="en-US" altLang="zh-CN" sz="2300" dirty="0">
                <a:ea typeface="宋体" panose="02010600030101010101" pitchFamily="2" charset="-122"/>
              </a:rPr>
              <a:t>:   G(x) = </a:t>
            </a:r>
            <a:r>
              <a:rPr lang="en-US" altLang="zh-CN" sz="1800" dirty="0">
                <a:ea typeface="宋体" panose="02010600030101010101" pitchFamily="2" charset="-122"/>
              </a:rPr>
              <a:t>x</a:t>
            </a:r>
            <a:r>
              <a:rPr lang="en-US" altLang="zh-CN" sz="1800" baseline="30000" dirty="0">
                <a:ea typeface="宋体" panose="02010600030101010101" pitchFamily="2" charset="-122"/>
              </a:rPr>
              <a:t>32</a:t>
            </a:r>
            <a:r>
              <a:rPr lang="en-US" altLang="zh-CN" sz="1800" dirty="0">
                <a:ea typeface="宋体" panose="02010600030101010101" pitchFamily="2" charset="-122"/>
              </a:rPr>
              <a:t> + x</a:t>
            </a:r>
            <a:r>
              <a:rPr lang="en-US" altLang="zh-CN" sz="1800" baseline="30000" dirty="0">
                <a:ea typeface="宋体" panose="02010600030101010101" pitchFamily="2" charset="-122"/>
              </a:rPr>
              <a:t>26</a:t>
            </a:r>
            <a:r>
              <a:rPr lang="en-US" altLang="zh-CN" sz="1800" dirty="0">
                <a:ea typeface="宋体" panose="02010600030101010101" pitchFamily="2" charset="-122"/>
              </a:rPr>
              <a:t> + x</a:t>
            </a:r>
            <a:r>
              <a:rPr lang="en-US" altLang="zh-CN" sz="1800" baseline="30000" dirty="0">
                <a:ea typeface="宋体" panose="02010600030101010101" pitchFamily="2" charset="-122"/>
              </a:rPr>
              <a:t>23</a:t>
            </a:r>
            <a:r>
              <a:rPr lang="en-US" altLang="zh-CN" sz="1800" dirty="0">
                <a:ea typeface="宋体" panose="02010600030101010101" pitchFamily="2" charset="-122"/>
              </a:rPr>
              <a:t> + x</a:t>
            </a:r>
            <a:r>
              <a:rPr lang="en-US" altLang="zh-CN" sz="1800" baseline="30000" dirty="0">
                <a:ea typeface="宋体" panose="02010600030101010101" pitchFamily="2" charset="-122"/>
              </a:rPr>
              <a:t>22</a:t>
            </a:r>
            <a:r>
              <a:rPr lang="en-US" altLang="zh-CN" sz="1800" dirty="0">
                <a:ea typeface="宋体" panose="02010600030101010101" pitchFamily="2" charset="-122"/>
              </a:rPr>
              <a:t> + x</a:t>
            </a:r>
            <a:r>
              <a:rPr lang="en-US" altLang="zh-CN" sz="1800" baseline="30000" dirty="0">
                <a:ea typeface="宋体" panose="02010600030101010101" pitchFamily="2" charset="-122"/>
              </a:rPr>
              <a:t>16</a:t>
            </a:r>
            <a:r>
              <a:rPr lang="en-US" altLang="zh-CN" sz="1800" dirty="0">
                <a:ea typeface="宋体" panose="02010600030101010101" pitchFamily="2" charset="-122"/>
              </a:rPr>
              <a:t> + x</a:t>
            </a:r>
            <a:r>
              <a:rPr lang="en-US" altLang="zh-CN" sz="1800" baseline="30000" dirty="0">
                <a:ea typeface="宋体" panose="02010600030101010101" pitchFamily="2" charset="-122"/>
              </a:rPr>
              <a:t>12</a:t>
            </a:r>
            <a:r>
              <a:rPr lang="en-US" altLang="zh-CN" sz="1800" dirty="0">
                <a:ea typeface="宋体" panose="02010600030101010101" pitchFamily="2" charset="-122"/>
              </a:rPr>
              <a:t> + x</a:t>
            </a:r>
            <a:r>
              <a:rPr lang="en-US" altLang="zh-CN" sz="1800" baseline="30000" dirty="0">
                <a:ea typeface="宋体" panose="02010600030101010101" pitchFamily="2" charset="-122"/>
              </a:rPr>
              <a:t>11</a:t>
            </a:r>
            <a:r>
              <a:rPr lang="en-US" altLang="zh-CN" sz="1800" dirty="0">
                <a:ea typeface="宋体" panose="02010600030101010101" pitchFamily="2" charset="-122"/>
              </a:rPr>
              <a:t> + x</a:t>
            </a:r>
            <a:r>
              <a:rPr lang="en-US" altLang="zh-CN" sz="1800" baseline="30000" dirty="0">
                <a:ea typeface="宋体" panose="02010600030101010101" pitchFamily="2" charset="-122"/>
              </a:rPr>
              <a:t>10</a:t>
            </a:r>
            <a:r>
              <a:rPr lang="en-US" altLang="zh-CN" sz="1800" dirty="0">
                <a:ea typeface="宋体" panose="02010600030101010101" pitchFamily="2" charset="-122"/>
              </a:rPr>
              <a:t> + x</a:t>
            </a:r>
            <a:r>
              <a:rPr lang="en-US" altLang="zh-CN" sz="1800" baseline="30000" dirty="0">
                <a:ea typeface="宋体" panose="02010600030101010101" pitchFamily="2" charset="-122"/>
              </a:rPr>
              <a:t>8</a:t>
            </a:r>
            <a:r>
              <a:rPr lang="en-US" altLang="zh-CN" sz="1800" dirty="0">
                <a:ea typeface="宋体" panose="02010600030101010101" pitchFamily="2" charset="-122"/>
              </a:rPr>
              <a:t> + x</a:t>
            </a:r>
            <a:r>
              <a:rPr lang="en-US" altLang="zh-CN" sz="1800" baseline="30000" dirty="0">
                <a:ea typeface="宋体" panose="02010600030101010101" pitchFamily="2" charset="-122"/>
              </a:rPr>
              <a:t>7</a:t>
            </a:r>
            <a:r>
              <a:rPr lang="en-US" altLang="zh-CN" sz="1800" dirty="0">
                <a:ea typeface="宋体" panose="02010600030101010101" pitchFamily="2" charset="-122"/>
              </a:rPr>
              <a:t> + x</a:t>
            </a:r>
            <a:r>
              <a:rPr lang="en-US" altLang="zh-CN" sz="1800" baseline="30000" dirty="0">
                <a:ea typeface="宋体" panose="02010600030101010101" pitchFamily="2" charset="-122"/>
              </a:rPr>
              <a:t>5</a:t>
            </a:r>
            <a:r>
              <a:rPr lang="en-US" altLang="zh-CN" sz="1800" dirty="0">
                <a:ea typeface="宋体" panose="02010600030101010101" pitchFamily="2" charset="-122"/>
              </a:rPr>
              <a:t> + x</a:t>
            </a:r>
            <a:r>
              <a:rPr lang="en-US" altLang="zh-CN" sz="1800" baseline="30000" dirty="0">
                <a:ea typeface="宋体" panose="02010600030101010101" pitchFamily="2" charset="-122"/>
              </a:rPr>
              <a:t>4</a:t>
            </a:r>
            <a:r>
              <a:rPr lang="en-US" altLang="zh-CN" sz="1800" dirty="0">
                <a:ea typeface="宋体" panose="02010600030101010101" pitchFamily="2" charset="-122"/>
              </a:rPr>
              <a:t> + x</a:t>
            </a:r>
            <a:r>
              <a:rPr lang="en-US" altLang="zh-CN" sz="1800" baseline="30000" dirty="0">
                <a:ea typeface="宋体" panose="02010600030101010101" pitchFamily="2" charset="-122"/>
              </a:rPr>
              <a:t>2</a:t>
            </a:r>
            <a:r>
              <a:rPr lang="en-US" altLang="zh-CN" sz="1800" dirty="0">
                <a:ea typeface="宋体" panose="02010600030101010101" pitchFamily="2" charset="-122"/>
              </a:rPr>
              <a:t> + x  + 1</a:t>
            </a:r>
            <a:endParaRPr lang="en-US" altLang="zh-CN" sz="2400" dirty="0">
              <a:ea typeface="宋体" panose="02010600030101010101" pitchFamily="2" charset="-122"/>
            </a:endParaRPr>
          </a:p>
          <a:p>
            <a:pPr lvl="1">
              <a:lnSpc>
                <a:spcPct val="150000"/>
              </a:lnSpc>
            </a:pPr>
            <a:r>
              <a:rPr lang="zh-CN" altLang="en-US" sz="2300" dirty="0"/>
              <a:t>以太网</a:t>
            </a:r>
          </a:p>
        </p:txBody>
      </p:sp>
      <p:grpSp>
        <p:nvGrpSpPr>
          <p:cNvPr id="9" name="组合 8"/>
          <p:cNvGrpSpPr/>
          <p:nvPr/>
        </p:nvGrpSpPr>
        <p:grpSpPr>
          <a:xfrm>
            <a:off x="1552804" y="4679420"/>
            <a:ext cx="9066213" cy="1740429"/>
            <a:chOff x="1373187" y="4629150"/>
            <a:chExt cx="9725025" cy="1866900"/>
          </a:xfrm>
        </p:grpSpPr>
        <p:pic>
          <p:nvPicPr>
            <p:cNvPr id="6" name="图片 5"/>
            <p:cNvPicPr>
              <a:picLocks noChangeAspect="1"/>
            </p:cNvPicPr>
            <p:nvPr/>
          </p:nvPicPr>
          <p:blipFill>
            <a:blip r:embed="rId2"/>
            <a:stretch>
              <a:fillRect/>
            </a:stretch>
          </p:blipFill>
          <p:spPr>
            <a:xfrm>
              <a:off x="1373187" y="4629150"/>
              <a:ext cx="9725025" cy="1866900"/>
            </a:xfrm>
            <a:prstGeom prst="rect">
              <a:avLst/>
            </a:prstGeom>
          </p:spPr>
        </p:pic>
        <p:sp>
          <p:nvSpPr>
            <p:cNvPr id="8" name="圆角矩形 7"/>
            <p:cNvSpPr/>
            <p:nvPr/>
          </p:nvSpPr>
          <p:spPr>
            <a:xfrm>
              <a:off x="8877300" y="5181600"/>
              <a:ext cx="838200" cy="1092200"/>
            </a:xfrm>
            <a:prstGeom prst="roundRect">
              <a:avLst>
                <a:gd name="adj" fmla="val 1087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0278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串行编码电路</a:t>
            </a:r>
            <a:r>
              <a:rPr lang="en-US" altLang="zh-CN" dirty="0"/>
              <a:t>    (</a:t>
            </a:r>
            <a:r>
              <a:rPr lang="zh-CN" altLang="en-US" dirty="0"/>
              <a:t>时序逻辑</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8266" y="3224415"/>
                <a:ext cx="11374334" cy="3375971"/>
              </a:xfrm>
            </p:spPr>
            <p:txBody>
              <a:bodyPr>
                <a:normAutofit/>
              </a:bodyPr>
              <a:lstStyle/>
              <a:p>
                <a:pPr>
                  <a:lnSpc>
                    <a:spcPct val="150000"/>
                  </a:lnSpc>
                </a:pPr>
                <a:r>
                  <a:rPr lang="zh-CN" altLang="en-US" sz="2200" dirty="0"/>
                  <a:t>有异或门的位置是生成多项式为</a:t>
                </a:r>
                <a:r>
                  <a:rPr lang="en-US" altLang="zh-CN" sz="2200" dirty="0"/>
                  <a:t>1</a:t>
                </a:r>
                <a:r>
                  <a:rPr lang="zh-CN" altLang="en-US" sz="2200" dirty="0"/>
                  <a:t>的位置，</a:t>
                </a:r>
                <a:r>
                  <a:rPr lang="en-US" altLang="zh-CN" sz="2200" dirty="0"/>
                  <a:t>G(X)=X</a:t>
                </a:r>
                <a:r>
                  <a:rPr lang="en-US" altLang="zh-CN" sz="2200" baseline="30000" dirty="0"/>
                  <a:t>4</a:t>
                </a:r>
                <a:r>
                  <a:rPr lang="en-US" altLang="zh-CN" sz="2200" dirty="0"/>
                  <a:t>+X</a:t>
                </a:r>
                <a:r>
                  <a:rPr lang="en-US" altLang="zh-CN" sz="2200" baseline="30000" dirty="0"/>
                  <a:t>3</a:t>
                </a:r>
                <a:r>
                  <a:rPr lang="en-US" altLang="zh-CN" sz="2200" dirty="0"/>
                  <a:t>+X</a:t>
                </a:r>
                <a:r>
                  <a:rPr lang="en-US" altLang="zh-CN" sz="2200" baseline="30000" dirty="0"/>
                  <a:t>2</a:t>
                </a:r>
                <a:r>
                  <a:rPr lang="en-US" altLang="zh-CN" sz="2200" dirty="0"/>
                  <a:t>+1    1</a:t>
                </a:r>
                <a:r>
                  <a:rPr lang="en-US" altLang="zh-CN" sz="2200" dirty="0">
                    <a:solidFill>
                      <a:srgbClr val="1387B7"/>
                    </a:solidFill>
                  </a:rPr>
                  <a:t>1101</a:t>
                </a:r>
              </a:p>
              <a:p>
                <a:pPr>
                  <a:lnSpc>
                    <a:spcPct val="150000"/>
                  </a:lnSpc>
                </a:pPr>
                <a:r>
                  <a:rPr lang="zh-CN" altLang="en-US" sz="2200" dirty="0"/>
                  <a:t>触发器初始状态为</a:t>
                </a:r>
                <a:r>
                  <a:rPr lang="en-US" altLang="zh-CN" sz="2200" dirty="0"/>
                  <a:t>0</a:t>
                </a:r>
              </a:p>
              <a:p>
                <a:pPr>
                  <a:lnSpc>
                    <a:spcPct val="150000"/>
                  </a:lnSpc>
                </a:pPr>
                <a:r>
                  <a:rPr lang="en-US" altLang="zh-CN" sz="2200" dirty="0"/>
                  <a:t>Q</a:t>
                </a:r>
                <a:r>
                  <a:rPr lang="en-US" altLang="zh-CN" sz="2200" baseline="-25000" dirty="0"/>
                  <a:t>4</a:t>
                </a:r>
                <a:r>
                  <a:rPr lang="en-US" altLang="zh-CN" sz="2200" dirty="0"/>
                  <a:t>=0</a:t>
                </a:r>
                <a:r>
                  <a:rPr lang="zh-CN" altLang="en-US" sz="2200" dirty="0"/>
                  <a:t>时，不够除，下一个时钟，数据右移一位</a:t>
                </a:r>
              </a:p>
              <a:p>
                <a:pPr>
                  <a:lnSpc>
                    <a:spcPct val="150000"/>
                  </a:lnSpc>
                </a:pPr>
                <a:r>
                  <a:rPr lang="en-US" altLang="zh-CN" sz="2200" dirty="0"/>
                  <a:t>Q</a:t>
                </a:r>
                <a:r>
                  <a:rPr lang="en-US" altLang="zh-CN" sz="2200" baseline="-25000" dirty="0"/>
                  <a:t>4</a:t>
                </a:r>
                <a:r>
                  <a:rPr lang="en-US" altLang="zh-CN" sz="2200" dirty="0"/>
                  <a:t>=1</a:t>
                </a:r>
                <a:r>
                  <a:rPr lang="zh-CN" altLang="en-US" sz="2200" dirty="0"/>
                  <a:t>时，够除，商上</a:t>
                </a:r>
                <a:r>
                  <a:rPr lang="en-US" altLang="zh-CN" sz="2200" dirty="0"/>
                  <a:t>1</a:t>
                </a:r>
                <a:r>
                  <a:rPr lang="zh-CN" altLang="en-US" sz="2200" dirty="0"/>
                  <a:t>，余数右移，</a:t>
                </a:r>
                <a14:m>
                  <m:oMath xmlns:m="http://schemas.openxmlformats.org/officeDocument/2006/math">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R</m:t>
                        </m:r>
                      </m:e>
                      <m:sub>
                        <m:r>
                          <a:rPr lang="en-US" altLang="zh-CN" sz="2400" i="1">
                            <a:latin typeface="Cambria Math" panose="02040503050406030204" pitchFamily="18" charset="0"/>
                          </a:rPr>
                          <m:t>3</m:t>
                        </m:r>
                      </m:sub>
                    </m:sSub>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R</m:t>
                        </m:r>
                      </m:e>
                      <m:sub>
                        <m:r>
                          <a:rPr lang="en-US" altLang="zh-CN" sz="2400" i="1">
                            <a:latin typeface="Cambria Math" panose="02040503050406030204" pitchFamily="18" charset="0"/>
                          </a:rPr>
                          <m:t>2</m:t>
                        </m:r>
                      </m:sub>
                    </m:sSub>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R</m:t>
                        </m:r>
                      </m:e>
                      <m:sub>
                        <m:r>
                          <a:rPr lang="en-US" altLang="zh-CN" sz="2400" i="1">
                            <a:latin typeface="Cambria Math" panose="02040503050406030204" pitchFamily="18" charset="0"/>
                          </a:rPr>
                          <m:t>1</m:t>
                        </m:r>
                      </m:sub>
                    </m:sSub>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R</m:t>
                        </m:r>
                      </m:e>
                      <m:sub>
                        <m:r>
                          <a:rPr lang="en-US" altLang="zh-CN" sz="2400" b="0" i="1" smtClean="0">
                            <a:latin typeface="Cambria Math" panose="02040503050406030204" pitchFamily="18" charset="0"/>
                          </a:rPr>
                          <m:t>0</m:t>
                        </m:r>
                      </m:sub>
                    </m:sSub>
                    <m:r>
                      <a:rPr lang="en-US" altLang="zh-CN" sz="2400" i="1" smtClean="0">
                        <a:latin typeface="Cambria Math" panose="02040503050406030204" pitchFamily="18" charset="0"/>
                      </a:rPr>
                      <m:t>=</m:t>
                    </m:r>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Q</m:t>
                        </m:r>
                      </m:e>
                      <m:sub>
                        <m:r>
                          <a:rPr lang="en-US" altLang="zh-CN" sz="2400" b="0" i="1" smtClean="0">
                            <a:latin typeface="Cambria Math" panose="02040503050406030204" pitchFamily="18" charset="0"/>
                          </a:rPr>
                          <m:t>3</m:t>
                        </m:r>
                      </m:sub>
                    </m:sSub>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Q</m:t>
                        </m:r>
                      </m:e>
                      <m:sub>
                        <m:r>
                          <a:rPr lang="en-US" altLang="zh-CN" sz="2400" b="0" i="1" smtClean="0">
                            <a:latin typeface="Cambria Math" panose="02040503050406030204" pitchFamily="18" charset="0"/>
                          </a:rPr>
                          <m:t>2</m:t>
                        </m:r>
                      </m:sub>
                    </m:sSub>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Q</m:t>
                        </m:r>
                      </m:e>
                      <m:sub>
                        <m:r>
                          <a:rPr lang="en-US" altLang="zh-CN" sz="2400" i="1">
                            <a:latin typeface="Cambria Math" panose="02040503050406030204" pitchFamily="18" charset="0"/>
                          </a:rPr>
                          <m:t>1</m:t>
                        </m:r>
                      </m:sub>
                    </m:sSub>
                    <m:sSub>
                      <m:sSubPr>
                        <m:ctrlPr>
                          <a:rPr lang="pt-BR" altLang="zh-CN" sz="2400" i="1">
                            <a:latin typeface="Cambria Math" panose="02040503050406030204" pitchFamily="18" charset="0"/>
                          </a:rPr>
                        </m:ctrlPr>
                      </m:sSubPr>
                      <m:e>
                        <m:r>
                          <m:rPr>
                            <m:sty m:val="p"/>
                          </m:rPr>
                          <a:rPr lang="en-US" altLang="zh-CN" sz="2400" i="1" smtClean="0">
                            <a:latin typeface="Cambria Math" panose="02040503050406030204" pitchFamily="18" charset="0"/>
                          </a:rPr>
                          <m:t>D</m:t>
                        </m:r>
                      </m:e>
                      <m:sub>
                        <m:r>
                          <m:rPr>
                            <m:sty m:val="p"/>
                          </m:rPr>
                          <a:rPr lang="en-US" altLang="zh-CN" sz="2400" i="1" smtClean="0">
                            <a:latin typeface="Cambria Math" panose="02040503050406030204" pitchFamily="18" charset="0"/>
                          </a:rPr>
                          <m:t>in</m:t>
                        </m:r>
                      </m:sub>
                    </m:sSub>
                    <m:nary>
                      <m:naryPr>
                        <m:chr m:val="⨁"/>
                        <m:limLoc m:val="undOvr"/>
                        <m:subHide m:val="on"/>
                        <m:supHide m:val="on"/>
                        <m:ctrlPr>
                          <a:rPr lang="en-US" altLang="zh-CN" sz="2400" b="0" i="1" smtClean="0">
                            <a:latin typeface="Cambria Math" panose="02040503050406030204" pitchFamily="18" charset="0"/>
                          </a:rPr>
                        </m:ctrlPr>
                      </m:naryPr>
                      <m:sub/>
                      <m:sup/>
                      <m:e>
                        <m:r>
                          <a:rPr lang="en-US" altLang="zh-CN" sz="2400" b="0" i="1" smtClean="0">
                            <a:solidFill>
                              <a:srgbClr val="1387B7"/>
                            </a:solidFill>
                            <a:latin typeface="Cambria Math" panose="02040503050406030204" pitchFamily="18" charset="0"/>
                          </a:rPr>
                          <m:t>1101</m:t>
                        </m:r>
                      </m:e>
                    </m:nary>
                  </m:oMath>
                </a14:m>
                <a:r>
                  <a:rPr lang="en-US" altLang="zh-CN" sz="2400" dirty="0"/>
                  <a:t>=</a:t>
                </a:r>
                <a14:m>
                  <m:oMath xmlns:m="http://schemas.openxmlformats.org/officeDocument/2006/math">
                    <m:bar>
                      <m:barPr>
                        <m:pos m:val="top"/>
                        <m:ctrlPr>
                          <a:rPr lang="pt-BR" altLang="zh-CN" sz="2400" i="1" smtClean="0">
                            <a:latin typeface="Cambria Math" panose="02040503050406030204" pitchFamily="18" charset="0"/>
                          </a:rPr>
                        </m:ctrlPr>
                      </m:barPr>
                      <m:e>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Q</m:t>
                            </m:r>
                          </m:e>
                          <m:sub>
                            <m:r>
                              <a:rPr lang="en-US" altLang="zh-CN" sz="2400" b="0" i="1" smtClean="0">
                                <a:latin typeface="Cambria Math" panose="02040503050406030204" pitchFamily="18" charset="0"/>
                              </a:rPr>
                              <m:t>3</m:t>
                            </m:r>
                          </m:sub>
                        </m:sSub>
                      </m:e>
                    </m:bar>
                    <m:r>
                      <a:rPr lang="en-US" altLang="zh-CN" sz="2400" b="0" i="1" smtClean="0">
                        <a:latin typeface="Cambria Math" panose="02040503050406030204" pitchFamily="18" charset="0"/>
                      </a:rPr>
                      <m:t>  </m:t>
                    </m:r>
                    <m:bar>
                      <m:barPr>
                        <m:pos m:val="top"/>
                        <m:ctrlPr>
                          <a:rPr lang="en-US" altLang="zh-CN" sz="2400" i="1" smtClean="0">
                            <a:latin typeface="Cambria Math" panose="02040503050406030204" pitchFamily="18" charset="0"/>
                          </a:rPr>
                        </m:ctrlPr>
                      </m:barPr>
                      <m:e>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Q</m:t>
                            </m:r>
                          </m:e>
                          <m:sub>
                            <m:r>
                              <a:rPr lang="en-US" altLang="zh-CN" sz="2400" i="1">
                                <a:latin typeface="Cambria Math" panose="02040503050406030204" pitchFamily="18" charset="0"/>
                              </a:rPr>
                              <m:t>2</m:t>
                            </m:r>
                          </m:sub>
                        </m:sSub>
                      </m:e>
                    </m:bar>
                    <m:sSub>
                      <m:sSubPr>
                        <m:ctrlPr>
                          <a:rPr lang="pt-BR" altLang="zh-CN" sz="2400" i="1">
                            <a:latin typeface="Cambria Math" panose="02040503050406030204" pitchFamily="18" charset="0"/>
                          </a:rPr>
                        </m:ctrlPr>
                      </m:sSubPr>
                      <m:e>
                        <m:r>
                          <a:rPr lang="en-US" altLang="zh-CN" sz="2400" b="0" i="1" smtClean="0">
                            <a:latin typeface="Cambria Math" panose="02040503050406030204" pitchFamily="18" charset="0"/>
                          </a:rPr>
                          <m:t> </m:t>
                        </m:r>
                        <m:r>
                          <m:rPr>
                            <m:sty m:val="p"/>
                          </m:rPr>
                          <a:rPr lang="en-US" altLang="zh-CN" sz="2400" i="1">
                            <a:latin typeface="Cambria Math" panose="02040503050406030204" pitchFamily="18" charset="0"/>
                          </a:rPr>
                          <m:t>Q</m:t>
                        </m:r>
                      </m:e>
                      <m:sub>
                        <m:r>
                          <a:rPr lang="en-US" altLang="zh-CN" sz="2400" b="0" i="1" smtClean="0">
                            <a:latin typeface="Cambria Math" panose="02040503050406030204" pitchFamily="18" charset="0"/>
                          </a:rPr>
                          <m:t>1</m:t>
                        </m:r>
                      </m:sub>
                    </m:sSub>
                  </m:oMath>
                </a14:m>
                <a:r>
                  <a:rPr lang="zh-CN" altLang="en-US" sz="2400" dirty="0"/>
                  <a:t> </a:t>
                </a:r>
                <a14:m>
                  <m:oMath xmlns:m="http://schemas.openxmlformats.org/officeDocument/2006/math">
                    <m:bar>
                      <m:barPr>
                        <m:pos m:val="top"/>
                        <m:ctrlPr>
                          <a:rPr lang="en-US" altLang="zh-CN" sz="2400" i="1">
                            <a:latin typeface="Cambria Math" panose="02040503050406030204" pitchFamily="18" charset="0"/>
                          </a:rPr>
                        </m:ctrlPr>
                      </m:barPr>
                      <m:e>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D</m:t>
                            </m:r>
                          </m:e>
                          <m:sub>
                            <m:r>
                              <m:rPr>
                                <m:sty m:val="p"/>
                              </m:rPr>
                              <a:rPr lang="en-US" altLang="zh-CN" sz="2400" i="1">
                                <a:latin typeface="Cambria Math" panose="02040503050406030204" pitchFamily="18" charset="0"/>
                              </a:rPr>
                              <m:t>in</m:t>
                            </m:r>
                          </m:sub>
                        </m:sSub>
                      </m:e>
                    </m:bar>
                  </m:oMath>
                </a14:m>
                <a:r>
                  <a:rPr lang="zh-CN" altLang="en-US" sz="2100" dirty="0"/>
                  <a:t>  </a:t>
                </a:r>
                <a:endParaRPr lang="en-US" altLang="zh-CN" sz="2100" dirty="0"/>
              </a:p>
              <a:p>
                <a:pPr>
                  <a:lnSpc>
                    <a:spcPct val="150000"/>
                  </a:lnSpc>
                </a:pPr>
                <a:r>
                  <a:rPr lang="zh-CN" altLang="en-US" sz="2400" dirty="0">
                    <a:solidFill>
                      <a:srgbClr val="C00000"/>
                    </a:solidFill>
                  </a:rPr>
                  <a:t>运算速度慢，高速设备普遍采用 </a:t>
                </a:r>
                <a:r>
                  <a:rPr lang="zh-CN" altLang="en-US" sz="2400" b="1" dirty="0">
                    <a:solidFill>
                      <a:srgbClr val="C00000"/>
                    </a:solidFill>
                  </a:rPr>
                  <a:t>并行</a:t>
                </a:r>
                <a:r>
                  <a:rPr lang="en-US" altLang="zh-CN" sz="2400" b="1" dirty="0">
                    <a:solidFill>
                      <a:srgbClr val="C00000"/>
                    </a:solidFill>
                  </a:rPr>
                  <a:t>CRC </a:t>
                </a:r>
                <a:r>
                  <a:rPr lang="zh-CN" altLang="en-US" sz="2400" dirty="0">
                    <a:solidFill>
                      <a:srgbClr val="C00000"/>
                    </a:solidFill>
                  </a:rPr>
                  <a:t>编解码</a:t>
                </a:r>
                <a:endParaRPr lang="en-US" altLang="zh-CN" sz="2400" dirty="0">
                  <a:solidFill>
                    <a:srgbClr val="C00000"/>
                  </a:solidFill>
                </a:endParaRPr>
              </a:p>
              <a:p>
                <a:pPr>
                  <a:lnSpc>
                    <a:spcPct val="150000"/>
                  </a:lnSpc>
                </a:pPr>
                <a:endParaRPr lang="zh-CN" altLang="en-US" sz="2200" dirty="0"/>
              </a:p>
              <a:p>
                <a:pPr>
                  <a:lnSpc>
                    <a:spcPct val="150000"/>
                  </a:lnSpc>
                </a:pPr>
                <a:endParaRPr lang="zh-CN" altLang="en-US" sz="22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8266" y="3224415"/>
                <a:ext cx="11374334" cy="3375971"/>
              </a:xfrm>
              <a:blipFill>
                <a:blip r:embed="rId4"/>
                <a:stretch>
                  <a:fillRect l="-697"/>
                </a:stretch>
              </a:blipFill>
            </p:spPr>
            <p:txBody>
              <a:bodyPr/>
              <a:lstStyle/>
              <a:p>
                <a:r>
                  <a:rPr lang="zh-CN" altLang="en-US">
                    <a:noFill/>
                  </a:rPr>
                  <a:t> </a:t>
                </a:r>
              </a:p>
            </p:txBody>
          </p:sp>
        </mc:Fallback>
      </mc:AlternateContent>
      <p:sp>
        <p:nvSpPr>
          <p:cNvPr id="4" name="内容占位符 2"/>
          <p:cNvSpPr txBox="1">
            <a:spLocks/>
          </p:cNvSpPr>
          <p:nvPr/>
        </p:nvSpPr>
        <p:spPr>
          <a:xfrm>
            <a:off x="395536" y="3251076"/>
            <a:ext cx="8218488" cy="280806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cxnSp>
        <p:nvCxnSpPr>
          <p:cNvPr id="18" name="Straight Connector 62">
            <a:extLst>
              <a:ext uri="{FF2B5EF4-FFF2-40B4-BE49-F238E27FC236}">
                <a16:creationId xmlns:a16="http://schemas.microsoft.com/office/drawing/2014/main" id="{5822ECC2-C871-45BE-9A60-A7555A7FCAB7}"/>
              </a:ext>
            </a:extLst>
          </p:cNvPr>
          <p:cNvCxnSpPr>
            <a:cxnSpLocks/>
          </p:cNvCxnSpPr>
          <p:nvPr/>
        </p:nvCxnSpPr>
        <p:spPr>
          <a:xfrm flipH="1">
            <a:off x="10917085" y="2052540"/>
            <a:ext cx="411748"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969636" y="1055987"/>
            <a:ext cx="9746323" cy="560759"/>
            <a:chOff x="1981903" y="2955043"/>
            <a:chExt cx="9746323" cy="560759"/>
          </a:xfrm>
        </p:grpSpPr>
        <p:sp>
          <p:nvSpPr>
            <p:cNvPr id="20" name="文本框 19"/>
            <p:cNvSpPr txBox="1"/>
            <p:nvPr/>
          </p:nvSpPr>
          <p:spPr>
            <a:xfrm>
              <a:off x="11307919" y="2955043"/>
              <a:ext cx="420307" cy="523220"/>
            </a:xfrm>
            <a:prstGeom prst="rect">
              <a:avLst/>
            </a:prstGeom>
            <a:noFill/>
          </p:spPr>
          <p:txBody>
            <a:bodyPr wrap="none" rtlCol="0">
              <a:spAutoFit/>
            </a:bodyPr>
            <a:lstStyle/>
            <a:p>
              <a:pPr algn="ctr"/>
              <a:r>
                <a:rPr lang="en-US" altLang="zh-CN" sz="2800" i="1">
                  <a:latin typeface="Times New Roman" panose="02020603050405020304" pitchFamily="18" charset="0"/>
                  <a:ea typeface="宋体" panose="02010600030101010101" pitchFamily="2" charset="-122"/>
                  <a:cs typeface="Times New Roman" panose="02020603050405020304" pitchFamily="18" charset="0"/>
                </a:rPr>
                <a:t>x</a:t>
              </a:r>
              <a:r>
                <a:rPr lang="en-US" altLang="zh-CN" i="1" baseline="60000">
                  <a:latin typeface="Times New Roman" panose="02020603050405020304" pitchFamily="18" charset="0"/>
                  <a:ea typeface="宋体" panose="02010600030101010101" pitchFamily="2" charset="-122"/>
                  <a:cs typeface="Times New Roman" panose="02020603050405020304" pitchFamily="18" charset="0"/>
                </a:rPr>
                <a:t>4</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文本框 20"/>
            <p:cNvSpPr txBox="1"/>
            <p:nvPr/>
          </p:nvSpPr>
          <p:spPr>
            <a:xfrm>
              <a:off x="9138635" y="2955043"/>
              <a:ext cx="420307" cy="523220"/>
            </a:xfrm>
            <a:prstGeom prst="rect">
              <a:avLst/>
            </a:prstGeom>
            <a:noFill/>
          </p:spPr>
          <p:txBody>
            <a:bodyPr wrap="none" rtlCol="0">
              <a:spAutoFit/>
            </a:bodyPr>
            <a:lstStyle/>
            <a:p>
              <a:pPr algn="ctr"/>
              <a:r>
                <a:rPr lang="en-US" altLang="zh-CN" sz="2800" i="1">
                  <a:latin typeface="Times New Roman" panose="02020603050405020304" pitchFamily="18" charset="0"/>
                  <a:ea typeface="宋体" panose="02010600030101010101" pitchFamily="2" charset="-122"/>
                  <a:cs typeface="Times New Roman" panose="02020603050405020304" pitchFamily="18" charset="0"/>
                </a:rPr>
                <a:t>x</a:t>
              </a:r>
              <a:r>
                <a:rPr lang="en-US" altLang="zh-CN" i="1" baseline="60000">
                  <a:latin typeface="Times New Roman" panose="02020603050405020304" pitchFamily="18" charset="0"/>
                  <a:ea typeface="宋体" panose="02010600030101010101" pitchFamily="2" charset="-122"/>
                  <a:cs typeface="Times New Roman" panose="02020603050405020304" pitchFamily="18" charset="0"/>
                </a:rPr>
                <a:t>3</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p:cNvSpPr txBox="1"/>
            <p:nvPr/>
          </p:nvSpPr>
          <p:spPr>
            <a:xfrm>
              <a:off x="6763611" y="2955043"/>
              <a:ext cx="420307" cy="523220"/>
            </a:xfrm>
            <a:prstGeom prst="rect">
              <a:avLst/>
            </a:prstGeom>
            <a:noFill/>
          </p:spPr>
          <p:txBody>
            <a:bodyPr wrap="none" rtlCol="0">
              <a:spAutoFit/>
            </a:bodyPr>
            <a:lstStyle/>
            <a:p>
              <a:pPr algn="ctr"/>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i="1" baseline="60000" dirty="0">
                  <a:latin typeface="Times New Roman" panose="02020603050405020304" pitchFamily="18" charset="0"/>
                  <a:ea typeface="宋体" panose="02010600030101010101" pitchFamily="2" charset="-122"/>
                  <a:cs typeface="Times New Roman" panose="02020603050405020304" pitchFamily="18" charset="0"/>
                </a:rPr>
                <a:t>2</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文本框 22"/>
            <p:cNvSpPr txBox="1"/>
            <p:nvPr/>
          </p:nvSpPr>
          <p:spPr>
            <a:xfrm>
              <a:off x="1981903" y="2955043"/>
              <a:ext cx="420307" cy="523220"/>
            </a:xfrm>
            <a:prstGeom prst="rect">
              <a:avLst/>
            </a:prstGeom>
            <a:noFill/>
          </p:spPr>
          <p:txBody>
            <a:bodyPr wrap="none" rtlCol="0">
              <a:spAutoFit/>
            </a:bodyPr>
            <a:lstStyle/>
            <a:p>
              <a:pPr algn="ctr"/>
              <a:r>
                <a:rPr lang="en-US" altLang="zh-CN" sz="2800" i="1">
                  <a:latin typeface="Times New Roman" panose="02020603050405020304" pitchFamily="18" charset="0"/>
                  <a:ea typeface="宋体" panose="02010600030101010101" pitchFamily="2" charset="-122"/>
                  <a:cs typeface="Times New Roman" panose="02020603050405020304" pitchFamily="18" charset="0"/>
                </a:rPr>
                <a:t>x</a:t>
              </a:r>
              <a:r>
                <a:rPr lang="en-US" altLang="zh-CN" i="1" baseline="60000">
                  <a:latin typeface="Times New Roman" panose="02020603050405020304" pitchFamily="18" charset="0"/>
                  <a:ea typeface="宋体" panose="02010600030101010101" pitchFamily="2" charset="-122"/>
                  <a:cs typeface="Times New Roman" panose="02020603050405020304" pitchFamily="18" charset="0"/>
                </a:rPr>
                <a:t>0</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0" name="文本框 89">
              <a:extLst>
                <a:ext uri="{FF2B5EF4-FFF2-40B4-BE49-F238E27FC236}">
                  <a16:creationId xmlns:a16="http://schemas.microsoft.com/office/drawing/2014/main" id="{849AE609-8542-4056-AC26-AB17A023F925}"/>
                </a:ext>
              </a:extLst>
            </p:cNvPr>
            <p:cNvSpPr txBox="1"/>
            <p:nvPr/>
          </p:nvSpPr>
          <p:spPr>
            <a:xfrm>
              <a:off x="4395399" y="2992582"/>
              <a:ext cx="343363" cy="523220"/>
            </a:xfrm>
            <a:prstGeom prst="rect">
              <a:avLst/>
            </a:prstGeom>
            <a:noFill/>
          </p:spPr>
          <p:txBody>
            <a:bodyPr wrap="none" rtlCol="0">
              <a:spAutoFit/>
            </a:bodyPr>
            <a:lstStyle/>
            <a:p>
              <a:pPr algn="ctr"/>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x</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24" name="组合 23"/>
          <p:cNvGrpSpPr/>
          <p:nvPr/>
        </p:nvGrpSpPr>
        <p:grpSpPr>
          <a:xfrm>
            <a:off x="2982785" y="1683654"/>
            <a:ext cx="820685" cy="744519"/>
            <a:chOff x="5823332" y="4861265"/>
            <a:chExt cx="909610" cy="825191"/>
          </a:xfrm>
        </p:grpSpPr>
        <p:grpSp>
          <p:nvGrpSpPr>
            <p:cNvPr id="25" name="组合 24"/>
            <p:cNvGrpSpPr/>
            <p:nvPr/>
          </p:nvGrpSpPr>
          <p:grpSpPr>
            <a:xfrm>
              <a:off x="5865531" y="4861265"/>
              <a:ext cx="825190" cy="825191"/>
              <a:chOff x="5742878" y="4661210"/>
              <a:chExt cx="646770" cy="646770"/>
            </a:xfrm>
          </p:grpSpPr>
          <p:sp>
            <p:nvSpPr>
              <p:cNvPr id="28" name="矩形 27"/>
              <p:cNvSpPr/>
              <p:nvPr/>
            </p:nvSpPr>
            <p:spPr>
              <a:xfrm>
                <a:off x="5742878" y="4661210"/>
                <a:ext cx="646770" cy="646770"/>
              </a:xfrm>
              <a:prstGeom prst="rect">
                <a:avLst/>
              </a:prstGeom>
              <a:solidFill>
                <a:schemeClr val="accent6">
                  <a:lumMod val="20000"/>
                  <a:lumOff val="80000"/>
                </a:schemeClr>
              </a:solidFill>
              <a:ln w="190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29" name="等腰三角形 28">
                <a:extLst>
                  <a:ext uri="{FF2B5EF4-FFF2-40B4-BE49-F238E27FC236}">
                    <a16:creationId xmlns:a16="http://schemas.microsoft.com/office/drawing/2014/main" id="{3928EEA4-4F14-432B-9B4F-740D05BDA8AA}"/>
                  </a:ext>
                </a:extLst>
              </p:cNvPr>
              <p:cNvSpPr/>
              <p:nvPr/>
            </p:nvSpPr>
            <p:spPr>
              <a:xfrm rot="10800000" flipV="1">
                <a:off x="6000277" y="5229420"/>
                <a:ext cx="131974" cy="75807"/>
              </a:xfrm>
              <a:prstGeom prst="triangle">
                <a:avLst>
                  <a:gd name="adj" fmla="val 50001"/>
                </a:avLst>
              </a:prstGeom>
              <a:solidFill>
                <a:schemeClr val="bg1"/>
              </a:solidFill>
              <a:ln w="19050" cap="flat" cmpd="sng" algn="ctr">
                <a:solidFill>
                  <a:srgbClr val="000000"/>
                </a:solidFill>
                <a:prstDash val="solid"/>
              </a:ln>
              <a:effectLst/>
            </p:spPr>
            <p:txBody>
              <a:bodyPr rtlCol="0" anchor="ctr"/>
              <a:lstStyle/>
              <a:p>
                <a:pPr algn="ctr" defTabSz="914277">
                  <a:defRPr/>
                </a:pPr>
                <a:endParaRPr lang="zh-CN" altLang="en-US" sz="1896" b="1" kern="0">
                  <a:latin typeface="Times New Roman" panose="02020603050405020304" pitchFamily="18" charset="0"/>
                  <a:cs typeface="Times New Roman" panose="02020603050405020304" pitchFamily="18" charset="0"/>
                </a:endParaRPr>
              </a:p>
            </p:txBody>
          </p:sp>
        </p:grpSp>
        <p:sp>
          <p:nvSpPr>
            <p:cNvPr id="26" name="文本框 25"/>
            <p:cNvSpPr txBox="1"/>
            <p:nvPr/>
          </p:nvSpPr>
          <p:spPr>
            <a:xfrm>
              <a:off x="5823332" y="506192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文本框 26"/>
            <p:cNvSpPr txBox="1"/>
            <p:nvPr/>
          </p:nvSpPr>
          <p:spPr>
            <a:xfrm>
              <a:off x="6362328" y="503914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Q</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0" name="组合 29">
            <a:extLst>
              <a:ext uri="{FF2B5EF4-FFF2-40B4-BE49-F238E27FC236}">
                <a16:creationId xmlns:a16="http://schemas.microsoft.com/office/drawing/2014/main" id="{9CC98C25-8961-42F4-91D3-89486D56FD59}"/>
              </a:ext>
            </a:extLst>
          </p:cNvPr>
          <p:cNvGrpSpPr/>
          <p:nvPr/>
        </p:nvGrpSpPr>
        <p:grpSpPr>
          <a:xfrm>
            <a:off x="1143023" y="1658969"/>
            <a:ext cx="1354366" cy="493532"/>
            <a:chOff x="6973015" y="3046315"/>
            <a:chExt cx="1629668" cy="593852"/>
          </a:xfrm>
        </p:grpSpPr>
        <p:sp>
          <p:nvSpPr>
            <p:cNvPr id="31" name="Delay 68">
              <a:extLst>
                <a:ext uri="{FF2B5EF4-FFF2-40B4-BE49-F238E27FC236}">
                  <a16:creationId xmlns:a16="http://schemas.microsoft.com/office/drawing/2014/main" id="{438FCB32-8360-4C01-A09E-F21E679DB0FC}"/>
                </a:ext>
              </a:extLst>
            </p:cNvPr>
            <p:cNvSpPr/>
            <p:nvPr/>
          </p:nvSpPr>
          <p:spPr>
            <a:xfrm>
              <a:off x="7910350" y="3046315"/>
              <a:ext cx="692333" cy="581286"/>
            </a:xfrm>
            <a:prstGeom prst="flowChartDelay">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grpSp>
          <p:nvGrpSpPr>
            <p:cNvPr id="32" name="Group 3">
              <a:extLst>
                <a:ext uri="{FF2B5EF4-FFF2-40B4-BE49-F238E27FC236}">
                  <a16:creationId xmlns:a16="http://schemas.microsoft.com/office/drawing/2014/main" id="{DD44F895-B610-47BD-8E3E-1829AB7A8AD3}"/>
                </a:ext>
              </a:extLst>
            </p:cNvPr>
            <p:cNvGrpSpPr/>
            <p:nvPr/>
          </p:nvGrpSpPr>
          <p:grpSpPr>
            <a:xfrm>
              <a:off x="6973015" y="3051651"/>
              <a:ext cx="983528" cy="588516"/>
              <a:chOff x="2823230" y="5425781"/>
              <a:chExt cx="1253964" cy="750335"/>
            </a:xfrm>
          </p:grpSpPr>
          <p:sp>
            <p:nvSpPr>
              <p:cNvPr id="33" name="Stored Data 71">
                <a:extLst>
                  <a:ext uri="{FF2B5EF4-FFF2-40B4-BE49-F238E27FC236}">
                    <a16:creationId xmlns:a16="http://schemas.microsoft.com/office/drawing/2014/main" id="{AB16D4E4-801C-4D40-9444-6268F8B98DE7}"/>
                  </a:ext>
                </a:extLst>
              </p:cNvPr>
              <p:cNvSpPr/>
              <p:nvPr/>
            </p:nvSpPr>
            <p:spPr>
              <a:xfrm rot="10800000">
                <a:off x="3994811" y="5425781"/>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sp>
            <p:nvSpPr>
              <p:cNvPr id="34" name="Stored Data 71">
                <a:extLst>
                  <a:ext uri="{FF2B5EF4-FFF2-40B4-BE49-F238E27FC236}">
                    <a16:creationId xmlns:a16="http://schemas.microsoft.com/office/drawing/2014/main" id="{D475B7CD-435B-4B20-83A8-36FC95B3CE36}"/>
                  </a:ext>
                </a:extLst>
              </p:cNvPr>
              <p:cNvSpPr/>
              <p:nvPr/>
            </p:nvSpPr>
            <p:spPr>
              <a:xfrm rot="10800000">
                <a:off x="3905094" y="5432237"/>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cxnSp>
            <p:nvCxnSpPr>
              <p:cNvPr id="35" name="Straight Connector 62">
                <a:extLst>
                  <a:ext uri="{FF2B5EF4-FFF2-40B4-BE49-F238E27FC236}">
                    <a16:creationId xmlns:a16="http://schemas.microsoft.com/office/drawing/2014/main" id="{5822ECC2-C871-45BE-9A60-A7555A7FCAB7}"/>
                  </a:ext>
                </a:extLst>
              </p:cNvPr>
              <p:cNvCxnSpPr>
                <a:cxnSpLocks/>
              </p:cNvCxnSpPr>
              <p:nvPr/>
            </p:nvCxnSpPr>
            <p:spPr>
              <a:xfrm>
                <a:off x="3418545" y="5588295"/>
                <a:ext cx="535837" cy="0"/>
              </a:xfrm>
              <a:prstGeom prst="line">
                <a:avLst/>
              </a:prstGeom>
              <a:ln w="19050" cap="sq">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6" name="Straight Connector 61">
                <a:extLst>
                  <a:ext uri="{FF2B5EF4-FFF2-40B4-BE49-F238E27FC236}">
                    <a16:creationId xmlns:a16="http://schemas.microsoft.com/office/drawing/2014/main" id="{DCFD34DC-8E9C-4F9E-9473-B4841304BF3E}"/>
                  </a:ext>
                </a:extLst>
              </p:cNvPr>
              <p:cNvCxnSpPr>
                <a:cxnSpLocks/>
              </p:cNvCxnSpPr>
              <p:nvPr/>
            </p:nvCxnSpPr>
            <p:spPr>
              <a:xfrm>
                <a:off x="2823230" y="6016408"/>
                <a:ext cx="1137398" cy="2"/>
              </a:xfrm>
              <a:prstGeom prst="line">
                <a:avLst/>
              </a:prstGeom>
              <a:ln w="19050" cap="sq">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grpSp>
        <p:nvGrpSpPr>
          <p:cNvPr id="37" name="组合 36"/>
          <p:cNvGrpSpPr/>
          <p:nvPr/>
        </p:nvGrpSpPr>
        <p:grpSpPr>
          <a:xfrm>
            <a:off x="5370378" y="1688520"/>
            <a:ext cx="820685" cy="744518"/>
            <a:chOff x="5823332" y="4861265"/>
            <a:chExt cx="909610" cy="825191"/>
          </a:xfrm>
        </p:grpSpPr>
        <p:grpSp>
          <p:nvGrpSpPr>
            <p:cNvPr id="38" name="组合 37"/>
            <p:cNvGrpSpPr/>
            <p:nvPr/>
          </p:nvGrpSpPr>
          <p:grpSpPr>
            <a:xfrm>
              <a:off x="5865531" y="4861265"/>
              <a:ext cx="825190" cy="825191"/>
              <a:chOff x="5742878" y="4661210"/>
              <a:chExt cx="646770" cy="646770"/>
            </a:xfrm>
          </p:grpSpPr>
          <p:sp>
            <p:nvSpPr>
              <p:cNvPr id="41" name="矩形 40"/>
              <p:cNvSpPr/>
              <p:nvPr/>
            </p:nvSpPr>
            <p:spPr>
              <a:xfrm>
                <a:off x="5742878" y="4661210"/>
                <a:ext cx="646770" cy="646770"/>
              </a:xfrm>
              <a:prstGeom prst="rect">
                <a:avLst/>
              </a:prstGeom>
              <a:solidFill>
                <a:schemeClr val="accent6">
                  <a:lumMod val="20000"/>
                  <a:lumOff val="80000"/>
                </a:schemeClr>
              </a:solidFill>
              <a:ln w="190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42" name="等腰三角形 41">
                <a:extLst>
                  <a:ext uri="{FF2B5EF4-FFF2-40B4-BE49-F238E27FC236}">
                    <a16:creationId xmlns:a16="http://schemas.microsoft.com/office/drawing/2014/main" id="{3928EEA4-4F14-432B-9B4F-740D05BDA8AA}"/>
                  </a:ext>
                </a:extLst>
              </p:cNvPr>
              <p:cNvSpPr/>
              <p:nvPr/>
            </p:nvSpPr>
            <p:spPr>
              <a:xfrm rot="10800000" flipV="1">
                <a:off x="6000277" y="5231343"/>
                <a:ext cx="131974" cy="75807"/>
              </a:xfrm>
              <a:prstGeom prst="triangle">
                <a:avLst>
                  <a:gd name="adj" fmla="val 50001"/>
                </a:avLst>
              </a:prstGeom>
              <a:solidFill>
                <a:schemeClr val="bg1"/>
              </a:solidFill>
              <a:ln w="19050" cap="flat" cmpd="sng" algn="ctr">
                <a:solidFill>
                  <a:srgbClr val="000000"/>
                </a:solidFill>
                <a:prstDash val="solid"/>
              </a:ln>
              <a:effectLst/>
            </p:spPr>
            <p:txBody>
              <a:bodyPr rtlCol="0" anchor="ctr"/>
              <a:lstStyle/>
              <a:p>
                <a:pPr algn="ctr" defTabSz="914277">
                  <a:defRPr/>
                </a:pPr>
                <a:endParaRPr lang="zh-CN" altLang="en-US" sz="1896" b="1" kern="0">
                  <a:latin typeface="Times New Roman" panose="02020603050405020304" pitchFamily="18" charset="0"/>
                  <a:cs typeface="Times New Roman" panose="02020603050405020304" pitchFamily="18" charset="0"/>
                </a:endParaRPr>
              </a:p>
            </p:txBody>
          </p:sp>
        </p:grpSp>
        <p:sp>
          <p:nvSpPr>
            <p:cNvPr id="39" name="文本框 38"/>
            <p:cNvSpPr txBox="1"/>
            <p:nvPr/>
          </p:nvSpPr>
          <p:spPr>
            <a:xfrm>
              <a:off x="5823332" y="5041450"/>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文本框 39"/>
            <p:cNvSpPr txBox="1"/>
            <p:nvPr/>
          </p:nvSpPr>
          <p:spPr>
            <a:xfrm>
              <a:off x="6362328" y="503914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Q</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3" name="文本框 42"/>
          <p:cNvSpPr txBox="1"/>
          <p:nvPr/>
        </p:nvSpPr>
        <p:spPr>
          <a:xfrm>
            <a:off x="678773" y="1789810"/>
            <a:ext cx="503663" cy="400110"/>
          </a:xfrm>
          <a:prstGeom prst="rect">
            <a:avLst/>
          </a:prstGeom>
          <a:noFill/>
        </p:spPr>
        <p:txBody>
          <a:bodyPr wrap="none" rtlCol="0">
            <a:spAutoFit/>
          </a:bodyPr>
          <a:lstStyle/>
          <a:p>
            <a:pPr algn="ctr"/>
            <a:r>
              <a:rPr lang="en-US" altLang="zh-CN" sz="2000" i="1">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i="1" baseline="-25000">
                <a:latin typeface="Times New Roman" panose="02020603050405020304" pitchFamily="18" charset="0"/>
                <a:ea typeface="宋体" panose="02010600030101010101" pitchFamily="2" charset="-122"/>
                <a:cs typeface="Times New Roman" panose="02020603050405020304" pitchFamily="18" charset="0"/>
              </a:rPr>
              <a:t>in</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4" name="组合 43"/>
          <p:cNvGrpSpPr/>
          <p:nvPr/>
        </p:nvGrpSpPr>
        <p:grpSpPr>
          <a:xfrm>
            <a:off x="7757971" y="1688520"/>
            <a:ext cx="820685" cy="744518"/>
            <a:chOff x="5823332" y="4861265"/>
            <a:chExt cx="909610" cy="825191"/>
          </a:xfrm>
        </p:grpSpPr>
        <p:grpSp>
          <p:nvGrpSpPr>
            <p:cNvPr id="45" name="组合 44"/>
            <p:cNvGrpSpPr/>
            <p:nvPr/>
          </p:nvGrpSpPr>
          <p:grpSpPr>
            <a:xfrm>
              <a:off x="5865531" y="4861265"/>
              <a:ext cx="825190" cy="825191"/>
              <a:chOff x="5742878" y="4661210"/>
              <a:chExt cx="646770" cy="646770"/>
            </a:xfrm>
          </p:grpSpPr>
          <p:sp>
            <p:nvSpPr>
              <p:cNvPr id="48" name="矩形 47"/>
              <p:cNvSpPr/>
              <p:nvPr/>
            </p:nvSpPr>
            <p:spPr>
              <a:xfrm>
                <a:off x="5742878" y="4661210"/>
                <a:ext cx="646770" cy="646770"/>
              </a:xfrm>
              <a:prstGeom prst="rect">
                <a:avLst/>
              </a:prstGeom>
              <a:solidFill>
                <a:schemeClr val="accent6">
                  <a:lumMod val="20000"/>
                  <a:lumOff val="80000"/>
                </a:schemeClr>
              </a:solidFill>
              <a:ln w="190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49" name="等腰三角形 48">
                <a:extLst>
                  <a:ext uri="{FF2B5EF4-FFF2-40B4-BE49-F238E27FC236}">
                    <a16:creationId xmlns:a16="http://schemas.microsoft.com/office/drawing/2014/main" id="{3928EEA4-4F14-432B-9B4F-740D05BDA8AA}"/>
                  </a:ext>
                </a:extLst>
              </p:cNvPr>
              <p:cNvSpPr/>
              <p:nvPr/>
            </p:nvSpPr>
            <p:spPr>
              <a:xfrm rot="10800000" flipV="1">
                <a:off x="6000277" y="5231343"/>
                <a:ext cx="131974" cy="75807"/>
              </a:xfrm>
              <a:prstGeom prst="triangle">
                <a:avLst>
                  <a:gd name="adj" fmla="val 50001"/>
                </a:avLst>
              </a:prstGeom>
              <a:solidFill>
                <a:schemeClr val="bg1"/>
              </a:solidFill>
              <a:ln w="19050" cap="flat" cmpd="sng" algn="ctr">
                <a:solidFill>
                  <a:srgbClr val="000000"/>
                </a:solidFill>
                <a:prstDash val="solid"/>
              </a:ln>
              <a:effectLst/>
            </p:spPr>
            <p:txBody>
              <a:bodyPr rtlCol="0" anchor="ctr"/>
              <a:lstStyle/>
              <a:p>
                <a:pPr algn="ctr" defTabSz="914277">
                  <a:defRPr/>
                </a:pPr>
                <a:endParaRPr lang="zh-CN" altLang="en-US" sz="1896" b="1" kern="0">
                  <a:latin typeface="Times New Roman" panose="02020603050405020304" pitchFamily="18" charset="0"/>
                  <a:cs typeface="Times New Roman" panose="02020603050405020304" pitchFamily="18" charset="0"/>
                </a:endParaRPr>
              </a:p>
            </p:txBody>
          </p:sp>
        </p:grpSp>
        <p:sp>
          <p:nvSpPr>
            <p:cNvPr id="46" name="文本框 45"/>
            <p:cNvSpPr txBox="1"/>
            <p:nvPr/>
          </p:nvSpPr>
          <p:spPr>
            <a:xfrm>
              <a:off x="5823332" y="5041450"/>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文本框 46"/>
            <p:cNvSpPr txBox="1"/>
            <p:nvPr/>
          </p:nvSpPr>
          <p:spPr>
            <a:xfrm>
              <a:off x="6362328" y="503914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Q</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0" name="组合 49">
            <a:extLst>
              <a:ext uri="{FF2B5EF4-FFF2-40B4-BE49-F238E27FC236}">
                <a16:creationId xmlns:a16="http://schemas.microsoft.com/office/drawing/2014/main" id="{9CC98C25-8961-42F4-91D3-89486D56FD59}"/>
              </a:ext>
            </a:extLst>
          </p:cNvPr>
          <p:cNvGrpSpPr/>
          <p:nvPr/>
        </p:nvGrpSpPr>
        <p:grpSpPr>
          <a:xfrm>
            <a:off x="6156116" y="1656697"/>
            <a:ext cx="1134084" cy="493532"/>
            <a:chOff x="7238074" y="3046315"/>
            <a:chExt cx="1364609" cy="593852"/>
          </a:xfrm>
        </p:grpSpPr>
        <p:sp>
          <p:nvSpPr>
            <p:cNvPr id="51" name="Delay 68">
              <a:extLst>
                <a:ext uri="{FF2B5EF4-FFF2-40B4-BE49-F238E27FC236}">
                  <a16:creationId xmlns:a16="http://schemas.microsoft.com/office/drawing/2014/main" id="{438FCB32-8360-4C01-A09E-F21E679DB0FC}"/>
                </a:ext>
              </a:extLst>
            </p:cNvPr>
            <p:cNvSpPr/>
            <p:nvPr/>
          </p:nvSpPr>
          <p:spPr>
            <a:xfrm>
              <a:off x="7910350" y="3046315"/>
              <a:ext cx="692333" cy="581286"/>
            </a:xfrm>
            <a:prstGeom prst="flowChartDelay">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grpSp>
          <p:nvGrpSpPr>
            <p:cNvPr id="52" name="Group 3">
              <a:extLst>
                <a:ext uri="{FF2B5EF4-FFF2-40B4-BE49-F238E27FC236}">
                  <a16:creationId xmlns:a16="http://schemas.microsoft.com/office/drawing/2014/main" id="{DD44F895-B610-47BD-8E3E-1829AB7A8AD3}"/>
                </a:ext>
              </a:extLst>
            </p:cNvPr>
            <p:cNvGrpSpPr/>
            <p:nvPr/>
          </p:nvGrpSpPr>
          <p:grpSpPr>
            <a:xfrm>
              <a:off x="7238074" y="3051651"/>
              <a:ext cx="718468" cy="588516"/>
              <a:chOff x="3161172" y="5425781"/>
              <a:chExt cx="916022" cy="750335"/>
            </a:xfrm>
          </p:grpSpPr>
          <p:sp>
            <p:nvSpPr>
              <p:cNvPr id="53" name="Stored Data 71">
                <a:extLst>
                  <a:ext uri="{FF2B5EF4-FFF2-40B4-BE49-F238E27FC236}">
                    <a16:creationId xmlns:a16="http://schemas.microsoft.com/office/drawing/2014/main" id="{AB16D4E4-801C-4D40-9444-6268F8B98DE7}"/>
                  </a:ext>
                </a:extLst>
              </p:cNvPr>
              <p:cNvSpPr/>
              <p:nvPr/>
            </p:nvSpPr>
            <p:spPr>
              <a:xfrm rot="10800000">
                <a:off x="3994811" y="5425781"/>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sp>
            <p:nvSpPr>
              <p:cNvPr id="54" name="Stored Data 71">
                <a:extLst>
                  <a:ext uri="{FF2B5EF4-FFF2-40B4-BE49-F238E27FC236}">
                    <a16:creationId xmlns:a16="http://schemas.microsoft.com/office/drawing/2014/main" id="{D475B7CD-435B-4B20-83A8-36FC95B3CE36}"/>
                  </a:ext>
                </a:extLst>
              </p:cNvPr>
              <p:cNvSpPr/>
              <p:nvPr/>
            </p:nvSpPr>
            <p:spPr>
              <a:xfrm rot="10800000">
                <a:off x="3905094" y="5432237"/>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cxnSp>
            <p:nvCxnSpPr>
              <p:cNvPr id="55" name="Straight Connector 62">
                <a:extLst>
                  <a:ext uri="{FF2B5EF4-FFF2-40B4-BE49-F238E27FC236}">
                    <a16:creationId xmlns:a16="http://schemas.microsoft.com/office/drawing/2014/main" id="{5822ECC2-C871-45BE-9A60-A7555A7FCAB7}"/>
                  </a:ext>
                </a:extLst>
              </p:cNvPr>
              <p:cNvCxnSpPr>
                <a:cxnSpLocks/>
              </p:cNvCxnSpPr>
              <p:nvPr/>
            </p:nvCxnSpPr>
            <p:spPr>
              <a:xfrm>
                <a:off x="3600524" y="5588294"/>
                <a:ext cx="353857" cy="2"/>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Connector 61">
                <a:extLst>
                  <a:ext uri="{FF2B5EF4-FFF2-40B4-BE49-F238E27FC236}">
                    <a16:creationId xmlns:a16="http://schemas.microsoft.com/office/drawing/2014/main" id="{DCFD34DC-8E9C-4F9E-9473-B4841304BF3E}"/>
                  </a:ext>
                </a:extLst>
              </p:cNvPr>
              <p:cNvCxnSpPr>
                <a:cxnSpLocks/>
              </p:cNvCxnSpPr>
              <p:nvPr/>
            </p:nvCxnSpPr>
            <p:spPr>
              <a:xfrm>
                <a:off x="3161172" y="6016409"/>
                <a:ext cx="799456"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cxnSp>
        <p:nvCxnSpPr>
          <p:cNvPr id="57" name="Straight Connector 62">
            <a:extLst>
              <a:ext uri="{FF2B5EF4-FFF2-40B4-BE49-F238E27FC236}">
                <a16:creationId xmlns:a16="http://schemas.microsoft.com/office/drawing/2014/main" id="{5822ECC2-C871-45BE-9A60-A7555A7FCAB7}"/>
              </a:ext>
            </a:extLst>
          </p:cNvPr>
          <p:cNvCxnSpPr>
            <a:cxnSpLocks/>
          </p:cNvCxnSpPr>
          <p:nvPr/>
        </p:nvCxnSpPr>
        <p:spPr>
          <a:xfrm>
            <a:off x="6436187" y="1166089"/>
            <a:ext cx="0" cy="592455"/>
          </a:xfrm>
          <a:prstGeom prst="line">
            <a:avLst/>
          </a:prstGeom>
          <a:ln w="19050" cap="sq">
            <a:solidFill>
              <a:schemeClr val="tx1"/>
            </a:solidFill>
            <a:head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8" name="肘形连接符 57"/>
          <p:cNvCxnSpPr>
            <a:stCxn id="51" idx="3"/>
          </p:cNvCxnSpPr>
          <p:nvPr/>
        </p:nvCxnSpPr>
        <p:spPr>
          <a:xfrm>
            <a:off x="7290200" y="1898242"/>
            <a:ext cx="497809" cy="162342"/>
          </a:xfrm>
          <a:prstGeom prst="bentConnector3">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59" name="组合 58">
            <a:extLst>
              <a:ext uri="{FF2B5EF4-FFF2-40B4-BE49-F238E27FC236}">
                <a16:creationId xmlns:a16="http://schemas.microsoft.com/office/drawing/2014/main" id="{9CC98C25-8961-42F4-91D3-89486D56FD59}"/>
              </a:ext>
            </a:extLst>
          </p:cNvPr>
          <p:cNvGrpSpPr/>
          <p:nvPr/>
        </p:nvGrpSpPr>
        <p:grpSpPr>
          <a:xfrm>
            <a:off x="8545337" y="1657096"/>
            <a:ext cx="1134084" cy="493532"/>
            <a:chOff x="7238074" y="3046315"/>
            <a:chExt cx="1364609" cy="593852"/>
          </a:xfrm>
        </p:grpSpPr>
        <p:sp>
          <p:nvSpPr>
            <p:cNvPr id="60" name="Delay 68">
              <a:extLst>
                <a:ext uri="{FF2B5EF4-FFF2-40B4-BE49-F238E27FC236}">
                  <a16:creationId xmlns:a16="http://schemas.microsoft.com/office/drawing/2014/main" id="{438FCB32-8360-4C01-A09E-F21E679DB0FC}"/>
                </a:ext>
              </a:extLst>
            </p:cNvPr>
            <p:cNvSpPr/>
            <p:nvPr/>
          </p:nvSpPr>
          <p:spPr>
            <a:xfrm>
              <a:off x="7910350" y="3046315"/>
              <a:ext cx="692333" cy="581286"/>
            </a:xfrm>
            <a:prstGeom prst="flowChartDelay">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grpSp>
          <p:nvGrpSpPr>
            <p:cNvPr id="61" name="Group 3">
              <a:extLst>
                <a:ext uri="{FF2B5EF4-FFF2-40B4-BE49-F238E27FC236}">
                  <a16:creationId xmlns:a16="http://schemas.microsoft.com/office/drawing/2014/main" id="{DD44F895-B610-47BD-8E3E-1829AB7A8AD3}"/>
                </a:ext>
              </a:extLst>
            </p:cNvPr>
            <p:cNvGrpSpPr/>
            <p:nvPr/>
          </p:nvGrpSpPr>
          <p:grpSpPr>
            <a:xfrm>
              <a:off x="7238074" y="3051651"/>
              <a:ext cx="718468" cy="588516"/>
              <a:chOff x="3161172" y="5425781"/>
              <a:chExt cx="916022" cy="750335"/>
            </a:xfrm>
          </p:grpSpPr>
          <p:sp>
            <p:nvSpPr>
              <p:cNvPr id="62" name="Stored Data 71">
                <a:extLst>
                  <a:ext uri="{FF2B5EF4-FFF2-40B4-BE49-F238E27FC236}">
                    <a16:creationId xmlns:a16="http://schemas.microsoft.com/office/drawing/2014/main" id="{AB16D4E4-801C-4D40-9444-6268F8B98DE7}"/>
                  </a:ext>
                </a:extLst>
              </p:cNvPr>
              <p:cNvSpPr/>
              <p:nvPr/>
            </p:nvSpPr>
            <p:spPr>
              <a:xfrm rot="10800000">
                <a:off x="3994811" y="5425781"/>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sp>
            <p:nvSpPr>
              <p:cNvPr id="63" name="Stored Data 71">
                <a:extLst>
                  <a:ext uri="{FF2B5EF4-FFF2-40B4-BE49-F238E27FC236}">
                    <a16:creationId xmlns:a16="http://schemas.microsoft.com/office/drawing/2014/main" id="{D475B7CD-435B-4B20-83A8-36FC95B3CE36}"/>
                  </a:ext>
                </a:extLst>
              </p:cNvPr>
              <p:cNvSpPr/>
              <p:nvPr/>
            </p:nvSpPr>
            <p:spPr>
              <a:xfrm rot="10800000">
                <a:off x="3905094" y="5432237"/>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cxnSp>
            <p:nvCxnSpPr>
              <p:cNvPr id="64" name="Straight Connector 62">
                <a:extLst>
                  <a:ext uri="{FF2B5EF4-FFF2-40B4-BE49-F238E27FC236}">
                    <a16:creationId xmlns:a16="http://schemas.microsoft.com/office/drawing/2014/main" id="{5822ECC2-C871-45BE-9A60-A7555A7FCAB7}"/>
                  </a:ext>
                </a:extLst>
              </p:cNvPr>
              <p:cNvCxnSpPr>
                <a:cxnSpLocks/>
              </p:cNvCxnSpPr>
              <p:nvPr/>
            </p:nvCxnSpPr>
            <p:spPr>
              <a:xfrm>
                <a:off x="3600524" y="5588294"/>
                <a:ext cx="353857" cy="2"/>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5" name="Straight Connector 61">
                <a:extLst>
                  <a:ext uri="{FF2B5EF4-FFF2-40B4-BE49-F238E27FC236}">
                    <a16:creationId xmlns:a16="http://schemas.microsoft.com/office/drawing/2014/main" id="{DCFD34DC-8E9C-4F9E-9473-B4841304BF3E}"/>
                  </a:ext>
                </a:extLst>
              </p:cNvPr>
              <p:cNvCxnSpPr>
                <a:cxnSpLocks/>
              </p:cNvCxnSpPr>
              <p:nvPr/>
            </p:nvCxnSpPr>
            <p:spPr>
              <a:xfrm>
                <a:off x="3161172" y="6016409"/>
                <a:ext cx="799456"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cxnSp>
        <p:nvCxnSpPr>
          <p:cNvPr id="66" name="Straight Connector 62">
            <a:extLst>
              <a:ext uri="{FF2B5EF4-FFF2-40B4-BE49-F238E27FC236}">
                <a16:creationId xmlns:a16="http://schemas.microsoft.com/office/drawing/2014/main" id="{5822ECC2-C871-45BE-9A60-A7555A7FCAB7}"/>
              </a:ext>
            </a:extLst>
          </p:cNvPr>
          <p:cNvCxnSpPr>
            <a:cxnSpLocks/>
          </p:cNvCxnSpPr>
          <p:nvPr/>
        </p:nvCxnSpPr>
        <p:spPr>
          <a:xfrm>
            <a:off x="8825408" y="1160374"/>
            <a:ext cx="0" cy="593552"/>
          </a:xfrm>
          <a:prstGeom prst="line">
            <a:avLst/>
          </a:prstGeom>
          <a:ln w="19050" cap="sq">
            <a:solidFill>
              <a:schemeClr val="tx1"/>
            </a:solidFill>
            <a:head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7" name="肘形连接符 66"/>
          <p:cNvCxnSpPr>
            <a:stCxn id="60" idx="3"/>
          </p:cNvCxnSpPr>
          <p:nvPr/>
        </p:nvCxnSpPr>
        <p:spPr>
          <a:xfrm>
            <a:off x="9679421" y="1898641"/>
            <a:ext cx="505616" cy="141425"/>
          </a:xfrm>
          <a:prstGeom prst="bentConnector3">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2">
            <a:extLst>
              <a:ext uri="{FF2B5EF4-FFF2-40B4-BE49-F238E27FC236}">
                <a16:creationId xmlns:a16="http://schemas.microsoft.com/office/drawing/2014/main" id="{5822ECC2-C871-45BE-9A60-A7555A7FCAB7}"/>
              </a:ext>
            </a:extLst>
          </p:cNvPr>
          <p:cNvCxnSpPr>
            <a:cxnSpLocks/>
          </p:cNvCxnSpPr>
          <p:nvPr/>
        </p:nvCxnSpPr>
        <p:spPr>
          <a:xfrm flipH="1">
            <a:off x="1529308" y="1164855"/>
            <a:ext cx="9800071"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9" name="Straight Connector 62">
            <a:extLst>
              <a:ext uri="{FF2B5EF4-FFF2-40B4-BE49-F238E27FC236}">
                <a16:creationId xmlns:a16="http://schemas.microsoft.com/office/drawing/2014/main" id="{5822ECC2-C871-45BE-9A60-A7555A7FCAB7}"/>
              </a:ext>
            </a:extLst>
          </p:cNvPr>
          <p:cNvCxnSpPr>
            <a:cxnSpLocks/>
          </p:cNvCxnSpPr>
          <p:nvPr/>
        </p:nvCxnSpPr>
        <p:spPr>
          <a:xfrm>
            <a:off x="11329379" y="1167994"/>
            <a:ext cx="0" cy="872259"/>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0" name="Straight Connector 62">
            <a:extLst>
              <a:ext uri="{FF2B5EF4-FFF2-40B4-BE49-F238E27FC236}">
                <a16:creationId xmlns:a16="http://schemas.microsoft.com/office/drawing/2014/main" id="{5822ECC2-C871-45BE-9A60-A7555A7FCAB7}"/>
              </a:ext>
            </a:extLst>
          </p:cNvPr>
          <p:cNvCxnSpPr>
            <a:cxnSpLocks/>
          </p:cNvCxnSpPr>
          <p:nvPr/>
        </p:nvCxnSpPr>
        <p:spPr>
          <a:xfrm>
            <a:off x="1529308" y="1172014"/>
            <a:ext cx="0" cy="59288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1" name="Straight Connector 62">
            <a:extLst>
              <a:ext uri="{FF2B5EF4-FFF2-40B4-BE49-F238E27FC236}">
                <a16:creationId xmlns:a16="http://schemas.microsoft.com/office/drawing/2014/main" id="{5822ECC2-C871-45BE-9A60-A7555A7FCAB7}"/>
              </a:ext>
            </a:extLst>
          </p:cNvPr>
          <p:cNvCxnSpPr>
            <a:cxnSpLocks/>
          </p:cNvCxnSpPr>
          <p:nvPr/>
        </p:nvCxnSpPr>
        <p:spPr>
          <a:xfrm>
            <a:off x="3393118" y="2436854"/>
            <a:ext cx="0" cy="603755"/>
          </a:xfrm>
          <a:prstGeom prst="line">
            <a:avLst/>
          </a:prstGeom>
          <a:ln w="19050" cap="sq">
            <a:solidFill>
              <a:schemeClr val="tx1"/>
            </a:solidFill>
            <a:tail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2" name="Straight Connector 62">
            <a:extLst>
              <a:ext uri="{FF2B5EF4-FFF2-40B4-BE49-F238E27FC236}">
                <a16:creationId xmlns:a16="http://schemas.microsoft.com/office/drawing/2014/main" id="{5822ECC2-C871-45BE-9A60-A7555A7FCAB7}"/>
              </a:ext>
            </a:extLst>
          </p:cNvPr>
          <p:cNvCxnSpPr>
            <a:cxnSpLocks/>
          </p:cNvCxnSpPr>
          <p:nvPr/>
        </p:nvCxnSpPr>
        <p:spPr>
          <a:xfrm flipH="1">
            <a:off x="1156134" y="3048229"/>
            <a:ext cx="9397999"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3" name="Straight Connector 62">
            <a:extLst>
              <a:ext uri="{FF2B5EF4-FFF2-40B4-BE49-F238E27FC236}">
                <a16:creationId xmlns:a16="http://schemas.microsoft.com/office/drawing/2014/main" id="{5822ECC2-C871-45BE-9A60-A7555A7FCAB7}"/>
              </a:ext>
            </a:extLst>
          </p:cNvPr>
          <p:cNvCxnSpPr>
            <a:cxnSpLocks/>
          </p:cNvCxnSpPr>
          <p:nvPr/>
        </p:nvCxnSpPr>
        <p:spPr>
          <a:xfrm>
            <a:off x="5780711" y="2436854"/>
            <a:ext cx="0" cy="603755"/>
          </a:xfrm>
          <a:prstGeom prst="line">
            <a:avLst/>
          </a:prstGeom>
          <a:ln w="19050" cap="sq">
            <a:solidFill>
              <a:schemeClr val="tx1"/>
            </a:solidFill>
            <a:tail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4" name="Straight Connector 62">
            <a:extLst>
              <a:ext uri="{FF2B5EF4-FFF2-40B4-BE49-F238E27FC236}">
                <a16:creationId xmlns:a16="http://schemas.microsoft.com/office/drawing/2014/main" id="{5822ECC2-C871-45BE-9A60-A7555A7FCAB7}"/>
              </a:ext>
            </a:extLst>
          </p:cNvPr>
          <p:cNvCxnSpPr>
            <a:cxnSpLocks/>
          </p:cNvCxnSpPr>
          <p:nvPr/>
        </p:nvCxnSpPr>
        <p:spPr>
          <a:xfrm>
            <a:off x="8168304" y="2436854"/>
            <a:ext cx="0" cy="603755"/>
          </a:xfrm>
          <a:prstGeom prst="line">
            <a:avLst/>
          </a:prstGeom>
          <a:ln w="19050" cap="sq">
            <a:solidFill>
              <a:schemeClr val="tx1"/>
            </a:solidFill>
            <a:tail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5" name="Straight Connector 62">
            <a:extLst>
              <a:ext uri="{FF2B5EF4-FFF2-40B4-BE49-F238E27FC236}">
                <a16:creationId xmlns:a16="http://schemas.microsoft.com/office/drawing/2014/main" id="{5822ECC2-C871-45BE-9A60-A7555A7FCAB7}"/>
              </a:ext>
            </a:extLst>
          </p:cNvPr>
          <p:cNvCxnSpPr>
            <a:cxnSpLocks/>
          </p:cNvCxnSpPr>
          <p:nvPr/>
        </p:nvCxnSpPr>
        <p:spPr>
          <a:xfrm>
            <a:off x="10555897" y="2436854"/>
            <a:ext cx="0" cy="603755"/>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538266" y="2738731"/>
            <a:ext cx="670376" cy="400110"/>
          </a:xfrm>
          <a:prstGeom prst="rect">
            <a:avLst/>
          </a:prstGeom>
          <a:noFill/>
        </p:spPr>
        <p:txBody>
          <a:bodyPr wrap="none" rtlCol="0">
            <a:spAutoFit/>
          </a:bodyPr>
          <a:lstStyle/>
          <a:p>
            <a:pPr algn="ctr"/>
            <a:r>
              <a:rPr lang="en-US" altLang="zh-CN" sz="2000" i="1">
                <a:latin typeface="Times New Roman" panose="02020603050405020304" pitchFamily="18" charset="0"/>
                <a:ea typeface="宋体" panose="02010600030101010101" pitchFamily="2" charset="-122"/>
                <a:cs typeface="Times New Roman" panose="02020603050405020304" pitchFamily="18" charset="0"/>
              </a:rPr>
              <a:t>CLK</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7" name="直接箭头连接符 76"/>
          <p:cNvCxnSpPr/>
          <p:nvPr/>
        </p:nvCxnSpPr>
        <p:spPr>
          <a:xfrm flipV="1">
            <a:off x="3773781" y="2053820"/>
            <a:ext cx="1631772" cy="1"/>
          </a:xfrm>
          <a:prstGeom prst="straightConnector1">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8" name="文本框 77"/>
          <p:cNvSpPr txBox="1"/>
          <p:nvPr/>
        </p:nvSpPr>
        <p:spPr>
          <a:xfrm>
            <a:off x="10956009" y="2043690"/>
            <a:ext cx="455574" cy="400110"/>
          </a:xfrm>
          <a:prstGeom prst="rect">
            <a:avLst/>
          </a:prstGeom>
          <a:noFill/>
        </p:spPr>
        <p:txBody>
          <a:bodyPr wrap="none" rtlCol="0">
            <a:spAutoFit/>
          </a:bodyPr>
          <a:lstStyle/>
          <a:p>
            <a:pPr algn="ctr"/>
            <a:r>
              <a:rPr lang="en-US" altLang="zh-CN" sz="2000" i="1">
                <a:latin typeface="Times New Roman" panose="02020603050405020304" pitchFamily="18" charset="0"/>
                <a:ea typeface="宋体" panose="02010600030101010101" pitchFamily="2" charset="-122"/>
                <a:cs typeface="Times New Roman" panose="02020603050405020304" pitchFamily="18" charset="0"/>
              </a:rPr>
              <a:t>Q</a:t>
            </a:r>
            <a:r>
              <a:rPr lang="en-US" altLang="zh-CN" sz="2000" i="1" baseline="-25000">
                <a:latin typeface="Times New Roman" panose="02020603050405020304" pitchFamily="18" charset="0"/>
                <a:ea typeface="宋体" panose="02010600030101010101" pitchFamily="2" charset="-122"/>
                <a:cs typeface="Times New Roman" panose="02020603050405020304" pitchFamily="18" charset="0"/>
              </a:rPr>
              <a:t>4</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9" name="文本框 78"/>
          <p:cNvSpPr txBox="1"/>
          <p:nvPr/>
        </p:nvSpPr>
        <p:spPr>
          <a:xfrm>
            <a:off x="8510263" y="2050756"/>
            <a:ext cx="455574"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3</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0" name="文本框 79"/>
          <p:cNvSpPr txBox="1"/>
          <p:nvPr/>
        </p:nvSpPr>
        <p:spPr>
          <a:xfrm>
            <a:off x="6111849" y="2043690"/>
            <a:ext cx="455574"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2</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 name="文本框 80"/>
          <p:cNvSpPr txBox="1"/>
          <p:nvPr/>
        </p:nvSpPr>
        <p:spPr>
          <a:xfrm>
            <a:off x="3709393" y="2036624"/>
            <a:ext cx="455574"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 name="文本框 81"/>
          <p:cNvSpPr txBox="1"/>
          <p:nvPr/>
        </p:nvSpPr>
        <p:spPr>
          <a:xfrm>
            <a:off x="2602066" y="2078204"/>
            <a:ext cx="426720"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0</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3" name="肘形连接符 82"/>
          <p:cNvCxnSpPr>
            <a:stCxn id="31" idx="3"/>
          </p:cNvCxnSpPr>
          <p:nvPr/>
        </p:nvCxnSpPr>
        <p:spPr>
          <a:xfrm>
            <a:off x="2497389" y="1900514"/>
            <a:ext cx="525600" cy="150242"/>
          </a:xfrm>
          <a:prstGeom prst="bentConnector3">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84" name="组合 83"/>
          <p:cNvGrpSpPr/>
          <p:nvPr/>
        </p:nvGrpSpPr>
        <p:grpSpPr>
          <a:xfrm>
            <a:off x="10147192" y="1688919"/>
            <a:ext cx="820685" cy="744518"/>
            <a:chOff x="5823332" y="4861265"/>
            <a:chExt cx="909610" cy="825191"/>
          </a:xfrm>
        </p:grpSpPr>
        <p:grpSp>
          <p:nvGrpSpPr>
            <p:cNvPr id="85" name="组合 84"/>
            <p:cNvGrpSpPr/>
            <p:nvPr/>
          </p:nvGrpSpPr>
          <p:grpSpPr>
            <a:xfrm>
              <a:off x="5865531" y="4861265"/>
              <a:ext cx="825190" cy="825191"/>
              <a:chOff x="5742878" y="4661210"/>
              <a:chExt cx="646770" cy="646770"/>
            </a:xfrm>
          </p:grpSpPr>
          <p:sp>
            <p:nvSpPr>
              <p:cNvPr id="88" name="矩形 87"/>
              <p:cNvSpPr/>
              <p:nvPr/>
            </p:nvSpPr>
            <p:spPr>
              <a:xfrm>
                <a:off x="5742878" y="4661210"/>
                <a:ext cx="646770" cy="646770"/>
              </a:xfrm>
              <a:prstGeom prst="rect">
                <a:avLst/>
              </a:prstGeom>
              <a:solidFill>
                <a:schemeClr val="accent6">
                  <a:lumMod val="20000"/>
                  <a:lumOff val="80000"/>
                </a:schemeClr>
              </a:solidFill>
              <a:ln w="190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89" name="等腰三角形 88">
                <a:extLst>
                  <a:ext uri="{FF2B5EF4-FFF2-40B4-BE49-F238E27FC236}">
                    <a16:creationId xmlns:a16="http://schemas.microsoft.com/office/drawing/2014/main" id="{3928EEA4-4F14-432B-9B4F-740D05BDA8AA}"/>
                  </a:ext>
                </a:extLst>
              </p:cNvPr>
              <p:cNvSpPr/>
              <p:nvPr/>
            </p:nvSpPr>
            <p:spPr>
              <a:xfrm rot="10800000" flipV="1">
                <a:off x="6000277" y="5231343"/>
                <a:ext cx="131974" cy="75807"/>
              </a:xfrm>
              <a:prstGeom prst="triangle">
                <a:avLst>
                  <a:gd name="adj" fmla="val 50001"/>
                </a:avLst>
              </a:prstGeom>
              <a:solidFill>
                <a:schemeClr val="bg1"/>
              </a:solidFill>
              <a:ln w="19050" cap="flat" cmpd="sng" algn="ctr">
                <a:solidFill>
                  <a:srgbClr val="000000"/>
                </a:solidFill>
                <a:prstDash val="solid"/>
              </a:ln>
              <a:effectLst/>
            </p:spPr>
            <p:txBody>
              <a:bodyPr rtlCol="0" anchor="ctr"/>
              <a:lstStyle/>
              <a:p>
                <a:pPr algn="ctr" defTabSz="914277">
                  <a:defRPr/>
                </a:pPr>
                <a:endParaRPr lang="zh-CN" altLang="en-US" sz="1896" b="1" kern="0">
                  <a:latin typeface="Times New Roman" panose="02020603050405020304" pitchFamily="18" charset="0"/>
                  <a:cs typeface="Times New Roman" panose="02020603050405020304" pitchFamily="18" charset="0"/>
                </a:endParaRPr>
              </a:p>
            </p:txBody>
          </p:sp>
        </p:grpSp>
        <p:sp>
          <p:nvSpPr>
            <p:cNvPr id="86" name="文本框 85"/>
            <p:cNvSpPr txBox="1"/>
            <p:nvPr/>
          </p:nvSpPr>
          <p:spPr>
            <a:xfrm>
              <a:off x="5823332" y="5041450"/>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 name="文本框 86"/>
            <p:cNvSpPr txBox="1"/>
            <p:nvPr/>
          </p:nvSpPr>
          <p:spPr>
            <a:xfrm>
              <a:off x="6362328" y="503914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Q</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91" name="文本框 90">
            <a:extLst>
              <a:ext uri="{FF2B5EF4-FFF2-40B4-BE49-F238E27FC236}">
                <a16:creationId xmlns:a16="http://schemas.microsoft.com/office/drawing/2014/main" id="{84EB1E22-1C81-41CB-92A1-9706DF87F1D8}"/>
              </a:ext>
            </a:extLst>
          </p:cNvPr>
          <p:cNvSpPr txBox="1"/>
          <p:nvPr/>
        </p:nvSpPr>
        <p:spPr>
          <a:xfrm>
            <a:off x="4951223" y="2078204"/>
            <a:ext cx="426720"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2" name="文本框 91">
            <a:extLst>
              <a:ext uri="{FF2B5EF4-FFF2-40B4-BE49-F238E27FC236}">
                <a16:creationId xmlns:a16="http://schemas.microsoft.com/office/drawing/2014/main" id="{140652A3-6BB0-453C-A517-89A201BD2BDE}"/>
              </a:ext>
            </a:extLst>
          </p:cNvPr>
          <p:cNvSpPr txBox="1"/>
          <p:nvPr/>
        </p:nvSpPr>
        <p:spPr>
          <a:xfrm>
            <a:off x="7300380" y="2078204"/>
            <a:ext cx="426720"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2</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3" name="文本框 92">
            <a:extLst>
              <a:ext uri="{FF2B5EF4-FFF2-40B4-BE49-F238E27FC236}">
                <a16:creationId xmlns:a16="http://schemas.microsoft.com/office/drawing/2014/main" id="{8898B45C-263B-469D-A706-A304B2602799}"/>
              </a:ext>
            </a:extLst>
          </p:cNvPr>
          <p:cNvSpPr txBox="1"/>
          <p:nvPr/>
        </p:nvSpPr>
        <p:spPr>
          <a:xfrm>
            <a:off x="9789237" y="2078204"/>
            <a:ext cx="426720"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3</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7345868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(7,3</a:t>
            </a:r>
            <a:r>
              <a:rPr lang="zh-CN" altLang="en-US" dirty="0"/>
              <a:t>）编码电路</a:t>
            </a: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6215" y="1066800"/>
            <a:ext cx="10765835" cy="4724400"/>
          </a:xfrm>
        </p:spPr>
      </p:pic>
      <p:sp>
        <p:nvSpPr>
          <p:cNvPr id="3" name="矩形 2"/>
          <p:cNvSpPr/>
          <p:nvPr/>
        </p:nvSpPr>
        <p:spPr>
          <a:xfrm>
            <a:off x="3903115" y="5791200"/>
            <a:ext cx="5024985" cy="581057"/>
          </a:xfrm>
          <a:prstGeom prst="rect">
            <a:avLst/>
          </a:prstGeom>
        </p:spPr>
        <p:txBody>
          <a:bodyPr wrap="square">
            <a:spAutoFit/>
          </a:bodyPr>
          <a:lstStyle/>
          <a:p>
            <a:pPr>
              <a:lnSpc>
                <a:spcPct val="150000"/>
              </a:lnSpc>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设计相关电路，求解所有余数</a:t>
            </a:r>
          </a:p>
        </p:txBody>
      </p:sp>
    </p:spTree>
    <p:extLst>
      <p:ext uri="{BB962C8B-B14F-4D97-AF65-F5344CB8AC3E}">
        <p14:creationId xmlns:p14="http://schemas.microsoft.com/office/powerpoint/2010/main" val="27842983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2" name="组合 11"/>
          <p:cNvGrpSpPr/>
          <p:nvPr/>
        </p:nvGrpSpPr>
        <p:grpSpPr>
          <a:xfrm>
            <a:off x="574294" y="2955851"/>
            <a:ext cx="11036478" cy="3274828"/>
            <a:chOff x="574294" y="2955851"/>
            <a:chExt cx="11036478" cy="3274828"/>
          </a:xfrm>
        </p:grpSpPr>
        <p:pic>
          <p:nvPicPr>
            <p:cNvPr id="4" name="内容占位符 4"/>
            <p:cNvPicPr>
              <a:picLocks noChangeAspect="1"/>
            </p:cNvPicPr>
            <p:nvPr/>
          </p:nvPicPr>
          <p:blipFill rotWithShape="1">
            <a:blip r:embed="rId2" cstate="print">
              <a:extLst>
                <a:ext uri="{28A0092B-C50C-407E-A947-70E740481C1C}">
                  <a14:useLocalDpi xmlns:a14="http://schemas.microsoft.com/office/drawing/2010/main" val="0"/>
                </a:ext>
              </a:extLst>
            </a:blip>
            <a:srcRect b="26368"/>
            <a:stretch/>
          </p:blipFill>
          <p:spPr bwMode="auto">
            <a:xfrm>
              <a:off x="574294" y="2955851"/>
              <a:ext cx="11036478" cy="3274828"/>
            </a:xfrm>
            <a:prstGeom prst="rect">
              <a:avLst/>
            </a:prstGeom>
            <a:noFill/>
            <a:ln w="9525">
              <a:noFill/>
              <a:miter lim="800000"/>
              <a:headEnd/>
              <a:tailEnd/>
            </a:ln>
          </p:spPr>
        </p:pic>
        <p:sp>
          <p:nvSpPr>
            <p:cNvPr id="5" name="矩形 4"/>
            <p:cNvSpPr/>
            <p:nvPr/>
          </p:nvSpPr>
          <p:spPr>
            <a:xfrm>
              <a:off x="5003800" y="3162300"/>
              <a:ext cx="1981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65400" y="4632553"/>
              <a:ext cx="939800" cy="383947"/>
            </a:xfrm>
            <a:prstGeom prst="rect">
              <a:avLst/>
            </a:prstGeom>
            <a:solidFill>
              <a:srgbClr val="00F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CRC</a:t>
              </a:r>
              <a:r>
                <a:rPr lang="zh-CN" altLang="en-US" sz="1400" b="1" dirty="0">
                  <a:solidFill>
                    <a:schemeClr val="tx1"/>
                  </a:solidFill>
                  <a:latin typeface="微软雅黑" panose="020B0503020204020204" pitchFamily="34" charset="-122"/>
                  <a:ea typeface="微软雅黑" panose="020B0503020204020204" pitchFamily="34" charset="-122"/>
                </a:rPr>
                <a:t>编码</a:t>
              </a:r>
            </a:p>
          </p:txBody>
        </p:sp>
        <p:sp>
          <p:nvSpPr>
            <p:cNvPr id="11" name="矩形 10"/>
            <p:cNvSpPr/>
            <p:nvPr/>
          </p:nvSpPr>
          <p:spPr>
            <a:xfrm>
              <a:off x="7391400" y="4624374"/>
              <a:ext cx="914400" cy="383947"/>
            </a:xfrm>
            <a:prstGeom prst="rect">
              <a:avLst/>
            </a:prstGeom>
            <a:solidFill>
              <a:srgbClr val="00F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CRC</a:t>
              </a:r>
              <a:r>
                <a:rPr lang="zh-CN" altLang="en-US" sz="1400" b="1" dirty="0">
                  <a:solidFill>
                    <a:schemeClr val="tx1"/>
                  </a:solidFill>
                  <a:latin typeface="微软雅黑" panose="020B0503020204020204" pitchFamily="34" charset="-122"/>
                  <a:ea typeface="微软雅黑" panose="020B0503020204020204" pitchFamily="34" charset="-122"/>
                </a:rPr>
                <a:t>解码</a:t>
              </a:r>
            </a:p>
          </p:txBody>
        </p:sp>
      </p:grpSp>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编解码过程</a:t>
            </a:r>
          </a:p>
        </p:txBody>
      </p:sp>
      <p:sp>
        <p:nvSpPr>
          <p:cNvPr id="3" name="内容占位符 2"/>
          <p:cNvSpPr>
            <a:spLocks noGrp="1"/>
          </p:cNvSpPr>
          <p:nvPr>
            <p:ph idx="1"/>
          </p:nvPr>
        </p:nvSpPr>
        <p:spPr>
          <a:xfrm>
            <a:off x="487822" y="942764"/>
            <a:ext cx="6242587" cy="1807161"/>
          </a:xfrm>
        </p:spPr>
        <p:txBody>
          <a:bodyPr>
            <a:normAutofit/>
          </a:bodyPr>
          <a:lstStyle/>
          <a:p>
            <a:r>
              <a:rPr lang="zh-CN" altLang="en-US" b="1" dirty="0">
                <a:solidFill>
                  <a:srgbClr val="18978B"/>
                </a:solidFill>
              </a:rPr>
              <a:t>编码</a:t>
            </a:r>
            <a:r>
              <a:rPr lang="zh-CN" altLang="en-US" dirty="0"/>
              <a:t> （按规则增加冗余信息）</a:t>
            </a:r>
            <a:endParaRPr lang="en-US" altLang="zh-CN" dirty="0"/>
          </a:p>
          <a:p>
            <a:r>
              <a:rPr lang="zh-CN" altLang="en-US" b="1" dirty="0">
                <a:solidFill>
                  <a:srgbClr val="18978B"/>
                </a:solidFill>
              </a:rPr>
              <a:t>传输</a:t>
            </a:r>
            <a:r>
              <a:rPr lang="zh-CN" altLang="en-US" dirty="0"/>
              <a:t> （时空、</a:t>
            </a:r>
            <a:r>
              <a:rPr lang="zh-CN" altLang="en-US" dirty="0">
                <a:sym typeface="Wingdings" panose="05000000000000000000" pitchFamily="2" charset="2"/>
              </a:rPr>
              <a:t>不可靠</a:t>
            </a:r>
            <a:r>
              <a:rPr lang="zh-CN" altLang="en-US" dirty="0"/>
              <a:t>）</a:t>
            </a:r>
            <a:endParaRPr lang="en-US" altLang="zh-CN" dirty="0"/>
          </a:p>
          <a:p>
            <a:r>
              <a:rPr lang="zh-CN" altLang="en-US" b="1" dirty="0">
                <a:solidFill>
                  <a:srgbClr val="18978B"/>
                </a:solidFill>
                <a:sym typeface="Wingdings" panose="05000000000000000000" pitchFamily="2" charset="2"/>
              </a:rPr>
              <a:t>解码</a:t>
            </a:r>
            <a:r>
              <a:rPr lang="zh-CN" altLang="en-US" dirty="0">
                <a:sym typeface="Wingdings" panose="05000000000000000000" pitchFamily="2" charset="2"/>
              </a:rPr>
              <a:t> </a:t>
            </a:r>
            <a:r>
              <a:rPr lang="zh-CN" altLang="en-US" dirty="0"/>
              <a:t>（规则判断，</a:t>
            </a:r>
            <a:r>
              <a:rPr lang="zh-CN" altLang="en-US" dirty="0">
                <a:sym typeface="Wingdings" panose="05000000000000000000" pitchFamily="2" charset="2"/>
              </a:rPr>
              <a:t>检错、尽力纠错）</a:t>
            </a:r>
            <a:endParaRPr lang="en-US" altLang="zh-CN" dirty="0"/>
          </a:p>
        </p:txBody>
      </p:sp>
      <p:sp>
        <p:nvSpPr>
          <p:cNvPr id="7" name="矩形标注 6"/>
          <p:cNvSpPr/>
          <p:nvPr/>
        </p:nvSpPr>
        <p:spPr>
          <a:xfrm>
            <a:off x="914399" y="3563615"/>
            <a:ext cx="1131091" cy="454392"/>
          </a:xfrm>
          <a:prstGeom prst="wedgeRectCallout">
            <a:avLst>
              <a:gd name="adj1" fmla="val 59592"/>
              <a:gd name="adj2" fmla="val 20757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原始数据</a:t>
            </a:r>
          </a:p>
        </p:txBody>
      </p:sp>
      <p:sp>
        <p:nvSpPr>
          <p:cNvPr id="8" name="矩形标注 7"/>
          <p:cNvSpPr/>
          <p:nvPr/>
        </p:nvSpPr>
        <p:spPr>
          <a:xfrm>
            <a:off x="2651050" y="3336419"/>
            <a:ext cx="1131091" cy="454392"/>
          </a:xfrm>
          <a:prstGeom prst="wedgeRectCallout">
            <a:avLst>
              <a:gd name="adj1" fmla="val 61472"/>
              <a:gd name="adj2" fmla="val 256716"/>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校验码</a:t>
            </a:r>
          </a:p>
        </p:txBody>
      </p:sp>
      <p:sp>
        <p:nvSpPr>
          <p:cNvPr id="9" name="矩形标注 8"/>
          <p:cNvSpPr/>
          <p:nvPr/>
        </p:nvSpPr>
        <p:spPr>
          <a:xfrm>
            <a:off x="7110392" y="5544079"/>
            <a:ext cx="1576407" cy="454392"/>
          </a:xfrm>
          <a:prstGeom prst="wedgeRectCallout">
            <a:avLst>
              <a:gd name="adj1" fmla="val -87587"/>
              <a:gd name="adj2" fmla="val -194895"/>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加扰后校验码</a:t>
            </a:r>
          </a:p>
        </p:txBody>
      </p:sp>
      <p:sp>
        <p:nvSpPr>
          <p:cNvPr id="10" name="矩形标注 9"/>
          <p:cNvSpPr/>
          <p:nvPr/>
        </p:nvSpPr>
        <p:spPr>
          <a:xfrm>
            <a:off x="9183386" y="3563615"/>
            <a:ext cx="1878411" cy="454392"/>
          </a:xfrm>
          <a:prstGeom prst="wedgeRectCallout">
            <a:avLst>
              <a:gd name="adj1" fmla="val -61358"/>
              <a:gd name="adj2" fmla="val 20523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尽力纠错的数据</a:t>
            </a:r>
          </a:p>
        </p:txBody>
      </p:sp>
      <p:grpSp>
        <p:nvGrpSpPr>
          <p:cNvPr id="14" name="组合 13"/>
          <p:cNvGrpSpPr/>
          <p:nvPr/>
        </p:nvGrpSpPr>
        <p:grpSpPr>
          <a:xfrm>
            <a:off x="6304637" y="813792"/>
            <a:ext cx="4640806" cy="1358847"/>
            <a:chOff x="6732901" y="4437730"/>
            <a:chExt cx="4640806" cy="1358847"/>
          </a:xfrm>
        </p:grpSpPr>
        <p:pic>
          <p:nvPicPr>
            <p:cNvPr id="15" name="图片 14"/>
            <p:cNvPicPr>
              <a:picLocks noChangeAspect="1"/>
            </p:cNvPicPr>
            <p:nvPr/>
          </p:nvPicPr>
          <p:blipFill rotWithShape="1">
            <a:blip r:embed="rId3">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784274" y="4528033"/>
              <a:ext cx="1589433" cy="1268544"/>
            </a:xfrm>
            <a:prstGeom prst="rect">
              <a:avLst/>
            </a:prstGeom>
          </p:spPr>
        </p:pic>
        <p:pic>
          <p:nvPicPr>
            <p:cNvPr id="16" name="图片 15"/>
            <p:cNvPicPr>
              <a:picLocks noChangeAspect="1"/>
            </p:cNvPicPr>
            <p:nvPr/>
          </p:nvPicPr>
          <p:blipFill>
            <a:blip r:embed="rId4"/>
            <a:stretch>
              <a:fillRect/>
            </a:stretch>
          </p:blipFill>
          <p:spPr>
            <a:xfrm>
              <a:off x="6732901" y="4437730"/>
              <a:ext cx="2993395" cy="816935"/>
            </a:xfrm>
            <a:prstGeom prst="rect">
              <a:avLst/>
            </a:prstGeom>
          </p:spPr>
        </p:pic>
      </p:grpSp>
      <p:sp>
        <p:nvSpPr>
          <p:cNvPr id="13" name="矩形 12"/>
          <p:cNvSpPr/>
          <p:nvPr/>
        </p:nvSpPr>
        <p:spPr>
          <a:xfrm>
            <a:off x="7437700" y="2215528"/>
            <a:ext cx="4085863" cy="697434"/>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a:t>
            </a:r>
            <a:r>
              <a:rPr lang="en-US" altLang="zh-CN" sz="2400" b="1" spc="300" dirty="0">
                <a:latin typeface="微软雅黑" panose="020B0503020204020204" pitchFamily="34" charset="-122"/>
                <a:ea typeface="微软雅黑" panose="020B0503020204020204" pitchFamily="34" charset="-122"/>
              </a:rPr>
              <a:t>CRC</a:t>
            </a:r>
            <a:r>
              <a:rPr lang="zh-CN" altLang="en-US" sz="2400" b="1" spc="300" dirty="0">
                <a:latin typeface="微软雅黑" panose="020B0503020204020204" pitchFamily="34" charset="-122"/>
                <a:ea typeface="微软雅黑" panose="020B0503020204020204" pitchFamily="34" charset="-122"/>
              </a:rPr>
              <a:t>如何变成组合逻辑？</a:t>
            </a:r>
          </a:p>
        </p:txBody>
      </p:sp>
    </p:spTree>
    <p:extLst>
      <p:ext uri="{BB962C8B-B14F-4D97-AF65-F5344CB8AC3E}">
        <p14:creationId xmlns:p14="http://schemas.microsoft.com/office/powerpoint/2010/main" val="1135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animBg="1"/>
    </p:bld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9" name="组合 18"/>
          <p:cNvGrpSpPr/>
          <p:nvPr/>
        </p:nvGrpSpPr>
        <p:grpSpPr>
          <a:xfrm>
            <a:off x="1674252" y="2895060"/>
            <a:ext cx="3528683" cy="2920738"/>
            <a:chOff x="1325539" y="2464063"/>
            <a:chExt cx="3528683" cy="2920738"/>
          </a:xfrm>
        </p:grpSpPr>
        <p:sp>
          <p:nvSpPr>
            <p:cNvPr id="13" name="矩形 12"/>
            <p:cNvSpPr/>
            <p:nvPr/>
          </p:nvSpPr>
          <p:spPr>
            <a:xfrm>
              <a:off x="1325539" y="2464063"/>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32109" y="2605609"/>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编码</a:t>
              </a:r>
              <a:endParaRPr lang="zh-CN" altLang="en-US" sz="2000" dirty="0"/>
            </a:p>
          </p:txBody>
        </p:sp>
      </p:grpSp>
      <p:grpSp>
        <p:nvGrpSpPr>
          <p:cNvPr id="20" name="组合 19"/>
          <p:cNvGrpSpPr/>
          <p:nvPr/>
        </p:nvGrpSpPr>
        <p:grpSpPr>
          <a:xfrm>
            <a:off x="6717985" y="2887026"/>
            <a:ext cx="3528683" cy="2920738"/>
            <a:chOff x="6369272" y="2456029"/>
            <a:chExt cx="3528683" cy="2920738"/>
          </a:xfrm>
        </p:grpSpPr>
        <p:sp>
          <p:nvSpPr>
            <p:cNvPr id="18" name="矩形 17"/>
            <p:cNvSpPr/>
            <p:nvPr/>
          </p:nvSpPr>
          <p:spPr>
            <a:xfrm>
              <a:off x="6369272" y="2456029"/>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84837" y="2624230"/>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解码</a:t>
              </a:r>
              <a:endParaRPr lang="zh-CN" altLang="en-US" sz="2000" dirty="0"/>
            </a:p>
          </p:txBody>
        </p:sp>
      </p:grpSp>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并行编解码思路</a:t>
            </a:r>
          </a:p>
        </p:txBody>
      </p:sp>
      <p:sp>
        <p:nvSpPr>
          <p:cNvPr id="3" name="内容占位符 2"/>
          <p:cNvSpPr>
            <a:spLocks noGrp="1"/>
          </p:cNvSpPr>
          <p:nvPr>
            <p:ph idx="1"/>
          </p:nvPr>
        </p:nvSpPr>
        <p:spPr>
          <a:xfrm>
            <a:off x="487822" y="2128205"/>
            <a:ext cx="11704178" cy="471583"/>
          </a:xfrm>
        </p:spPr>
        <p:txBody>
          <a:bodyPr>
            <a:noAutofit/>
          </a:bodyPr>
          <a:lstStyle/>
          <a:p>
            <a:pPr>
              <a:lnSpc>
                <a:spcPct val="150000"/>
              </a:lnSpc>
            </a:pPr>
            <a:r>
              <a:rPr lang="en-US" altLang="zh-CN" sz="2400" dirty="0"/>
              <a:t>(7,4</a:t>
            </a:r>
            <a:r>
              <a:rPr lang="zh-CN" altLang="en-US" sz="2400" dirty="0"/>
              <a:t>）</a:t>
            </a:r>
            <a:r>
              <a:rPr lang="en-US" altLang="zh-CN" sz="2400" dirty="0"/>
              <a:t>CRC</a:t>
            </a:r>
            <a:r>
              <a:rPr lang="zh-CN" altLang="en-US" sz="2400" dirty="0"/>
              <a:t>编码，生成多项式</a:t>
            </a:r>
            <a:r>
              <a:rPr lang="en-US" altLang="zh-CN" sz="2400" dirty="0"/>
              <a:t>G(x)=1011</a:t>
            </a:r>
            <a:r>
              <a:rPr lang="zh-CN" altLang="en-US" sz="2400" dirty="0"/>
              <a:t>，原始数据</a:t>
            </a:r>
            <a:r>
              <a:rPr lang="en-US" altLang="zh-CN" sz="2400" dirty="0"/>
              <a:t>M(x)=1101</a:t>
            </a:r>
            <a:r>
              <a:rPr lang="zh-CN" altLang="en-US" sz="2400" dirty="0"/>
              <a:t>，求</a:t>
            </a:r>
            <a:r>
              <a:rPr lang="en-US" altLang="zh-CN" sz="2400" dirty="0"/>
              <a:t>CRC</a:t>
            </a:r>
            <a:r>
              <a:rPr lang="zh-CN" altLang="en-US" sz="2400" dirty="0"/>
              <a:t>编码</a:t>
            </a:r>
            <a:endParaRPr lang="en-US" altLang="zh-CN" sz="2400" dirty="0"/>
          </a:p>
          <a:p>
            <a:pPr>
              <a:lnSpc>
                <a:spcPct val="150000"/>
              </a:lnSpc>
            </a:pPr>
            <a:endParaRPr lang="en-US" altLang="zh-CN" dirty="0"/>
          </a:p>
        </p:txBody>
      </p:sp>
      <mc:AlternateContent xmlns:mc="http://schemas.openxmlformats.org/markup-compatibility/2006" xmlns:a14="http://schemas.microsoft.com/office/drawing/2010/main">
        <mc:Choice Requires="a14">
          <p:sp>
            <p:nvSpPr>
              <p:cNvPr id="12" name="矩形 11"/>
              <p:cNvSpPr/>
              <p:nvPr/>
            </p:nvSpPr>
            <p:spPr>
              <a:xfrm>
                <a:off x="799267" y="1485902"/>
                <a:ext cx="11081288" cy="5786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b="1" i="1" smtClean="0">
                              <a:solidFill>
                                <a:srgbClr val="0070C0"/>
                              </a:solidFill>
                              <a:latin typeface="Cambria Math" panose="02040503050406030204" pitchFamily="18" charset="0"/>
                            </a:rPr>
                          </m:ctrlPr>
                        </m:dPr>
                        <m:e>
                          <m:r>
                            <a:rPr lang="en-US" altLang="zh-CN" sz="2800" b="1" i="1" smtClean="0">
                              <a:solidFill>
                                <a:srgbClr val="7030A0"/>
                              </a:solidFill>
                              <a:latin typeface="Cambria Math" panose="02040503050406030204" pitchFamily="18" charset="0"/>
                            </a:rPr>
                            <m:t>𝑴</m:t>
                          </m:r>
                          <m:d>
                            <m:dPr>
                              <m:ctrlPr>
                                <a:rPr lang="en-US" altLang="zh-CN" sz="2800" b="1" i="1" smtClean="0">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a:solidFill>
                                    <a:schemeClr val="tx1"/>
                                  </a:solidFill>
                                  <a:latin typeface="Cambria Math" panose="02040503050406030204" pitchFamily="18" charset="0"/>
                                </a:rPr>
                              </m:ctrlPr>
                            </m:dPr>
                            <m:e>
                              <m:r>
                                <a:rPr lang="en-US" altLang="zh-CN" sz="2800" b="1" i="1">
                                  <a:solidFill>
                                    <a:schemeClr val="tx1"/>
                                  </a:solidFill>
                                  <a:latin typeface="Cambria Math" panose="02040503050406030204" pitchFamily="18" charset="0"/>
                                </a:rPr>
                                <m:t>𝒙</m:t>
                              </m:r>
                            </m:e>
                          </m:d>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m:t>
                      </m:r>
                      <m:r>
                        <a:rPr lang="en-US" altLang="zh-CN" sz="2800" b="1" i="1" smtClean="0">
                          <a:solidFill>
                            <a:srgbClr val="0070C0"/>
                          </a:solidFill>
                          <a:latin typeface="Cambria Math" panose="02040503050406030204" pitchFamily="18" charset="0"/>
                        </a:rPr>
                        <m:t> </m:t>
                      </m:r>
                      <m:d>
                        <m:dPr>
                          <m:begChr m:val="（"/>
                          <m:endChr m:val="）"/>
                          <m:ctrlPr>
                            <a:rPr lang="zh-CN" altLang="en-US" sz="2800" b="1" i="1">
                              <a:solidFill>
                                <a:srgbClr val="0070C0"/>
                              </a:solidFill>
                              <a:latin typeface="Cambria Math" panose="02040503050406030204" pitchFamily="18" charset="0"/>
                            </a:rPr>
                          </m:ctrlPr>
                        </m:dPr>
                        <m:e>
                          <m:r>
                            <a:rPr lang="en-US" altLang="zh-CN" sz="2800" b="1" i="1" smtClean="0">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smtClean="0">
                                  <a:solidFill>
                                    <a:schemeClr val="tx1"/>
                                  </a:solidFill>
                                  <a:latin typeface="Cambria Math" panose="02040503050406030204" pitchFamily="18" charset="0"/>
                                </a:rPr>
                              </m:ctrlPr>
                            </m:dPr>
                            <m:e>
                              <m:r>
                                <a:rPr lang="en-US" altLang="zh-CN" sz="2800" b="1" i="1" smtClean="0">
                                  <a:solidFill>
                                    <a:schemeClr val="tx1"/>
                                  </a:solidFill>
                                  <a:latin typeface="Cambria Math" panose="02040503050406030204" pitchFamily="18" charset="0"/>
                                </a:rPr>
                                <m:t>𝒙</m:t>
                              </m:r>
                            </m:e>
                          </m:d>
                        </m:e>
                      </m:d>
                      <m:r>
                        <a:rPr lang="en-US" altLang="zh-CN" sz="2800" b="1" i="1">
                          <a:solidFill>
                            <a:srgbClr val="0070C0"/>
                          </a:solidFill>
                          <a:latin typeface="Cambria Math" panose="02040503050406030204" pitchFamily="18" charset="0"/>
                        </a:rPr>
                        <m:t>=</m:t>
                      </m:r>
                      <m:d>
                        <m:dPr>
                          <m:begChr m:val="（"/>
                          <m:endChr m:val="）"/>
                          <m:ctrlPr>
                            <a:rPr lang="zh-CN" altLang="en-US" sz="2800" b="1" i="1">
                              <a:solidFill>
                                <a:srgbClr val="0070C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 </m:t>
                          </m:r>
                          <m:r>
                            <a:rPr lang="en-US" altLang="zh-CN" sz="2800" b="1" i="1">
                              <a:solidFill>
                                <a:srgbClr val="7030A0"/>
                              </a:solidFill>
                              <a:latin typeface="Cambria Math" panose="02040503050406030204" pitchFamily="18" charset="0"/>
                            </a:rPr>
                            <m:t>𝑴</m:t>
                          </m:r>
                          <m:d>
                            <m:dPr>
                              <m:ctrlPr>
                                <a:rPr lang="en-US" altLang="zh-CN" sz="2800" b="1" i="1">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a:solidFill>
                                <a:srgbClr val="7030A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a:solidFill>
                                <a:schemeClr val="accent6">
                                  <a:lumMod val="50000"/>
                                </a:schemeClr>
                              </a:solidFill>
                              <a:latin typeface="Cambria Math" panose="02040503050406030204" pitchFamily="18" charset="0"/>
                            </a:rPr>
                            <m:t> </m:t>
                          </m:r>
                        </m:e>
                      </m:d>
                      <m:r>
                        <a:rPr lang="en-US" altLang="zh-CN" sz="2800" b="1" i="1">
                          <a:solidFill>
                            <a:srgbClr val="0070C0"/>
                          </a:solidFill>
                          <a:latin typeface="Cambria Math" panose="02040503050406030204" pitchFamily="18" charset="0"/>
                        </a:rPr>
                        <m:t>  % </m:t>
                      </m:r>
                      <m:r>
                        <a:rPr lang="en-US" altLang="zh-CN" sz="2800" b="1" i="1">
                          <a:latin typeface="Cambria Math" panose="02040503050406030204" pitchFamily="18" charset="0"/>
                        </a:rPr>
                        <m:t> </m:t>
                      </m:r>
                      <m:r>
                        <a:rPr lang="en-US" altLang="zh-CN" sz="2800" b="1" i="1">
                          <a:latin typeface="Cambria Math" panose="02040503050406030204" pitchFamily="18" charset="0"/>
                        </a:rPr>
                        <m:t>𝑮</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𝒙</m:t>
                          </m:r>
                        </m:e>
                      </m:d>
                    </m:oMath>
                  </m:oMathPara>
                </a14:m>
                <a:endParaRPr lang="zh-CN" altLang="en-US" sz="2800" b="1" dirty="0"/>
              </a:p>
            </p:txBody>
          </p:sp>
        </mc:Choice>
        <mc:Fallback xmlns="">
          <p:sp>
            <p:nvSpPr>
              <p:cNvPr id="12" name="矩形 11"/>
              <p:cNvSpPr>
                <a:spLocks noRot="1" noChangeAspect="1" noMove="1" noResize="1" noEditPoints="1" noAdjustHandles="1" noChangeArrowheads="1" noChangeShapeType="1" noTextEdit="1"/>
              </p:cNvSpPr>
              <p:nvPr/>
            </p:nvSpPr>
            <p:spPr>
              <a:xfrm>
                <a:off x="799267" y="1485902"/>
                <a:ext cx="11081288" cy="578685"/>
              </a:xfrm>
              <a:prstGeom prst="rect">
                <a:avLst/>
              </a:prstGeom>
              <a:blipFill>
                <a:blip r:embed="rId6"/>
                <a:stretch>
                  <a:fillRect/>
                </a:stretch>
              </a:blipFill>
            </p:spPr>
            <p:txBody>
              <a:bodyPr/>
              <a:lstStyle/>
              <a:p>
                <a:r>
                  <a:rPr lang="zh-CN" altLang="en-US">
                    <a:noFill/>
                  </a:rPr>
                  <a:t> </a:t>
                </a:r>
              </a:p>
            </p:txBody>
          </p:sp>
        </mc:Fallback>
      </mc:AlternateContent>
      <p:sp>
        <p:nvSpPr>
          <p:cNvPr id="14" name="矩形 13"/>
          <p:cNvSpPr/>
          <p:nvPr/>
        </p:nvSpPr>
        <p:spPr>
          <a:xfrm>
            <a:off x="1674251" y="2916531"/>
            <a:ext cx="4206017" cy="2308324"/>
          </a:xfrm>
          <a:prstGeom prst="rect">
            <a:avLst/>
          </a:prstGeom>
        </p:spPr>
        <p:txBody>
          <a:bodyPr wrap="square">
            <a:spAutoFit/>
          </a:bodyPr>
          <a:lstStyle/>
          <a:p>
            <a:pPr>
              <a:lnSpc>
                <a:spcPct val="150000"/>
              </a:lnSpc>
            </a:pPr>
            <a:r>
              <a:rPr lang="en-US" altLang="zh-CN"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11</a:t>
            </a:r>
            <a:r>
              <a:rPr lang="en-US" altLang="zh-CN" sz="2400" b="1" dirty="0">
                <a:latin typeface="宋体" panose="02010600030101010101" pitchFamily="2" charset="-122"/>
                <a:ea typeface="宋体" panose="02010600030101010101" pitchFamily="2" charset="-122"/>
                <a:cs typeface="Courier New" panose="02070309020205020404" pitchFamily="49" charset="0"/>
              </a:rPr>
              <a:t>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zh-CN" altLang="en-US" sz="2400" b="1"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000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p:txBody>
      </p:sp>
      <p:sp>
        <p:nvSpPr>
          <p:cNvPr id="16" name="矩形 15"/>
          <p:cNvSpPr/>
          <p:nvPr/>
        </p:nvSpPr>
        <p:spPr>
          <a:xfrm>
            <a:off x="6703452" y="2916234"/>
            <a:ext cx="3139217" cy="2862322"/>
          </a:xfrm>
          <a:prstGeom prst="rect">
            <a:avLst/>
          </a:prstGeom>
        </p:spPr>
        <p:txBody>
          <a:bodyPr wrap="square">
            <a:spAutoFit/>
          </a:bodyPr>
          <a:lstStyle/>
          <a:p>
            <a:pPr>
              <a:lnSpc>
                <a:spcPct val="150000"/>
              </a:lnSpc>
            </a:pP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          11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zh-CN" altLang="en-US" sz="2400"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0000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endParaRPr lang="zh-CN" altLang="en-US"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endParaRPr>
          </a:p>
        </p:txBody>
      </p:sp>
      <p:sp>
        <p:nvSpPr>
          <p:cNvPr id="21" name="内容占位符 2"/>
          <p:cNvSpPr txBox="1">
            <a:spLocks/>
          </p:cNvSpPr>
          <p:nvPr/>
        </p:nvSpPr>
        <p:spPr>
          <a:xfrm>
            <a:off x="487822" y="595066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先算</a:t>
            </a:r>
            <a:r>
              <a:rPr lang="en-US" altLang="zh-CN" dirty="0"/>
              <a:t>2</a:t>
            </a:r>
            <a:r>
              <a:rPr lang="en-US" altLang="zh-CN" baseline="70000" dirty="0"/>
              <a:t>6</a:t>
            </a:r>
            <a:r>
              <a:rPr lang="zh-CN" altLang="en-US" dirty="0"/>
              <a:t>、</a:t>
            </a:r>
            <a:r>
              <a:rPr lang="en-US" altLang="zh-CN" dirty="0"/>
              <a:t>2</a:t>
            </a:r>
            <a:r>
              <a:rPr lang="en-US" altLang="zh-CN" baseline="70000" dirty="0"/>
              <a:t>5</a:t>
            </a:r>
            <a:r>
              <a:rPr lang="zh-CN" altLang="en-US" dirty="0"/>
              <a:t>、</a:t>
            </a:r>
            <a:r>
              <a:rPr lang="en-US" altLang="zh-CN" dirty="0"/>
              <a:t>2</a:t>
            </a:r>
            <a:r>
              <a:rPr lang="en-US" altLang="zh-CN" baseline="70000" dirty="0"/>
              <a:t>4</a:t>
            </a:r>
            <a:r>
              <a:rPr lang="zh-CN" altLang="en-US" dirty="0"/>
              <a:t>、</a:t>
            </a:r>
            <a:r>
              <a:rPr lang="en-US" altLang="zh-CN" dirty="0"/>
              <a:t>2</a:t>
            </a:r>
            <a:r>
              <a:rPr lang="en-US" altLang="zh-CN" baseline="70000" dirty="0"/>
              <a:t>3</a:t>
            </a:r>
            <a:r>
              <a:rPr lang="zh-CN" altLang="en-US" dirty="0"/>
              <a:t>四个常量的余数</a:t>
            </a:r>
            <a:r>
              <a:rPr lang="en-US" altLang="zh-CN" dirty="0"/>
              <a:t>, </a:t>
            </a:r>
            <a:r>
              <a:rPr lang="zh-CN" altLang="en-US" dirty="0"/>
              <a:t>再用余数的组合求解任意编码的余数</a:t>
            </a:r>
            <a:endParaRPr lang="en-US" altLang="zh-CN" dirty="0"/>
          </a:p>
          <a:p>
            <a:pPr>
              <a:lnSpc>
                <a:spcPct val="150000"/>
              </a:lnSpc>
            </a:pPr>
            <a:endParaRPr lang="en-US" altLang="zh-CN" dirty="0"/>
          </a:p>
          <a:p>
            <a:pPr>
              <a:lnSpc>
                <a:spcPct val="150000"/>
              </a:lnSpc>
            </a:pPr>
            <a:endParaRPr lang="en-US" altLang="zh-CN" dirty="0"/>
          </a:p>
        </p:txBody>
      </p:sp>
      <p:sp>
        <p:nvSpPr>
          <p:cNvPr id="22" name="内容占位符 2"/>
          <p:cNvSpPr txBox="1">
            <a:spLocks/>
          </p:cNvSpPr>
          <p:nvPr/>
        </p:nvSpPr>
        <p:spPr>
          <a:xfrm>
            <a:off x="487822" y="78640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rgbClr val="C00000"/>
                </a:solidFill>
              </a:rPr>
              <a:t>两数的余数异或等于两数异或后的余数</a:t>
            </a:r>
            <a:endParaRPr lang="en-US" altLang="zh-CN" dirty="0">
              <a:solidFill>
                <a:srgbClr val="C00000"/>
              </a:solidFill>
            </a:endParaRPr>
          </a:p>
          <a:p>
            <a:pPr>
              <a:lnSpc>
                <a:spcPct val="150000"/>
              </a:lnSpc>
            </a:pPr>
            <a:endParaRPr lang="en-US" altLang="zh-CN" dirty="0"/>
          </a:p>
        </p:txBody>
      </p:sp>
    </p:spTree>
    <p:custDataLst>
      <p:tags r:id="rId1"/>
    </p:custDataLst>
    <p:extLst>
      <p:ext uri="{BB962C8B-B14F-4D97-AF65-F5344CB8AC3E}">
        <p14:creationId xmlns:p14="http://schemas.microsoft.com/office/powerpoint/2010/main" val="333374007"/>
      </p:ext>
    </p:extLst>
  </p:cSld>
  <p:clrMapOvr>
    <a:masterClrMapping/>
  </p:clrMapOvr>
  <p:extLst mod="1"/>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实验步骤</a:t>
            </a:r>
          </a:p>
        </p:txBody>
      </p:sp>
      <p:sp>
        <p:nvSpPr>
          <p:cNvPr id="3" name="内容占位符 2"/>
          <p:cNvSpPr>
            <a:spLocks noGrp="1"/>
          </p:cNvSpPr>
          <p:nvPr>
            <p:ph idx="1"/>
          </p:nvPr>
        </p:nvSpPr>
        <p:spPr>
          <a:xfrm>
            <a:off x="487822" y="942764"/>
            <a:ext cx="11342227" cy="5637024"/>
          </a:xfrm>
        </p:spPr>
        <p:txBody>
          <a:bodyPr>
            <a:normAutofit fontScale="92500"/>
          </a:bodyPr>
          <a:lstStyle/>
          <a:p>
            <a:r>
              <a:rPr lang="zh-CN" altLang="en-US" dirty="0"/>
              <a:t>任务：实现</a:t>
            </a:r>
            <a:r>
              <a:rPr lang="en-US" altLang="zh-CN" dirty="0"/>
              <a:t>16</a:t>
            </a:r>
            <a:r>
              <a:rPr lang="zh-CN" altLang="en-US" dirty="0"/>
              <a:t>位原始数据的</a:t>
            </a:r>
            <a:r>
              <a:rPr lang="en-US" altLang="zh-CN" dirty="0"/>
              <a:t>CRC</a:t>
            </a:r>
            <a:r>
              <a:rPr lang="zh-CN" altLang="en-US" dirty="0"/>
              <a:t>编码，假定没有三位错，能纠正一位错</a:t>
            </a:r>
          </a:p>
          <a:p>
            <a:r>
              <a:rPr lang="zh-CN" altLang="en-US" b="1" dirty="0"/>
              <a:t>步骤</a:t>
            </a:r>
            <a:r>
              <a:rPr lang="en-US" altLang="zh-CN" b="1" dirty="0"/>
              <a:t>1</a:t>
            </a:r>
            <a:r>
              <a:rPr lang="en-US" altLang="zh-CN" dirty="0"/>
              <a:t>:</a:t>
            </a:r>
            <a:r>
              <a:rPr lang="zh-CN" altLang="en-US" dirty="0"/>
              <a:t> 选择生成多项式</a:t>
            </a:r>
            <a:endParaRPr lang="en-US" altLang="zh-CN" dirty="0"/>
          </a:p>
          <a:p>
            <a:pPr lvl="1"/>
            <a:r>
              <a:rPr lang="zh-CN" altLang="en-US" dirty="0"/>
              <a:t>不是任意表达式都可以做生成多项式，能否区分一位错，两位错，如不能，如何解决？</a:t>
            </a:r>
            <a:endParaRPr lang="en-US" altLang="zh-CN" dirty="0"/>
          </a:p>
          <a:p>
            <a:r>
              <a:rPr lang="zh-CN" altLang="en-US" b="1" dirty="0"/>
              <a:t>步骤</a:t>
            </a:r>
            <a:r>
              <a:rPr lang="en-US" altLang="zh-CN" b="1" dirty="0"/>
              <a:t>2:</a:t>
            </a:r>
            <a:r>
              <a:rPr lang="zh-CN" altLang="en-US" dirty="0"/>
              <a:t> 利用余数循环特点求解</a:t>
            </a:r>
            <a:r>
              <a:rPr lang="en-US" altLang="zh-CN" dirty="0"/>
              <a:t>16</a:t>
            </a:r>
            <a:r>
              <a:rPr lang="zh-CN" altLang="en-US" dirty="0"/>
              <a:t>个常量的</a:t>
            </a:r>
            <a:r>
              <a:rPr lang="en-US" altLang="zh-CN" dirty="0"/>
              <a:t>CRC</a:t>
            </a:r>
            <a:r>
              <a:rPr lang="zh-CN" altLang="en-US" dirty="0"/>
              <a:t>余数</a:t>
            </a:r>
          </a:p>
          <a:p>
            <a:pPr lvl="1"/>
            <a:r>
              <a:rPr lang="en-US" altLang="zh-CN" dirty="0"/>
              <a:t>D1=0000 0000 0000 000</a:t>
            </a:r>
            <a:r>
              <a:rPr lang="en-US" altLang="zh-CN" b="1" u="sng" dirty="0">
                <a:solidFill>
                  <a:srgbClr val="005D9A"/>
                </a:solidFill>
              </a:rPr>
              <a:t>1</a:t>
            </a:r>
            <a:r>
              <a:rPr lang="en-US" altLang="zh-CN" b="1" dirty="0">
                <a:solidFill>
                  <a:srgbClr val="005D9A"/>
                </a:solidFill>
              </a:rPr>
              <a:t>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1</a:t>
            </a:r>
          </a:p>
          <a:p>
            <a:pPr lvl="1"/>
            <a:r>
              <a:rPr lang="en-US" altLang="zh-CN" dirty="0"/>
              <a:t>D2=0000 0000 0000 00</a:t>
            </a:r>
            <a:r>
              <a:rPr lang="en-US" altLang="zh-CN" b="1" u="sng" dirty="0">
                <a:solidFill>
                  <a:srgbClr val="005D9A"/>
                </a:solidFill>
              </a:rPr>
              <a:t>1</a:t>
            </a:r>
            <a:r>
              <a:rPr lang="en-US" altLang="zh-CN" dirty="0"/>
              <a:t>0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2</a:t>
            </a:r>
            <a:r>
              <a:rPr lang="zh-CN" altLang="en-US" baseline="-25000" dirty="0"/>
              <a:t>  </a:t>
            </a:r>
            <a:r>
              <a:rPr lang="zh-CN" altLang="en-US" dirty="0"/>
              <a:t>，</a:t>
            </a:r>
            <a:r>
              <a:rPr lang="en-US" altLang="zh-CN" dirty="0"/>
              <a:t>R1</a:t>
            </a:r>
            <a:r>
              <a:rPr lang="zh-CN" altLang="en-US" dirty="0"/>
              <a:t>左移一位除</a:t>
            </a:r>
            <a:r>
              <a:rPr lang="en-US" altLang="zh-CN" dirty="0"/>
              <a:t>G(x)</a:t>
            </a:r>
            <a:r>
              <a:rPr lang="zh-CN" altLang="en-US" dirty="0"/>
              <a:t>得到</a:t>
            </a:r>
            <a:r>
              <a:rPr lang="en-US" altLang="zh-CN" dirty="0"/>
              <a:t>R2</a:t>
            </a:r>
          </a:p>
          <a:p>
            <a:pPr lvl="1"/>
            <a:r>
              <a:rPr lang="en-US" altLang="zh-CN" dirty="0"/>
              <a:t>D3=0000 0000 0000 0</a:t>
            </a:r>
            <a:r>
              <a:rPr lang="en-US" altLang="zh-CN" b="1" u="sng" dirty="0">
                <a:solidFill>
                  <a:srgbClr val="005D9A"/>
                </a:solidFill>
              </a:rPr>
              <a:t>1</a:t>
            </a:r>
            <a:r>
              <a:rPr lang="en-US" altLang="zh-CN" dirty="0"/>
              <a:t>00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3</a:t>
            </a:r>
            <a:r>
              <a:rPr lang="zh-CN" altLang="en-US" dirty="0"/>
              <a:t> ，</a:t>
            </a:r>
            <a:r>
              <a:rPr lang="en-US" altLang="zh-CN" dirty="0"/>
              <a:t>R2</a:t>
            </a:r>
            <a:r>
              <a:rPr lang="zh-CN" altLang="en-US" dirty="0"/>
              <a:t>左移一位除</a:t>
            </a:r>
            <a:r>
              <a:rPr lang="en-US" altLang="zh-CN" dirty="0"/>
              <a:t>G(x)</a:t>
            </a:r>
            <a:r>
              <a:rPr lang="zh-CN" altLang="en-US" dirty="0"/>
              <a:t>得到</a:t>
            </a:r>
            <a:r>
              <a:rPr lang="en-US" altLang="zh-CN" dirty="0"/>
              <a:t>R3</a:t>
            </a:r>
          </a:p>
          <a:p>
            <a:pPr lvl="1"/>
            <a:r>
              <a:rPr lang="zh-CN" altLang="en-US" dirty="0"/>
              <a:t>以此类推直至</a:t>
            </a:r>
            <a:r>
              <a:rPr lang="en-US" altLang="zh-CN" dirty="0"/>
              <a:t>R</a:t>
            </a:r>
            <a:r>
              <a:rPr lang="en-US" altLang="zh-CN" baseline="-25000" dirty="0"/>
              <a:t>1</a:t>
            </a:r>
            <a:r>
              <a:rPr lang="en-US" altLang="zh-CN" dirty="0"/>
              <a:t>~R</a:t>
            </a:r>
            <a:r>
              <a:rPr lang="en-US" altLang="zh-CN" baseline="-25000" dirty="0"/>
              <a:t>16</a:t>
            </a:r>
            <a:r>
              <a:rPr lang="zh-CN" altLang="en-US" dirty="0"/>
              <a:t>全部求解完毕，可以构建串行电路自动运算</a:t>
            </a:r>
            <a:endParaRPr lang="en-US" altLang="zh-CN" dirty="0"/>
          </a:p>
          <a:p>
            <a:r>
              <a:rPr lang="zh-CN" altLang="en-US" b="1" dirty="0"/>
              <a:t>步骤</a:t>
            </a:r>
            <a:r>
              <a:rPr lang="en-US" altLang="zh-CN" b="1" dirty="0"/>
              <a:t>3</a:t>
            </a:r>
            <a:r>
              <a:rPr lang="zh-CN" altLang="en-US" dirty="0"/>
              <a:t>：根据</a:t>
            </a:r>
            <a:r>
              <a:rPr lang="en-US" altLang="zh-CN" dirty="0"/>
              <a:t>R</a:t>
            </a:r>
            <a:r>
              <a:rPr lang="en-US" altLang="zh-CN" baseline="-25000" dirty="0"/>
              <a:t>1</a:t>
            </a:r>
            <a:r>
              <a:rPr lang="en-US" altLang="zh-CN" dirty="0"/>
              <a:t>~R</a:t>
            </a:r>
            <a:r>
              <a:rPr lang="en-US" altLang="zh-CN" baseline="-25000" dirty="0"/>
              <a:t>16</a:t>
            </a:r>
            <a:r>
              <a:rPr lang="zh-CN" altLang="en-US" dirty="0"/>
              <a:t>构建并行编解码电路 </a:t>
            </a:r>
            <a:endParaRPr lang="en-US" altLang="zh-CN" dirty="0"/>
          </a:p>
          <a:p>
            <a:pPr lvl="1"/>
            <a:r>
              <a:rPr lang="zh-CN" altLang="en-US" dirty="0"/>
              <a:t>思路</a:t>
            </a:r>
            <a:r>
              <a:rPr lang="en-US" altLang="zh-CN" dirty="0"/>
              <a:t>1</a:t>
            </a:r>
            <a:r>
              <a:rPr lang="zh-CN" altLang="en-US" dirty="0"/>
              <a:t>：用多路选择器选择多个余数异或，相对较为复杂，硬件成本高</a:t>
            </a:r>
            <a:endParaRPr lang="en-US" altLang="zh-CN" dirty="0"/>
          </a:p>
          <a:p>
            <a:pPr lvl="1"/>
            <a:r>
              <a:rPr lang="zh-CN" altLang="en-US" dirty="0">
                <a:solidFill>
                  <a:srgbClr val="C00000"/>
                </a:solidFill>
              </a:rPr>
              <a:t>思路</a:t>
            </a:r>
            <a:r>
              <a:rPr lang="en-US" altLang="zh-CN" dirty="0">
                <a:solidFill>
                  <a:srgbClr val="C00000"/>
                </a:solidFill>
              </a:rPr>
              <a:t>2</a:t>
            </a:r>
            <a:r>
              <a:rPr lang="zh-CN" altLang="en-US" dirty="0"/>
              <a:t>：余数结合律，找出余数某位为</a:t>
            </a:r>
            <a:r>
              <a:rPr lang="en-US" altLang="zh-CN" dirty="0"/>
              <a:t>1</a:t>
            </a:r>
            <a:r>
              <a:rPr lang="zh-CN" altLang="en-US" dirty="0"/>
              <a:t>的所有产生条件</a:t>
            </a:r>
            <a:r>
              <a:rPr lang="en-US" altLang="zh-CN" dirty="0"/>
              <a:t>D</a:t>
            </a:r>
            <a:r>
              <a:rPr lang="en-US" altLang="zh-CN" baseline="-25000" dirty="0"/>
              <a:t>i</a:t>
            </a:r>
            <a:r>
              <a:rPr lang="zh-CN" altLang="en-US" dirty="0"/>
              <a:t>，将多个</a:t>
            </a:r>
            <a:r>
              <a:rPr lang="en-US" altLang="zh-CN" dirty="0"/>
              <a:t>D</a:t>
            </a:r>
            <a:r>
              <a:rPr lang="en-US" altLang="zh-CN" baseline="-25000" dirty="0"/>
              <a:t>i</a:t>
            </a:r>
            <a:r>
              <a:rPr lang="zh-CN" altLang="en-US" dirty="0"/>
              <a:t>异或就是余数</a:t>
            </a:r>
          </a:p>
        </p:txBody>
      </p:sp>
    </p:spTree>
    <p:custDataLst>
      <p:tags r:id="rId1"/>
    </p:custDataLst>
    <p:extLst>
      <p:ext uri="{BB962C8B-B14F-4D97-AF65-F5344CB8AC3E}">
        <p14:creationId xmlns:p14="http://schemas.microsoft.com/office/powerpoint/2010/main" val="2037079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wipe(down)">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(7,3)</a:t>
            </a:r>
            <a:r>
              <a:rPr lang="zh-CN" altLang="en-US" dirty="0"/>
              <a:t>码余数快速求解   </a:t>
            </a:r>
          </a:p>
        </p:txBody>
      </p:sp>
      <p:graphicFrame>
        <p:nvGraphicFramePr>
          <p:cNvPr id="4" name="表格 3"/>
          <p:cNvGraphicFramePr>
            <a:graphicFrameLocks noGrp="1"/>
          </p:cNvGraphicFramePr>
          <p:nvPr>
            <p:extLst>
              <p:ext uri="{D42A27DB-BD31-4B8C-83A1-F6EECF244321}">
                <p14:modId xmlns:p14="http://schemas.microsoft.com/office/powerpoint/2010/main" val="2284299259"/>
              </p:ext>
            </p:extLst>
          </p:nvPr>
        </p:nvGraphicFramePr>
        <p:xfrm>
          <a:off x="1726855" y="1172586"/>
          <a:ext cx="8677972" cy="4589817"/>
        </p:xfrm>
        <a:graphic>
          <a:graphicData uri="http://schemas.openxmlformats.org/drawingml/2006/table">
            <a:tbl>
              <a:tblPr firstRow="1" bandRow="1">
                <a:tableStyleId>{5C22544A-7EE6-4342-B048-85BDC9FD1C3A}</a:tableStyleId>
              </a:tblPr>
              <a:tblGrid>
                <a:gridCol w="2460526">
                  <a:extLst>
                    <a:ext uri="{9D8B030D-6E8A-4147-A177-3AD203B41FA5}">
                      <a16:colId xmlns:a16="http://schemas.microsoft.com/office/drawing/2014/main" val="2736890531"/>
                    </a:ext>
                  </a:extLst>
                </a:gridCol>
                <a:gridCol w="2210494">
                  <a:extLst>
                    <a:ext uri="{9D8B030D-6E8A-4147-A177-3AD203B41FA5}">
                      <a16:colId xmlns:a16="http://schemas.microsoft.com/office/drawing/2014/main" val="556003356"/>
                    </a:ext>
                  </a:extLst>
                </a:gridCol>
                <a:gridCol w="4006952">
                  <a:extLst>
                    <a:ext uri="{9D8B030D-6E8A-4147-A177-3AD203B41FA5}">
                      <a16:colId xmlns:a16="http://schemas.microsoft.com/office/drawing/2014/main" val="2666073110"/>
                    </a:ext>
                  </a:extLst>
                </a:gridCol>
              </a:tblGrid>
              <a:tr h="510391">
                <a:tc>
                  <a:txBody>
                    <a:bodyPr/>
                    <a:lstStyle/>
                    <a:p>
                      <a:pPr algn="ctr"/>
                      <a:r>
                        <a:rPr lang="zh-CN" altLang="en-US" sz="2000" b="1" dirty="0"/>
                        <a:t>原始数据</a:t>
                      </a:r>
                    </a:p>
                  </a:txBody>
                  <a:tcPr marL="100029" marR="100029" marT="50015" marB="50015" anchor="ctr" anchorCtr="1"/>
                </a:tc>
                <a:tc>
                  <a:txBody>
                    <a:bodyPr/>
                    <a:lstStyle/>
                    <a:p>
                      <a:pPr algn="ctr"/>
                      <a:r>
                        <a:rPr lang="zh-CN" altLang="en-US" sz="2000" b="1" dirty="0">
                          <a:solidFill>
                            <a:schemeClr val="bg1"/>
                          </a:solidFill>
                        </a:rPr>
                        <a:t>余数</a:t>
                      </a:r>
                    </a:p>
                  </a:txBody>
                  <a:tcPr marL="100029" marR="100029" marT="50015" marB="50015" anchor="ctr" anchorCtr="1"/>
                </a:tc>
                <a:tc>
                  <a:txBody>
                    <a:bodyPr/>
                    <a:lstStyle/>
                    <a:p>
                      <a:pPr algn="ctr"/>
                      <a:r>
                        <a:rPr lang="zh-CN" altLang="en-US" sz="2000" b="1" dirty="0"/>
                        <a:t>校验码 </a:t>
                      </a:r>
                      <a:r>
                        <a:rPr lang="en-US" altLang="zh-CN" sz="2000" b="1" dirty="0"/>
                        <a:t>= </a:t>
                      </a:r>
                      <a:r>
                        <a:rPr lang="zh-CN" altLang="en-US" sz="2000" b="1" dirty="0"/>
                        <a:t>原始数据 </a:t>
                      </a:r>
                      <a:r>
                        <a:rPr lang="en-US" altLang="zh-CN" sz="2000" b="1" dirty="0"/>
                        <a:t>+ </a:t>
                      </a:r>
                      <a:r>
                        <a:rPr lang="zh-CN" altLang="en-US" sz="2000" b="1" dirty="0">
                          <a:solidFill>
                            <a:schemeClr val="bg1"/>
                          </a:solidFill>
                        </a:rPr>
                        <a:t>余数</a:t>
                      </a:r>
                    </a:p>
                  </a:txBody>
                  <a:tcPr marL="100029" marR="100029" marT="50015" marB="50015" anchor="ctr" anchorCtr="1"/>
                </a:tc>
                <a:extLst>
                  <a:ext uri="{0D108BD9-81ED-4DB2-BD59-A6C34878D82A}">
                    <a16:rowId xmlns:a16="http://schemas.microsoft.com/office/drawing/2014/main" val="3931995783"/>
                  </a:ext>
                </a:extLst>
              </a:tr>
              <a:tr h="510391">
                <a:tc>
                  <a:txBody>
                    <a:bodyPr/>
                    <a:lstStyle/>
                    <a:p>
                      <a:pPr algn="ctr"/>
                      <a:r>
                        <a:rPr lang="en-US" altLang="zh-CN" sz="2600" b="0" dirty="0">
                          <a:latin typeface="Consolas" panose="020B0609020204030204" pitchFamily="49" charset="0"/>
                        </a:rPr>
                        <a:t>000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b="0" dirty="0">
                          <a:solidFill>
                            <a:srgbClr val="00B050"/>
                          </a:solidFill>
                          <a:latin typeface="Consolas" panose="020B0609020204030204" pitchFamily="49" charset="0"/>
                        </a:rPr>
                        <a:t> D</a:t>
                      </a:r>
                      <a:r>
                        <a:rPr lang="en-US" altLang="zh-CN" sz="2600" b="0" baseline="-25000" dirty="0">
                          <a:solidFill>
                            <a:srgbClr val="00B050"/>
                          </a:solidFill>
                          <a:latin typeface="Consolas" panose="020B0609020204030204" pitchFamily="49" charset="0"/>
                        </a:rPr>
                        <a:t>3</a:t>
                      </a:r>
                      <a:r>
                        <a:rPr lang="en-US" altLang="zh-CN" sz="2600" b="0" dirty="0">
                          <a:solidFill>
                            <a:srgbClr val="00B050"/>
                          </a:solidFill>
                          <a:latin typeface="Consolas" panose="020B0609020204030204" pitchFamily="49" charset="0"/>
                        </a:rPr>
                        <a:t>D</a:t>
                      </a:r>
                      <a:r>
                        <a:rPr lang="en-US" altLang="zh-CN" sz="2600" b="0" baseline="-25000" dirty="0">
                          <a:solidFill>
                            <a:srgbClr val="00B050"/>
                          </a:solidFill>
                          <a:latin typeface="Consolas" panose="020B0609020204030204" pitchFamily="49" charset="0"/>
                        </a:rPr>
                        <a:t>2</a:t>
                      </a:r>
                      <a:r>
                        <a:rPr lang="en-US" altLang="zh-CN" sz="2600" b="0" dirty="0">
                          <a:solidFill>
                            <a:srgbClr val="00B050"/>
                          </a:solidFill>
                          <a:latin typeface="Consolas" panose="020B0609020204030204" pitchFamily="49" charset="0"/>
                        </a:rPr>
                        <a:t>D</a:t>
                      </a:r>
                      <a:r>
                        <a:rPr lang="en-US" altLang="zh-CN" sz="2600" b="0" baseline="-25000" dirty="0">
                          <a:solidFill>
                            <a:srgbClr val="00B050"/>
                          </a:solidFill>
                          <a:latin typeface="Consolas" panose="020B0609020204030204" pitchFamily="49" charset="0"/>
                        </a:rPr>
                        <a:t>1</a:t>
                      </a:r>
                      <a:r>
                        <a:rPr lang="en-US" altLang="zh-CN" sz="2600" b="0" baseline="-25000" dirty="0">
                          <a:solidFill>
                            <a:srgbClr val="FF66CC"/>
                          </a:solidFill>
                          <a:latin typeface="Consolas" panose="020B0609020204030204" pitchFamily="49" charset="0"/>
                        </a:rPr>
                        <a:t>  </a:t>
                      </a:r>
                      <a:r>
                        <a:rPr lang="en-US" altLang="zh-CN" sz="2600" b="0" dirty="0">
                          <a:solidFill>
                            <a:srgbClr val="FF66CC"/>
                          </a:solidFill>
                          <a:latin typeface="Consolas" panose="020B0609020204030204" pitchFamily="49" charset="0"/>
                        </a:rPr>
                        <a:t>r</a:t>
                      </a:r>
                      <a:r>
                        <a:rPr lang="en-US" altLang="zh-CN" sz="2600" b="0" baseline="-25000" dirty="0">
                          <a:solidFill>
                            <a:srgbClr val="FF66CC"/>
                          </a:solidFill>
                          <a:latin typeface="Consolas" panose="020B0609020204030204" pitchFamily="49" charset="0"/>
                        </a:rPr>
                        <a:t>4</a:t>
                      </a:r>
                      <a:r>
                        <a:rPr lang="en-US" altLang="zh-CN" sz="2600" b="0" dirty="0">
                          <a:solidFill>
                            <a:srgbClr val="FF66CC"/>
                          </a:solidFill>
                          <a:latin typeface="Consolas" panose="020B0609020204030204" pitchFamily="49" charset="0"/>
                        </a:rPr>
                        <a:t>r</a:t>
                      </a:r>
                      <a:r>
                        <a:rPr lang="en-US" altLang="zh-CN" sz="2600" b="0" baseline="-25000" dirty="0">
                          <a:solidFill>
                            <a:srgbClr val="FF66CC"/>
                          </a:solidFill>
                          <a:latin typeface="Consolas" panose="020B0609020204030204" pitchFamily="49" charset="0"/>
                        </a:rPr>
                        <a:t>3</a:t>
                      </a:r>
                      <a:r>
                        <a:rPr lang="en-US" altLang="zh-CN" sz="2600" b="0" dirty="0">
                          <a:solidFill>
                            <a:srgbClr val="FF66CC"/>
                          </a:solidFill>
                          <a:latin typeface="Consolas" panose="020B0609020204030204" pitchFamily="49" charset="0"/>
                        </a:rPr>
                        <a:t>r</a:t>
                      </a:r>
                      <a:r>
                        <a:rPr lang="en-US" altLang="zh-CN" sz="2600" b="0" baseline="-25000" dirty="0">
                          <a:solidFill>
                            <a:srgbClr val="FF66CC"/>
                          </a:solidFill>
                          <a:latin typeface="Consolas" panose="020B0609020204030204" pitchFamily="49" charset="0"/>
                        </a:rPr>
                        <a:t>2</a:t>
                      </a:r>
                      <a:r>
                        <a:rPr lang="en-US" altLang="zh-CN" sz="2600" b="0" dirty="0">
                          <a:solidFill>
                            <a:srgbClr val="FF66CC"/>
                          </a:solidFill>
                          <a:latin typeface="Consolas" panose="020B0609020204030204" pitchFamily="49" charset="0"/>
                        </a:rPr>
                        <a:t>r</a:t>
                      </a:r>
                      <a:r>
                        <a:rPr lang="en-US" altLang="zh-CN" sz="2600" b="0" baseline="-25000" dirty="0">
                          <a:solidFill>
                            <a:srgbClr val="FF66CC"/>
                          </a:solidFill>
                          <a:latin typeface="Consolas" panose="020B0609020204030204" pitchFamily="49" charset="0"/>
                        </a:rPr>
                        <a:t>1</a:t>
                      </a:r>
                      <a:endParaRPr lang="zh-CN" altLang="en-US" sz="2600" b="0" baseline="-2500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010282816"/>
                  </a:ext>
                </a:extLst>
              </a:tr>
              <a:tr h="510391">
                <a:tc>
                  <a:txBody>
                    <a:bodyPr/>
                    <a:lstStyle/>
                    <a:p>
                      <a:pPr algn="ctr"/>
                      <a:r>
                        <a:rPr lang="en-US" altLang="zh-CN" sz="2600" b="1" dirty="0">
                          <a:solidFill>
                            <a:srgbClr val="00B050"/>
                          </a:solidFill>
                          <a:latin typeface="Consolas" panose="020B0609020204030204" pitchFamily="49" charset="0"/>
                        </a:rPr>
                        <a:t>001</a:t>
                      </a:r>
                      <a:endParaRPr lang="zh-CN" altLang="en-US" sz="2600" b="1" dirty="0">
                        <a:solidFill>
                          <a:srgbClr val="00B050"/>
                        </a:solidFill>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1" dirty="0">
                          <a:solidFill>
                            <a:srgbClr val="00B050"/>
                          </a:solidFill>
                          <a:latin typeface="Consolas" panose="020B0609020204030204" pitchFamily="49" charset="0"/>
                        </a:rPr>
                        <a:t> 001    </a:t>
                      </a: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2352958856"/>
                  </a:ext>
                </a:extLst>
              </a:tr>
              <a:tr h="506689">
                <a:tc>
                  <a:txBody>
                    <a:bodyPr/>
                    <a:lstStyle/>
                    <a:p>
                      <a:pPr marL="0" algn="ctr" defTabSz="914400" rtl="0" eaLnBrk="1" latinLnBrk="0" hangingPunct="1"/>
                      <a:r>
                        <a:rPr lang="en-US" altLang="zh-CN" sz="2600" b="1" kern="1200" dirty="0">
                          <a:solidFill>
                            <a:srgbClr val="00B050"/>
                          </a:solidFill>
                          <a:latin typeface="Consolas" panose="020B0609020204030204" pitchFamily="49" charset="0"/>
                          <a:ea typeface="+mn-ea"/>
                          <a:cs typeface="+mn-cs"/>
                        </a:rPr>
                        <a:t>010</a:t>
                      </a:r>
                      <a:endParaRPr lang="zh-CN" altLang="en-US" sz="2600" b="1" kern="1200" dirty="0">
                        <a:solidFill>
                          <a:srgbClr val="00B050"/>
                        </a:solidFill>
                        <a:latin typeface="Consolas" panose="020B0609020204030204" pitchFamily="49" charset="0"/>
                        <a:ea typeface="+mn-ea"/>
                        <a:cs typeface="+mn-cs"/>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algn="ctr" defTabSz="914400" rtl="0" eaLnBrk="1" latinLnBrk="0" hangingPunct="1"/>
                      <a:r>
                        <a:rPr lang="en-US" altLang="zh-CN" sz="2600" b="1" dirty="0">
                          <a:solidFill>
                            <a:srgbClr val="00B050"/>
                          </a:solidFill>
                          <a:latin typeface="Consolas" panose="020B0609020204030204" pitchFamily="49" charset="0"/>
                        </a:rPr>
                        <a:t> 010   </a:t>
                      </a:r>
                      <a:r>
                        <a:rPr lang="en-US" altLang="zh-CN" sz="2600" b="0" dirty="0">
                          <a:latin typeface="Consolas" panose="020B0609020204030204" pitchFamily="49" charset="0"/>
                        </a:rPr>
                        <a:t> </a:t>
                      </a:r>
                      <a:r>
                        <a:rPr lang="en-US" altLang="zh-CN" sz="2600" b="0" dirty="0">
                          <a:solidFill>
                            <a:srgbClr val="FF66CC"/>
                          </a:solidFill>
                          <a:latin typeface="Consolas" panose="020B0609020204030204" pitchFamily="49" charset="0"/>
                        </a:rPr>
                        <a:t>0</a:t>
                      </a:r>
                      <a:r>
                        <a:rPr lang="en-US" altLang="zh-CN" sz="2600" b="0" kern="1200" dirty="0">
                          <a:solidFill>
                            <a:srgbClr val="FF66CC"/>
                          </a:solidFill>
                          <a:latin typeface="Consolas" panose="020B0609020204030204" pitchFamily="49" charset="0"/>
                          <a:ea typeface="+mn-ea"/>
                          <a:cs typeface="+mn-cs"/>
                        </a:rPr>
                        <a:t>111</a:t>
                      </a:r>
                      <a:endParaRPr lang="zh-CN" altLang="en-US" sz="2600" b="0" kern="1200" dirty="0">
                        <a:solidFill>
                          <a:srgbClr val="FF66CC"/>
                        </a:solidFill>
                        <a:latin typeface="Consolas" panose="020B0609020204030204" pitchFamily="49" charset="0"/>
                        <a:ea typeface="+mn-ea"/>
                        <a:cs typeface="+mn-cs"/>
                      </a:endParaRPr>
                    </a:p>
                  </a:txBody>
                  <a:tcPr marL="100029" marR="100029" marT="50015" marB="50015"/>
                </a:tc>
                <a:extLst>
                  <a:ext uri="{0D108BD9-81ED-4DB2-BD59-A6C34878D82A}">
                    <a16:rowId xmlns:a16="http://schemas.microsoft.com/office/drawing/2014/main" val="2063094531"/>
                  </a:ext>
                </a:extLst>
              </a:tr>
              <a:tr h="510391">
                <a:tc>
                  <a:txBody>
                    <a:bodyPr/>
                    <a:lstStyle/>
                    <a:p>
                      <a:pPr algn="ctr"/>
                      <a:r>
                        <a:rPr lang="en-US" altLang="zh-CN" sz="2600" b="0" dirty="0">
                          <a:latin typeface="Consolas" panose="020B0609020204030204" pitchFamily="49" charset="0"/>
                        </a:rPr>
                        <a:t>011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310782077"/>
                  </a:ext>
                </a:extLst>
              </a:tr>
              <a:tr h="510391">
                <a:tc>
                  <a:txBody>
                    <a:bodyPr/>
                    <a:lstStyle/>
                    <a:p>
                      <a:pPr marL="0" algn="ctr" defTabSz="914400" rtl="0" eaLnBrk="1" latinLnBrk="0" hangingPunct="1"/>
                      <a:r>
                        <a:rPr lang="en-US" altLang="zh-CN" sz="2600" b="1" kern="1200" dirty="0">
                          <a:solidFill>
                            <a:srgbClr val="00B050"/>
                          </a:solidFill>
                          <a:latin typeface="Consolas" panose="020B0609020204030204" pitchFamily="49" charset="0"/>
                          <a:ea typeface="+mn-ea"/>
                          <a:cs typeface="+mn-cs"/>
                        </a:rPr>
                        <a:t>100</a:t>
                      </a:r>
                      <a:endParaRPr lang="zh-CN" altLang="en-US" sz="2600" b="1" kern="1200" dirty="0">
                        <a:solidFill>
                          <a:srgbClr val="00B050"/>
                        </a:solidFill>
                        <a:latin typeface="Consolas" panose="020B0609020204030204" pitchFamily="49" charset="0"/>
                        <a:ea typeface="+mn-ea"/>
                        <a:cs typeface="+mn-cs"/>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1" dirty="0">
                          <a:solidFill>
                            <a:srgbClr val="00B050"/>
                          </a:solidFill>
                          <a:latin typeface="Consolas" panose="020B0609020204030204" pitchFamily="49" charset="0"/>
                        </a:rPr>
                        <a:t> 100</a:t>
                      </a:r>
                      <a:r>
                        <a:rPr lang="en-US" altLang="zh-CN" sz="2600" b="0" dirty="0">
                          <a:solidFill>
                            <a:srgbClr val="00B050"/>
                          </a:solidFill>
                          <a:latin typeface="Consolas" panose="020B0609020204030204" pitchFamily="49" charset="0"/>
                        </a:rPr>
                        <a:t>   </a:t>
                      </a:r>
                      <a:r>
                        <a:rPr lang="en-US" altLang="zh-CN" sz="2600" b="0" dirty="0">
                          <a:latin typeface="Consolas" panose="020B0609020204030204" pitchFamily="49" charset="0"/>
                        </a:rPr>
                        <a:t> </a:t>
                      </a: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43074832"/>
                  </a:ext>
                </a:extLst>
              </a:tr>
              <a:tr h="510391">
                <a:tc>
                  <a:txBody>
                    <a:bodyPr/>
                    <a:lstStyle/>
                    <a:p>
                      <a:pPr algn="ctr"/>
                      <a:r>
                        <a:rPr lang="en-US" altLang="zh-CN" sz="2600" b="0" dirty="0">
                          <a:latin typeface="Consolas" panose="020B0609020204030204" pitchFamily="49" charset="0"/>
                        </a:rPr>
                        <a:t>101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4247757070"/>
                  </a:ext>
                </a:extLst>
              </a:tr>
              <a:tr h="510391">
                <a:tc>
                  <a:txBody>
                    <a:bodyPr/>
                    <a:lstStyle/>
                    <a:p>
                      <a:pPr algn="ctr"/>
                      <a:r>
                        <a:rPr lang="en-US" altLang="zh-CN" sz="2600" b="0" dirty="0">
                          <a:latin typeface="Consolas" panose="020B0609020204030204" pitchFamily="49" charset="0"/>
                        </a:rPr>
                        <a:t>110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282043294"/>
                  </a:ext>
                </a:extLst>
              </a:tr>
              <a:tr h="510391">
                <a:tc>
                  <a:txBody>
                    <a:bodyPr/>
                    <a:lstStyle/>
                    <a:p>
                      <a:pPr algn="ctr"/>
                      <a:r>
                        <a:rPr lang="en-US" altLang="zh-CN" sz="2600" b="0" dirty="0">
                          <a:latin typeface="Consolas" panose="020B0609020204030204" pitchFamily="49" charset="0"/>
                        </a:rPr>
                        <a:t>111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2236541375"/>
                  </a:ext>
                </a:extLst>
              </a:tr>
            </a:tbl>
          </a:graphicData>
        </a:graphic>
      </p:graphicFrame>
      <p:sp>
        <p:nvSpPr>
          <p:cNvPr id="7" name="对话气泡: 圆角矩形 6">
            <a:extLst>
              <a:ext uri="{FF2B5EF4-FFF2-40B4-BE49-F238E27FC236}">
                <a16:creationId xmlns:a16="http://schemas.microsoft.com/office/drawing/2014/main" id="{3D32BEA4-CDE0-450C-BA60-0F830FE83AB7}"/>
              </a:ext>
            </a:extLst>
          </p:cNvPr>
          <p:cNvSpPr/>
          <p:nvPr/>
        </p:nvSpPr>
        <p:spPr>
          <a:xfrm>
            <a:off x="6948434" y="4556928"/>
            <a:ext cx="1597688" cy="462224"/>
          </a:xfrm>
          <a:prstGeom prst="wedgeRoundRectCallout">
            <a:avLst>
              <a:gd name="adj1" fmla="val 67388"/>
              <a:gd name="adj2" fmla="val -144022"/>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FF66CC"/>
                </a:solidFill>
                <a:latin typeface="Consolas" panose="020B0609020204030204" pitchFamily="49" charset="0"/>
              </a:rPr>
              <a:t>r</a:t>
            </a:r>
            <a:r>
              <a:rPr lang="en-US" altLang="zh-CN" sz="2400" baseline="-25000" dirty="0">
                <a:solidFill>
                  <a:srgbClr val="FF66CC"/>
                </a:solidFill>
                <a:latin typeface="Consolas" panose="020B0609020204030204" pitchFamily="49" charset="0"/>
              </a:rPr>
              <a:t>4</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3</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1</a:t>
            </a:r>
            <a:endParaRPr lang="zh-CN" altLang="en-US" sz="2400" dirty="0"/>
          </a:p>
        </p:txBody>
      </p:sp>
      <p:cxnSp>
        <p:nvCxnSpPr>
          <p:cNvPr id="9" name="直接箭头连接符 8">
            <a:extLst>
              <a:ext uri="{FF2B5EF4-FFF2-40B4-BE49-F238E27FC236}">
                <a16:creationId xmlns:a16="http://schemas.microsoft.com/office/drawing/2014/main" id="{37FD16FA-64AA-417A-8E12-386129BA0A1A}"/>
              </a:ext>
            </a:extLst>
          </p:cNvPr>
          <p:cNvCxnSpPr/>
          <p:nvPr/>
        </p:nvCxnSpPr>
        <p:spPr>
          <a:xfrm flipH="1">
            <a:off x="8060452" y="2456822"/>
            <a:ext cx="69836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任意多边形: 形状 14">
            <a:extLst>
              <a:ext uri="{FF2B5EF4-FFF2-40B4-BE49-F238E27FC236}">
                <a16:creationId xmlns:a16="http://schemas.microsoft.com/office/drawing/2014/main" id="{F67B0C47-5534-42B9-A435-ABAF476B52CD}"/>
              </a:ext>
            </a:extLst>
          </p:cNvPr>
          <p:cNvSpPr/>
          <p:nvPr/>
        </p:nvSpPr>
        <p:spPr>
          <a:xfrm>
            <a:off x="7552336" y="3702696"/>
            <a:ext cx="1285189" cy="145823"/>
          </a:xfrm>
          <a:custGeom>
            <a:avLst/>
            <a:gdLst>
              <a:gd name="connsiteX0" fmla="*/ 1285189 w 1285189"/>
              <a:gd name="connsiteY0" fmla="*/ 145823 h 145823"/>
              <a:gd name="connsiteX1" fmla="*/ 667216 w 1285189"/>
              <a:gd name="connsiteY1" fmla="*/ 122 h 145823"/>
              <a:gd name="connsiteX2" fmla="*/ 54266 w 1285189"/>
              <a:gd name="connsiteY2" fmla="*/ 120702 h 145823"/>
              <a:gd name="connsiteX3" fmla="*/ 69339 w 1285189"/>
              <a:gd name="connsiteY3" fmla="*/ 120702 h 145823"/>
            </a:gdLst>
            <a:ahLst/>
            <a:cxnLst>
              <a:cxn ang="0">
                <a:pos x="connsiteX0" y="connsiteY0"/>
              </a:cxn>
              <a:cxn ang="0">
                <a:pos x="connsiteX1" y="connsiteY1"/>
              </a:cxn>
              <a:cxn ang="0">
                <a:pos x="connsiteX2" y="connsiteY2"/>
              </a:cxn>
              <a:cxn ang="0">
                <a:pos x="connsiteX3" y="connsiteY3"/>
              </a:cxn>
            </a:cxnLst>
            <a:rect l="l" t="t" r="r" b="b"/>
            <a:pathLst>
              <a:path w="1285189" h="145823">
                <a:moveTo>
                  <a:pt x="1285189" y="145823"/>
                </a:moveTo>
                <a:cubicBezTo>
                  <a:pt x="1078779" y="75066"/>
                  <a:pt x="872370" y="4309"/>
                  <a:pt x="667216" y="122"/>
                </a:cubicBezTo>
                <a:cubicBezTo>
                  <a:pt x="462062" y="-4065"/>
                  <a:pt x="153912" y="100605"/>
                  <a:pt x="54266" y="120702"/>
                </a:cubicBezTo>
                <a:cubicBezTo>
                  <a:pt x="-45380" y="140799"/>
                  <a:pt x="11979" y="130750"/>
                  <a:pt x="69339" y="120702"/>
                </a:cubicBezTo>
              </a:path>
            </a:pathLst>
          </a:cu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6" name="对话气泡: 圆角矩形 15">
            <a:extLst>
              <a:ext uri="{FF2B5EF4-FFF2-40B4-BE49-F238E27FC236}">
                <a16:creationId xmlns:a16="http://schemas.microsoft.com/office/drawing/2014/main" id="{E968BD57-BD46-4FBF-880B-F196439A848A}"/>
              </a:ext>
            </a:extLst>
          </p:cNvPr>
          <p:cNvSpPr/>
          <p:nvPr/>
        </p:nvSpPr>
        <p:spPr>
          <a:xfrm>
            <a:off x="9258980" y="4556928"/>
            <a:ext cx="2075199" cy="462224"/>
          </a:xfrm>
          <a:prstGeom prst="wedgeRoundRectCallout">
            <a:avLst>
              <a:gd name="adj1" fmla="val -60318"/>
              <a:gd name="adj2" fmla="val -148007"/>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FF66CC"/>
                </a:solidFill>
                <a:latin typeface="Consolas" panose="020B0609020204030204" pitchFamily="49" charset="0"/>
              </a:rPr>
              <a:t>r</a:t>
            </a:r>
            <a:r>
              <a:rPr lang="en-US" altLang="zh-CN" sz="2400" baseline="-25000" dirty="0">
                <a:solidFill>
                  <a:srgbClr val="FF66CC"/>
                </a:solidFill>
                <a:latin typeface="Consolas" panose="020B0609020204030204" pitchFamily="49" charset="0"/>
              </a:rPr>
              <a:t>3</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3</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2</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1</a:t>
            </a:r>
            <a:endParaRPr lang="zh-CN" altLang="en-US" sz="2400" dirty="0"/>
          </a:p>
        </p:txBody>
      </p:sp>
      <p:sp>
        <p:nvSpPr>
          <p:cNvPr id="18" name="对话气泡: 圆角矩形 17">
            <a:extLst>
              <a:ext uri="{FF2B5EF4-FFF2-40B4-BE49-F238E27FC236}">
                <a16:creationId xmlns:a16="http://schemas.microsoft.com/office/drawing/2014/main" id="{1E80AC95-677A-490B-A630-AD5BD53450F8}"/>
              </a:ext>
            </a:extLst>
          </p:cNvPr>
          <p:cNvSpPr/>
          <p:nvPr/>
        </p:nvSpPr>
        <p:spPr>
          <a:xfrm>
            <a:off x="9823720" y="1694823"/>
            <a:ext cx="1597688" cy="462224"/>
          </a:xfrm>
          <a:prstGeom prst="wedgeRoundRectCallout">
            <a:avLst>
              <a:gd name="adj1" fmla="val -84499"/>
              <a:gd name="adj2" fmla="val 191848"/>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FF66CC"/>
                </a:solidFill>
                <a:latin typeface="Consolas" panose="020B0609020204030204" pitchFamily="49" charset="0"/>
              </a:rPr>
              <a:t>r</a:t>
            </a:r>
            <a:r>
              <a:rPr lang="en-US" altLang="zh-CN" sz="2400" baseline="-25000" dirty="0">
                <a:solidFill>
                  <a:srgbClr val="FF66CC"/>
                </a:solidFill>
                <a:latin typeface="Consolas" panose="020B0609020204030204" pitchFamily="49" charset="0"/>
              </a:rPr>
              <a:t>2</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3</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2</a:t>
            </a:r>
            <a:endParaRPr lang="zh-CN" altLang="en-US" sz="2400" dirty="0"/>
          </a:p>
        </p:txBody>
      </p:sp>
      <p:sp>
        <p:nvSpPr>
          <p:cNvPr id="19" name="对话气泡: 圆角矩形 18">
            <a:extLst>
              <a:ext uri="{FF2B5EF4-FFF2-40B4-BE49-F238E27FC236}">
                <a16:creationId xmlns:a16="http://schemas.microsoft.com/office/drawing/2014/main" id="{6D3FA029-7280-4031-90F3-30B4DF63DF58}"/>
              </a:ext>
            </a:extLst>
          </p:cNvPr>
          <p:cNvSpPr/>
          <p:nvPr/>
        </p:nvSpPr>
        <p:spPr>
          <a:xfrm>
            <a:off x="10059008" y="3313383"/>
            <a:ext cx="1597688" cy="462224"/>
          </a:xfrm>
          <a:prstGeom prst="wedgeRoundRectCallout">
            <a:avLst>
              <a:gd name="adj1" fmla="val -83555"/>
              <a:gd name="adj2" fmla="val -99456"/>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FF66CC"/>
                </a:solidFill>
                <a:latin typeface="Consolas" panose="020B0609020204030204" pitchFamily="49" charset="0"/>
              </a:rPr>
              <a:t>r</a:t>
            </a:r>
            <a:r>
              <a:rPr lang="en-US" altLang="zh-CN" sz="2400" baseline="-25000" dirty="0">
                <a:solidFill>
                  <a:srgbClr val="FF66CC"/>
                </a:solidFill>
                <a:latin typeface="Consolas" panose="020B0609020204030204" pitchFamily="49" charset="0"/>
              </a:rPr>
              <a:t>1</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2</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1</a:t>
            </a:r>
            <a:endParaRPr lang="zh-CN" altLang="en-US" sz="2400" dirty="0"/>
          </a:p>
        </p:txBody>
      </p:sp>
      <p:sp>
        <p:nvSpPr>
          <p:cNvPr id="21" name="矩形 20">
            <a:extLst>
              <a:ext uri="{FF2B5EF4-FFF2-40B4-BE49-F238E27FC236}">
                <a16:creationId xmlns:a16="http://schemas.microsoft.com/office/drawing/2014/main" id="{8FC608D9-D83A-4459-B7CC-75696399CEBB}"/>
              </a:ext>
            </a:extLst>
          </p:cNvPr>
          <p:cNvSpPr/>
          <p:nvPr/>
        </p:nvSpPr>
        <p:spPr>
          <a:xfrm>
            <a:off x="7922114" y="5451756"/>
            <a:ext cx="3371815" cy="697434"/>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交叉奇偶校验！</a:t>
            </a:r>
          </a:p>
        </p:txBody>
      </p:sp>
    </p:spTree>
    <p:extLst>
      <p:ext uri="{BB962C8B-B14F-4D97-AF65-F5344CB8AC3E}">
        <p14:creationId xmlns:p14="http://schemas.microsoft.com/office/powerpoint/2010/main" val="412867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righ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18" grpId="0" animBg="1"/>
      <p:bldP spid="19" grpId="0" animBg="1"/>
      <p:bldP spid="21" grpId="0" animBg="1"/>
    </p:bld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编码传输</a:t>
            </a: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27301" y="1044576"/>
            <a:ext cx="8727487" cy="5457824"/>
          </a:xfrm>
        </p:spPr>
      </p:pic>
    </p:spTree>
    <p:extLst>
      <p:ext uri="{BB962C8B-B14F-4D97-AF65-F5344CB8AC3E}">
        <p14:creationId xmlns:p14="http://schemas.microsoft.com/office/powerpoint/2010/main" val="33539046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编码流水传输</a:t>
            </a:r>
          </a:p>
        </p:txBody>
      </p:sp>
      <p:pic>
        <p:nvPicPr>
          <p:cNvPr id="12" name="图片 11">
            <a:extLst>
              <a:ext uri="{FF2B5EF4-FFF2-40B4-BE49-F238E27FC236}">
                <a16:creationId xmlns:a16="http://schemas.microsoft.com/office/drawing/2014/main" id="{02BC776A-F4F8-480B-87CF-C8D85AC6C9C7}"/>
              </a:ext>
            </a:extLst>
          </p:cNvPr>
          <p:cNvPicPr>
            <a:picLocks noChangeAspect="1"/>
          </p:cNvPicPr>
          <p:nvPr/>
        </p:nvPicPr>
        <p:blipFill>
          <a:blip r:embed="rId3"/>
          <a:stretch>
            <a:fillRect/>
          </a:stretch>
        </p:blipFill>
        <p:spPr>
          <a:xfrm>
            <a:off x="1959431" y="916420"/>
            <a:ext cx="8400980" cy="2758531"/>
          </a:xfrm>
          <a:prstGeom prst="rect">
            <a:avLst/>
          </a:prstGeom>
        </p:spPr>
      </p:pic>
      <p:pic>
        <p:nvPicPr>
          <p:cNvPr id="14" name="图片 13">
            <a:extLst>
              <a:ext uri="{FF2B5EF4-FFF2-40B4-BE49-F238E27FC236}">
                <a16:creationId xmlns:a16="http://schemas.microsoft.com/office/drawing/2014/main" id="{AF8A8A9C-EC34-4A74-BA09-36C901BBA986}"/>
              </a:ext>
            </a:extLst>
          </p:cNvPr>
          <p:cNvPicPr>
            <a:picLocks noChangeAspect="1"/>
          </p:cNvPicPr>
          <p:nvPr/>
        </p:nvPicPr>
        <p:blipFill>
          <a:blip r:embed="rId4"/>
          <a:stretch>
            <a:fillRect/>
          </a:stretch>
        </p:blipFill>
        <p:spPr>
          <a:xfrm>
            <a:off x="1959431" y="3674951"/>
            <a:ext cx="8400980" cy="2910144"/>
          </a:xfrm>
          <a:prstGeom prst="rect">
            <a:avLst/>
          </a:prstGeom>
        </p:spPr>
      </p:pic>
      <p:pic>
        <p:nvPicPr>
          <p:cNvPr id="16" name="图片 15">
            <a:extLst>
              <a:ext uri="{FF2B5EF4-FFF2-40B4-BE49-F238E27FC236}">
                <a16:creationId xmlns:a16="http://schemas.microsoft.com/office/drawing/2014/main" id="{4E1E5FAF-22BF-4B81-BC95-E8344A89AAEC}"/>
              </a:ext>
            </a:extLst>
          </p:cNvPr>
          <p:cNvPicPr>
            <a:picLocks noChangeAspect="1"/>
          </p:cNvPicPr>
          <p:nvPr/>
        </p:nvPicPr>
        <p:blipFill>
          <a:blip r:embed="rId5"/>
          <a:stretch>
            <a:fillRect/>
          </a:stretch>
        </p:blipFill>
        <p:spPr>
          <a:xfrm>
            <a:off x="1959430" y="3674951"/>
            <a:ext cx="8400979" cy="2902299"/>
          </a:xfrm>
          <a:prstGeom prst="rect">
            <a:avLst/>
          </a:prstGeom>
        </p:spPr>
      </p:pic>
    </p:spTree>
    <p:extLst>
      <p:ext uri="{BB962C8B-B14F-4D97-AF65-F5344CB8AC3E}">
        <p14:creationId xmlns:p14="http://schemas.microsoft.com/office/powerpoint/2010/main" val="125190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原码表示法（</a:t>
            </a:r>
            <a:r>
              <a:rPr lang="en-US" altLang="zh-CN" dirty="0"/>
              <a:t>Signed magnitude</a:t>
            </a:r>
            <a:r>
              <a:rPr lang="zh-CN" altLang="en-US" dirty="0"/>
              <a:t>）</a:t>
            </a:r>
          </a:p>
        </p:txBody>
      </p:sp>
      <p:sp>
        <p:nvSpPr>
          <p:cNvPr id="3" name="内容占位符 2"/>
          <p:cNvSpPr>
            <a:spLocks noGrp="1"/>
          </p:cNvSpPr>
          <p:nvPr>
            <p:ph idx="1"/>
          </p:nvPr>
        </p:nvSpPr>
        <p:spPr>
          <a:xfrm>
            <a:off x="487822" y="942763"/>
            <a:ext cx="10515599" cy="2033045"/>
          </a:xfrm>
        </p:spPr>
        <p:txBody>
          <a:bodyPr>
            <a:normAutofit/>
          </a:bodyPr>
          <a:lstStyle/>
          <a:p>
            <a:pPr eaLnBrk="1" hangingPunct="1">
              <a:lnSpc>
                <a:spcPct val="150000"/>
              </a:lnSpc>
            </a:pPr>
            <a:r>
              <a:rPr lang="zh-CN" altLang="en-US" b="1" dirty="0">
                <a:solidFill>
                  <a:srgbClr val="1387B7"/>
                </a:solidFill>
              </a:rPr>
              <a:t>增加符号位  </a:t>
            </a:r>
            <a:r>
              <a:rPr lang="en-US" altLang="zh-CN" dirty="0"/>
              <a:t>Add a sign bit  </a:t>
            </a:r>
          </a:p>
          <a:p>
            <a:pPr eaLnBrk="1" hangingPunct="1">
              <a:lnSpc>
                <a:spcPct val="150000"/>
              </a:lnSpc>
            </a:pPr>
            <a:r>
              <a:rPr lang="zh-CN" altLang="en-US" dirty="0"/>
              <a:t>最高位为符号位，</a:t>
            </a:r>
            <a:r>
              <a:rPr lang="en-US" altLang="zh-CN" b="1" dirty="0">
                <a:solidFill>
                  <a:srgbClr val="1387B7"/>
                </a:solidFill>
              </a:rPr>
              <a:t>0</a:t>
            </a:r>
            <a:r>
              <a:rPr lang="zh-CN" altLang="en-US" b="1" dirty="0">
                <a:solidFill>
                  <a:srgbClr val="1387B7"/>
                </a:solidFill>
              </a:rPr>
              <a:t>：正，</a:t>
            </a:r>
            <a:r>
              <a:rPr lang="en-US" altLang="zh-CN" b="1" dirty="0">
                <a:solidFill>
                  <a:srgbClr val="1387B7"/>
                </a:solidFill>
              </a:rPr>
              <a:t>1</a:t>
            </a:r>
            <a:r>
              <a:rPr lang="zh-CN" altLang="en-US" b="1" dirty="0">
                <a:solidFill>
                  <a:srgbClr val="1387B7"/>
                </a:solidFill>
              </a:rPr>
              <a:t>：负</a:t>
            </a:r>
            <a:r>
              <a:rPr lang="zh-CN" altLang="en-US" dirty="0"/>
              <a:t>，数值位不变</a:t>
            </a:r>
            <a:endParaRPr lang="en-US" altLang="zh-CN" dirty="0"/>
          </a:p>
          <a:p>
            <a:pPr lvl="1">
              <a:lnSpc>
                <a:spcPct val="150000"/>
              </a:lnSpc>
            </a:pPr>
            <a:r>
              <a:rPr lang="en-US" altLang="zh-CN" dirty="0"/>
              <a:t> </a:t>
            </a:r>
            <a:r>
              <a:rPr lang="zh-CN" altLang="en-US" dirty="0"/>
              <a:t>符号位的权值是多少？  </a:t>
            </a:r>
            <a:endParaRPr lang="en-US" altLang="zh-CN" dirty="0"/>
          </a:p>
          <a:p>
            <a:pPr eaLnBrk="1" hangingPunct="1"/>
            <a:endParaRPr lang="zh-CN" altLang="en-US" dirty="0"/>
          </a:p>
          <a:p>
            <a:endParaRPr lang="zh-CN" altLang="en-US" dirty="0"/>
          </a:p>
        </p:txBody>
      </p:sp>
      <p:grpSp>
        <p:nvGrpSpPr>
          <p:cNvPr id="13" name="Group 2"/>
          <p:cNvGrpSpPr>
            <a:grpSpLocks/>
          </p:cNvGrpSpPr>
          <p:nvPr/>
        </p:nvGrpSpPr>
        <p:grpSpPr bwMode="auto">
          <a:xfrm>
            <a:off x="2775248" y="2802689"/>
            <a:ext cx="5545138" cy="1606549"/>
            <a:chOff x="0" y="0"/>
            <a:chExt cx="3493" cy="1012"/>
          </a:xfrm>
        </p:grpSpPr>
        <p:sp>
          <p:nvSpPr>
            <p:cNvPr id="14" name="Text Box 3"/>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a:t>
              </a:r>
              <a:r>
                <a:rPr lang="zh-CN" altLang="en-US" sz="2400" b="1" baseline="-25000" dirty="0">
                  <a:solidFill>
                    <a:srgbClr val="0000FF"/>
                  </a:solidFill>
                  <a:effectLst>
                    <a:outerShdw blurRad="38100" dist="38100" dir="2700000" algn="tl">
                      <a:srgbClr val="C0C0C0"/>
                    </a:outerShdw>
                  </a:effectLst>
                  <a:latin typeface="Tahoma" panose="020B0604030504040204" pitchFamily="34" charset="0"/>
                </a:rPr>
                <a:t>原</a:t>
              </a:r>
              <a:r>
                <a:rPr lang="en-US" sz="2400" b="1" dirty="0">
                  <a:solidFill>
                    <a:srgbClr val="0000FF"/>
                  </a:solidFill>
                  <a:effectLst>
                    <a:outerShdw blurRad="38100" dist="38100" dir="2700000" algn="tl">
                      <a:srgbClr val="C0C0C0"/>
                    </a:outerShdw>
                  </a:effectLst>
                  <a:latin typeface="Tahoma" panose="020B0604030504040204" pitchFamily="34" charset="0"/>
                </a:rPr>
                <a:t>=</a:t>
              </a:r>
            </a:p>
          </p:txBody>
        </p:sp>
        <p:sp>
          <p:nvSpPr>
            <p:cNvPr id="15" name="Text Box 4"/>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0≤X&lt;2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p>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r>
                <a:rPr lang="zh-CN" altLang="en-US" sz="2400" b="1" dirty="0">
                  <a:solidFill>
                    <a:srgbClr val="0000FF"/>
                  </a:solidFill>
                  <a:effectLst>
                    <a:outerShdw blurRad="38100" dist="38100" dir="2700000" algn="tl">
                      <a:srgbClr val="C0C0C0"/>
                    </a:outerShdw>
                  </a:effectLst>
                  <a:latin typeface="Tahoma" panose="020B0604030504040204" pitchFamily="34" charset="0"/>
                </a:rPr>
                <a:t>－</a:t>
              </a:r>
              <a:r>
                <a:rPr lang="en-US" sz="2400" b="1" dirty="0">
                  <a:solidFill>
                    <a:srgbClr val="0000FF"/>
                  </a:solidFill>
                  <a:effectLst>
                    <a:outerShdw blurRad="38100" dist="38100" dir="2700000" algn="tl">
                      <a:srgbClr val="C0C0C0"/>
                    </a:outerShdw>
                  </a:effectLst>
                  <a:latin typeface="Tahoma" panose="020B0604030504040204" pitchFamily="34" charset="0"/>
                </a:rPr>
                <a:t>X         -2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 </a:t>
              </a:r>
              <a:r>
                <a:rPr lang="en-US" sz="1800" b="1" dirty="0">
                  <a:solidFill>
                    <a:srgbClr val="0000FF"/>
                  </a:solidFill>
                  <a:effectLst>
                    <a:outerShdw blurRad="38100" dist="38100" dir="2700000" algn="tl">
                      <a:srgbClr val="C0C0C0"/>
                    </a:outerShdw>
                  </a:effectLst>
                  <a:latin typeface="Tahoma" panose="020B0604030504040204" pitchFamily="34" charset="0"/>
                </a:rPr>
                <a:t>&lt; </a:t>
              </a:r>
              <a:r>
                <a:rPr lang="en-US" sz="2400" b="1" dirty="0">
                  <a:solidFill>
                    <a:srgbClr val="0000FF"/>
                  </a:solidFill>
                  <a:effectLst>
                    <a:outerShdw blurRad="38100" dist="38100" dir="2700000" algn="tl">
                      <a:srgbClr val="C0C0C0"/>
                    </a:outerShdw>
                  </a:effectLst>
                  <a:latin typeface="Tahoma" panose="020B0604030504040204" pitchFamily="34" charset="0"/>
                </a:rPr>
                <a:t>X </a:t>
              </a:r>
              <a:r>
                <a:rPr lang="en-US" sz="1800" b="1" dirty="0">
                  <a:solidFill>
                    <a:srgbClr val="0000FF"/>
                  </a:solidFill>
                  <a:effectLst>
                    <a:outerShdw blurRad="38100" dist="38100" dir="2700000" algn="tl">
                      <a:srgbClr val="C0C0C0"/>
                    </a:outerShdw>
                  </a:effectLst>
                  <a:latin typeface="Tahoma" panose="020B0604030504040204" pitchFamily="34" charset="0"/>
                </a:rPr>
                <a:t>≤ </a:t>
              </a:r>
              <a:r>
                <a:rPr lang="en-US" sz="2400" b="1" dirty="0">
                  <a:solidFill>
                    <a:srgbClr val="0000FF"/>
                  </a:solidFill>
                  <a:effectLst>
                    <a:outerShdw blurRad="38100" dist="38100" dir="2700000" algn="tl">
                      <a:srgbClr val="C0C0C0"/>
                    </a:outerShdw>
                  </a:effectLst>
                  <a:latin typeface="Tahoma" panose="020B0604030504040204" pitchFamily="34" charset="0"/>
                </a:rPr>
                <a:t>0</a:t>
              </a:r>
            </a:p>
          </p:txBody>
        </p:sp>
        <p:sp>
          <p:nvSpPr>
            <p:cNvPr id="16" name="AutoShape 5"/>
            <p:cNvSpPr>
              <a:spLocks/>
            </p:cNvSpPr>
            <p:nvPr/>
          </p:nvSpPr>
          <p:spPr bwMode="auto">
            <a:xfrm>
              <a:off x="819" y="200"/>
              <a:ext cx="29" cy="669"/>
            </a:xfrm>
            <a:prstGeom prst="leftBrace">
              <a:avLst>
                <a:gd name="adj1" fmla="val 126111"/>
                <a:gd name="adj2" fmla="val 50000"/>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grpSp>
        <p:nvGrpSpPr>
          <p:cNvPr id="17" name="Group 6"/>
          <p:cNvGrpSpPr>
            <a:grpSpLocks/>
          </p:cNvGrpSpPr>
          <p:nvPr/>
        </p:nvGrpSpPr>
        <p:grpSpPr bwMode="auto">
          <a:xfrm>
            <a:off x="2763569" y="4801645"/>
            <a:ext cx="5545138" cy="1503362"/>
            <a:chOff x="0" y="0"/>
            <a:chExt cx="3493" cy="947"/>
          </a:xfrm>
        </p:grpSpPr>
        <p:sp>
          <p:nvSpPr>
            <p:cNvPr id="18" name="Text Box 7"/>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80000"/>
                </a:lnSpc>
                <a:spcBef>
                  <a:spcPct val="50000"/>
                </a:spcBef>
                <a:buClr>
                  <a:schemeClr val="hlink"/>
                </a:buClr>
                <a:buSzPct val="65000"/>
                <a:buFont typeface="Wingdings" panose="05000000000000000000" pitchFamily="2" charset="2"/>
                <a:buNone/>
                <a:defRPr/>
              </a:pPr>
              <a:r>
                <a:rPr lang="en-US" sz="2400" b="1">
                  <a:solidFill>
                    <a:srgbClr val="C00000"/>
                  </a:solidFill>
                  <a:effectLst>
                    <a:outerShdw blurRad="38100" dist="38100" dir="2700000" algn="tl">
                      <a:srgbClr val="C0C0C0"/>
                    </a:outerShdw>
                  </a:effectLst>
                  <a:latin typeface="Tahoma" panose="020B0604030504040204" pitchFamily="34" charset="0"/>
                </a:rPr>
                <a:t>[X] </a:t>
              </a:r>
              <a:r>
                <a:rPr lang="zh-CN" altLang="en-US" sz="2400" b="1" baseline="-25000">
                  <a:solidFill>
                    <a:srgbClr val="C00000"/>
                  </a:solidFill>
                  <a:effectLst>
                    <a:outerShdw blurRad="38100" dist="38100" dir="2700000" algn="tl">
                      <a:srgbClr val="C0C0C0"/>
                    </a:outerShdw>
                  </a:effectLst>
                  <a:latin typeface="Tahoma" panose="020B0604030504040204" pitchFamily="34" charset="0"/>
                </a:rPr>
                <a:t>原</a:t>
              </a:r>
              <a:r>
                <a:rPr lang="en-US" sz="2400" b="1">
                  <a:solidFill>
                    <a:srgbClr val="C00000"/>
                  </a:solidFill>
                  <a:effectLst>
                    <a:outerShdw blurRad="38100" dist="38100" dir="2700000" algn="tl">
                      <a:srgbClr val="C0C0C0"/>
                    </a:outerShdw>
                  </a:effectLst>
                  <a:latin typeface="Tahoma" panose="020B0604030504040204" pitchFamily="34" charset="0"/>
                </a:rPr>
                <a:t>=</a:t>
              </a:r>
            </a:p>
          </p:txBody>
        </p:sp>
        <p:sp>
          <p:nvSpPr>
            <p:cNvPr id="19" name="Text Box 8"/>
            <p:cNvSpPr txBox="1">
              <a:spLocks noChangeArrowheads="1"/>
            </p:cNvSpPr>
            <p:nvPr/>
          </p:nvSpPr>
          <p:spPr bwMode="auto">
            <a:xfrm>
              <a:off x="953" y="0"/>
              <a:ext cx="2540" cy="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Tahoma" panose="020B0604030504040204" pitchFamily="34" charset="0"/>
                </a:rPr>
                <a:t>X                    0≤X&lt;1</a:t>
              </a:r>
              <a:endParaRPr lang="en-US" sz="2400" b="1" baseline="50000" dirty="0">
                <a:solidFill>
                  <a:srgbClr val="C00000"/>
                </a:solidFill>
                <a:effectLst>
                  <a:outerShdw blurRad="38100" dist="38100" dir="2700000" algn="tl">
                    <a:srgbClr val="C0C0C0"/>
                  </a:outerShdw>
                </a:effectLst>
                <a:latin typeface="Tahoma" panose="020B0604030504040204" pitchFamily="34" charset="0"/>
              </a:endParaRPr>
            </a:p>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Tahoma" panose="020B0604030504040204" pitchFamily="34" charset="0"/>
                </a:rPr>
                <a:t>1- X              -1</a:t>
              </a:r>
              <a:r>
                <a:rPr lang="en-US" sz="2400" b="1" baseline="50000" dirty="0">
                  <a:solidFill>
                    <a:srgbClr val="C00000"/>
                  </a:solidFill>
                  <a:effectLst>
                    <a:outerShdw blurRad="38100" dist="38100" dir="2700000" algn="tl">
                      <a:srgbClr val="C0C0C0"/>
                    </a:outerShdw>
                  </a:effectLst>
                  <a:latin typeface="Tahoma" panose="020B0604030504040204" pitchFamily="34" charset="0"/>
                </a:rPr>
                <a:t> </a:t>
              </a:r>
              <a:r>
                <a:rPr lang="en-US" sz="1800" b="1" dirty="0">
                  <a:solidFill>
                    <a:srgbClr val="C00000"/>
                  </a:solidFill>
                  <a:effectLst>
                    <a:outerShdw blurRad="38100" dist="38100" dir="2700000" algn="tl">
                      <a:srgbClr val="C0C0C0"/>
                    </a:outerShdw>
                  </a:effectLst>
                  <a:latin typeface="Tahoma" panose="020B0604030504040204" pitchFamily="34" charset="0"/>
                </a:rPr>
                <a:t>&lt; </a:t>
              </a:r>
              <a:r>
                <a:rPr lang="en-US" sz="2400" b="1" dirty="0">
                  <a:solidFill>
                    <a:srgbClr val="C00000"/>
                  </a:solidFill>
                  <a:effectLst>
                    <a:outerShdw blurRad="38100" dist="38100" dir="2700000" algn="tl">
                      <a:srgbClr val="C0C0C0"/>
                    </a:outerShdw>
                  </a:effectLst>
                  <a:latin typeface="Tahoma" panose="020B0604030504040204" pitchFamily="34" charset="0"/>
                </a:rPr>
                <a:t>X </a:t>
              </a:r>
              <a:r>
                <a:rPr lang="en-US" sz="1800" b="1" dirty="0">
                  <a:solidFill>
                    <a:srgbClr val="C00000"/>
                  </a:solidFill>
                  <a:effectLst>
                    <a:outerShdw blurRad="38100" dist="38100" dir="2700000" algn="tl">
                      <a:srgbClr val="C0C0C0"/>
                    </a:outerShdw>
                  </a:effectLst>
                  <a:latin typeface="Tahoma" panose="020B0604030504040204" pitchFamily="34" charset="0"/>
                </a:rPr>
                <a:t>≤ </a:t>
              </a:r>
              <a:r>
                <a:rPr lang="en-US" sz="2400" b="1" dirty="0">
                  <a:solidFill>
                    <a:srgbClr val="C00000"/>
                  </a:solidFill>
                  <a:effectLst>
                    <a:outerShdw blurRad="38100" dist="38100" dir="2700000" algn="tl">
                      <a:srgbClr val="C0C0C0"/>
                    </a:outerShdw>
                  </a:effectLst>
                  <a:latin typeface="Tahoma" panose="020B0604030504040204" pitchFamily="34" charset="0"/>
                </a:rPr>
                <a:t>0</a:t>
              </a:r>
            </a:p>
          </p:txBody>
        </p:sp>
        <p:sp>
          <p:nvSpPr>
            <p:cNvPr id="20" name="AutoShape 9"/>
            <p:cNvSpPr>
              <a:spLocks/>
            </p:cNvSpPr>
            <p:nvPr/>
          </p:nvSpPr>
          <p:spPr bwMode="auto">
            <a:xfrm>
              <a:off x="804" y="188"/>
              <a:ext cx="45" cy="681"/>
            </a:xfrm>
            <a:prstGeom prst="leftBrace">
              <a:avLst>
                <a:gd name="adj1" fmla="val 126111"/>
                <a:gd name="adj2" fmla="val 50000"/>
              </a:avLst>
            </a:prstGeom>
            <a:solidFill>
              <a:srgbClr val="FFFFFF"/>
            </a:solidFill>
            <a:ln w="28575">
              <a:solidFill>
                <a:srgbClr val="C00000"/>
              </a:solidFill>
              <a:round/>
              <a:headEnd/>
              <a:tailEnd/>
            </a:ln>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solidFill>
                  <a:srgbClr val="C00000"/>
                </a:solidFill>
              </a:endParaRPr>
            </a:p>
          </p:txBody>
        </p:sp>
      </p:grpSp>
      <p:sp>
        <p:nvSpPr>
          <p:cNvPr id="12" name="矩形 11"/>
          <p:cNvSpPr/>
          <p:nvPr/>
        </p:nvSpPr>
        <p:spPr>
          <a:xfrm>
            <a:off x="8106072" y="3381453"/>
            <a:ext cx="3019128" cy="539507"/>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符号位权值是</a:t>
            </a:r>
            <a:r>
              <a:rPr lang="en-US" altLang="zh-CN" sz="2400" b="1" dirty="0">
                <a:latin typeface="微软雅黑" panose="020B0503020204020204" pitchFamily="34" charset="-122"/>
                <a:ea typeface="微软雅黑" panose="020B0503020204020204" pitchFamily="34" charset="-122"/>
              </a:rPr>
              <a:t>2</a:t>
            </a:r>
            <a:r>
              <a:rPr lang="en-US" altLang="zh-CN" sz="2400" b="1" baseline="70000" dirty="0">
                <a:latin typeface="微软雅黑" panose="020B0503020204020204" pitchFamily="34" charset="-122"/>
                <a:ea typeface="微软雅黑" panose="020B0503020204020204" pitchFamily="34" charset="-122"/>
              </a:rPr>
              <a:t>n</a:t>
            </a:r>
            <a:endParaRPr lang="en-US" altLang="zh-CN" sz="2400" b="1" dirty="0">
              <a:latin typeface="微软雅黑" panose="020B0503020204020204" pitchFamily="34" charset="-122"/>
              <a:ea typeface="微软雅黑" panose="020B0503020204020204" pitchFamily="34" charset="-122"/>
            </a:endParaRPr>
          </a:p>
        </p:txBody>
      </p:sp>
      <p:sp>
        <p:nvSpPr>
          <p:cNvPr id="21" name="矩形 20"/>
          <p:cNvSpPr/>
          <p:nvPr/>
        </p:nvSpPr>
        <p:spPr>
          <a:xfrm>
            <a:off x="8106072" y="5376319"/>
            <a:ext cx="3019128" cy="590931"/>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符号位权值是</a:t>
            </a:r>
            <a:r>
              <a:rPr lang="en-US" altLang="zh-CN" sz="2400" b="1" dirty="0">
                <a:latin typeface="微软雅黑" panose="020B0503020204020204" pitchFamily="34" charset="-122"/>
                <a:ea typeface="微软雅黑" panose="020B0503020204020204" pitchFamily="34" charset="-122"/>
              </a:rPr>
              <a:t>1</a:t>
            </a:r>
          </a:p>
        </p:txBody>
      </p:sp>
    </p:spTree>
    <p:extLst>
      <p:ext uri="{BB962C8B-B14F-4D97-AF65-F5344CB8AC3E}">
        <p14:creationId xmlns:p14="http://schemas.microsoft.com/office/powerpoint/2010/main" val="170149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校验码总结</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679791011"/>
              </p:ext>
            </p:extLst>
          </p:nvPr>
        </p:nvGraphicFramePr>
        <p:xfrm>
          <a:off x="434034" y="1324287"/>
          <a:ext cx="11334832" cy="4747309"/>
        </p:xfrm>
        <a:graphic>
          <a:graphicData uri="http://schemas.openxmlformats.org/drawingml/2006/table">
            <a:tbl>
              <a:tblPr firstRow="1" bandRow="1">
                <a:tableStyleId>{5C22544A-7EE6-4342-B048-85BDC9FD1C3A}</a:tableStyleId>
              </a:tblPr>
              <a:tblGrid>
                <a:gridCol w="1739011">
                  <a:extLst>
                    <a:ext uri="{9D8B030D-6E8A-4147-A177-3AD203B41FA5}">
                      <a16:colId xmlns:a16="http://schemas.microsoft.com/office/drawing/2014/main" val="2673921930"/>
                    </a:ext>
                  </a:extLst>
                </a:gridCol>
                <a:gridCol w="3001384">
                  <a:extLst>
                    <a:ext uri="{9D8B030D-6E8A-4147-A177-3AD203B41FA5}">
                      <a16:colId xmlns:a16="http://schemas.microsoft.com/office/drawing/2014/main" val="3499892108"/>
                    </a:ext>
                  </a:extLst>
                </a:gridCol>
                <a:gridCol w="3141232">
                  <a:extLst>
                    <a:ext uri="{9D8B030D-6E8A-4147-A177-3AD203B41FA5}">
                      <a16:colId xmlns:a16="http://schemas.microsoft.com/office/drawing/2014/main" val="186163835"/>
                    </a:ext>
                  </a:extLst>
                </a:gridCol>
                <a:gridCol w="3453205">
                  <a:extLst>
                    <a:ext uri="{9D8B030D-6E8A-4147-A177-3AD203B41FA5}">
                      <a16:colId xmlns:a16="http://schemas.microsoft.com/office/drawing/2014/main" val="1842255456"/>
                    </a:ext>
                  </a:extLst>
                </a:gridCol>
              </a:tblGrid>
              <a:tr h="678187">
                <a:tc>
                  <a:txBody>
                    <a:bodyPr/>
                    <a:lstStyle/>
                    <a:p>
                      <a:pPr algn="ctr"/>
                      <a:endParaRPr lang="zh-CN" altLang="en-US" dirty="0"/>
                    </a:p>
                  </a:txBody>
                  <a:tcPr anchor="ctr"/>
                </a:tc>
                <a:tc>
                  <a:txBody>
                    <a:bodyPr/>
                    <a:lstStyle/>
                    <a:p>
                      <a:pPr algn="ctr"/>
                      <a:r>
                        <a:rPr lang="zh-CN" altLang="en-US" sz="2000" dirty="0"/>
                        <a:t>偶校验</a:t>
                      </a:r>
                    </a:p>
                  </a:txBody>
                  <a:tcPr anchor="ctr"/>
                </a:tc>
                <a:tc>
                  <a:txBody>
                    <a:bodyPr/>
                    <a:lstStyle/>
                    <a:p>
                      <a:pPr algn="ctr"/>
                      <a:r>
                        <a:rPr lang="zh-CN" altLang="en-US" sz="2000" dirty="0"/>
                        <a:t>可检一位错海明码</a:t>
                      </a:r>
                    </a:p>
                  </a:txBody>
                  <a:tcPr anchor="ctr"/>
                </a:tc>
                <a:tc>
                  <a:txBody>
                    <a:bodyPr/>
                    <a:lstStyle/>
                    <a:p>
                      <a:pPr algn="ctr"/>
                      <a:r>
                        <a:rPr lang="en-US" altLang="zh-CN" sz="2000" dirty="0"/>
                        <a:t>CRC</a:t>
                      </a:r>
                      <a:r>
                        <a:rPr lang="zh-CN" altLang="en-US" sz="2000" dirty="0"/>
                        <a:t>循环冗余校验码</a:t>
                      </a:r>
                    </a:p>
                  </a:txBody>
                  <a:tcPr anchor="ctr"/>
                </a:tc>
                <a:extLst>
                  <a:ext uri="{0D108BD9-81ED-4DB2-BD59-A6C34878D82A}">
                    <a16:rowId xmlns:a16="http://schemas.microsoft.com/office/drawing/2014/main" val="336099527"/>
                  </a:ext>
                </a:extLst>
              </a:tr>
              <a:tr h="678187">
                <a:tc>
                  <a:txBody>
                    <a:bodyPr/>
                    <a:lstStyle/>
                    <a:p>
                      <a:pPr algn="ctr"/>
                      <a:r>
                        <a:rPr lang="zh-CN" altLang="en-US" sz="2000" b="1" dirty="0">
                          <a:solidFill>
                            <a:schemeClr val="accent1">
                              <a:lumMod val="50000"/>
                            </a:schemeClr>
                          </a:solidFill>
                        </a:rPr>
                        <a:t>冗余信息</a:t>
                      </a:r>
                    </a:p>
                  </a:txBody>
                  <a:tcPr anchor="ctr"/>
                </a:tc>
                <a:tc>
                  <a:txBody>
                    <a:bodyPr/>
                    <a:lstStyle/>
                    <a:p>
                      <a:pPr algn="ctr"/>
                      <a:r>
                        <a:rPr lang="en-US" altLang="zh-CN" sz="1900" b="1" i="1" dirty="0"/>
                        <a:t>r=1</a:t>
                      </a:r>
                      <a:endParaRPr lang="zh-CN" altLang="en-US" sz="1900" b="1" i="1" dirty="0"/>
                    </a:p>
                  </a:txBody>
                  <a:tcPr anchor="ctr"/>
                </a:tc>
                <a:tc>
                  <a:txBody>
                    <a:bodyPr/>
                    <a:lstStyle/>
                    <a:p>
                      <a:pPr algn="ctr"/>
                      <a:r>
                        <a:rPr lang="en-US" altLang="zh-CN" sz="1900" b="1" i="1" dirty="0"/>
                        <a:t>r&gt;1  </a:t>
                      </a:r>
                      <a:r>
                        <a:rPr lang="zh-CN" altLang="en-US" sz="1900" b="1" i="0" dirty="0"/>
                        <a:t>（交叉奇偶校验）</a:t>
                      </a:r>
                    </a:p>
                  </a:txBody>
                  <a:tcPr anchor="ctr"/>
                </a:tc>
                <a:tc>
                  <a:txBody>
                    <a:bodyPr/>
                    <a:lstStyle/>
                    <a:p>
                      <a:pPr algn="ctr"/>
                      <a:r>
                        <a:rPr lang="en-US" altLang="zh-CN" sz="1900" b="1" i="1" dirty="0"/>
                        <a:t>r&gt;1    </a:t>
                      </a:r>
                      <a:r>
                        <a:rPr lang="zh-CN" altLang="en-US" sz="1900" b="1" i="0" dirty="0"/>
                        <a:t>（</a:t>
                      </a:r>
                      <a:r>
                        <a:rPr lang="zh-CN" altLang="en-US" sz="1900" b="1" i="0" dirty="0">
                          <a:solidFill>
                            <a:srgbClr val="FF0000"/>
                          </a:solidFill>
                        </a:rPr>
                        <a:t>交叉奇偶校验</a:t>
                      </a:r>
                      <a:r>
                        <a:rPr lang="zh-CN" altLang="en-US" sz="1900" b="1" i="0" dirty="0"/>
                        <a:t>）</a:t>
                      </a:r>
                      <a:endParaRPr lang="zh-CN" altLang="en-US" sz="1900" b="1" i="1" dirty="0"/>
                    </a:p>
                  </a:txBody>
                  <a:tcPr anchor="ctr"/>
                </a:tc>
                <a:extLst>
                  <a:ext uri="{0D108BD9-81ED-4DB2-BD59-A6C34878D82A}">
                    <a16:rowId xmlns:a16="http://schemas.microsoft.com/office/drawing/2014/main" val="3504545332"/>
                  </a:ext>
                </a:extLst>
              </a:tr>
              <a:tr h="678187">
                <a:tc>
                  <a:txBody>
                    <a:bodyPr/>
                    <a:lstStyle/>
                    <a:p>
                      <a:pPr algn="ctr"/>
                      <a:r>
                        <a:rPr lang="zh-CN" altLang="en-US" sz="2000" b="1" dirty="0">
                          <a:solidFill>
                            <a:schemeClr val="accent1">
                              <a:lumMod val="50000"/>
                            </a:schemeClr>
                          </a:solidFill>
                        </a:rPr>
                        <a:t>编码规则</a:t>
                      </a:r>
                    </a:p>
                  </a:txBody>
                  <a:tcPr anchor="ctr"/>
                </a:tc>
                <a:tc>
                  <a:txBody>
                    <a:bodyPr/>
                    <a:lstStyle/>
                    <a:p>
                      <a:pPr algn="ctr"/>
                      <a:r>
                        <a:rPr lang="zh-CN" altLang="en-US" sz="1900" dirty="0"/>
                        <a:t>数位中</a:t>
                      </a:r>
                      <a:r>
                        <a:rPr lang="en-US" altLang="zh-CN" sz="1900" dirty="0"/>
                        <a:t>1</a:t>
                      </a:r>
                      <a:r>
                        <a:rPr lang="zh-CN" altLang="en-US" sz="1900" dirty="0"/>
                        <a:t>的个数为偶数</a:t>
                      </a:r>
                    </a:p>
                  </a:txBody>
                  <a:tcPr anchor="ctr"/>
                </a:tc>
                <a:tc>
                  <a:txBody>
                    <a:bodyPr/>
                    <a:lstStyle/>
                    <a:p>
                      <a:pPr algn="ctr"/>
                      <a:r>
                        <a:rPr lang="en-US" altLang="zh-CN" sz="1900" dirty="0"/>
                        <a:t>r</a:t>
                      </a:r>
                      <a:r>
                        <a:rPr lang="zh-CN" altLang="en-US" sz="1900" dirty="0"/>
                        <a:t>个校验组中</a:t>
                      </a:r>
                      <a:r>
                        <a:rPr lang="en-US" altLang="zh-CN" sz="1900" dirty="0"/>
                        <a:t>1</a:t>
                      </a:r>
                      <a:r>
                        <a:rPr lang="zh-CN" altLang="en-US" sz="1900" dirty="0"/>
                        <a:t>的个数为偶数</a:t>
                      </a:r>
                    </a:p>
                  </a:txBody>
                  <a:tcPr anchor="ctr"/>
                </a:tc>
                <a:tc>
                  <a:txBody>
                    <a:bodyPr/>
                    <a:lstStyle/>
                    <a:p>
                      <a:pPr algn="ctr"/>
                      <a:r>
                        <a:rPr lang="zh-CN" altLang="en-US" sz="1900" dirty="0"/>
                        <a:t>校验码被生成多项式整除</a:t>
                      </a:r>
                    </a:p>
                  </a:txBody>
                  <a:tcPr anchor="ctr"/>
                </a:tc>
                <a:extLst>
                  <a:ext uri="{0D108BD9-81ED-4DB2-BD59-A6C34878D82A}">
                    <a16:rowId xmlns:a16="http://schemas.microsoft.com/office/drawing/2014/main" val="909294752"/>
                  </a:ext>
                </a:extLst>
              </a:tr>
              <a:tr h="678187">
                <a:tc>
                  <a:txBody>
                    <a:bodyPr/>
                    <a:lstStyle/>
                    <a:p>
                      <a:pPr algn="ctr"/>
                      <a:r>
                        <a:rPr lang="zh-CN" altLang="en-US" sz="2000" b="1" dirty="0">
                          <a:solidFill>
                            <a:schemeClr val="accent1">
                              <a:lumMod val="50000"/>
                            </a:schemeClr>
                          </a:solidFill>
                        </a:rPr>
                        <a:t>校验码公式</a:t>
                      </a:r>
                    </a:p>
                  </a:txBody>
                  <a:tcPr anchor="ctr"/>
                </a:tc>
                <a:tc>
                  <a:txBody>
                    <a:bodyPr/>
                    <a:lstStyle/>
                    <a:p>
                      <a:pPr algn="ctr"/>
                      <a:r>
                        <a:rPr lang="en-US" altLang="zh-CN" sz="1900" b="1" i="0" dirty="0">
                          <a:solidFill>
                            <a:schemeClr val="tx1"/>
                          </a:solidFill>
                          <a:latin typeface="Times New Roman" panose="02020603050405020304" pitchFamily="18" charset="0"/>
                          <a:cs typeface="Times New Roman" panose="02020603050405020304" pitchFamily="18" charset="0"/>
                        </a:rPr>
                        <a:t>P =  D</a:t>
                      </a:r>
                      <a:r>
                        <a:rPr lang="en-US" altLang="zh-CN" sz="1900" b="1" i="0" baseline="-25000" dirty="0">
                          <a:solidFill>
                            <a:schemeClr val="tx1"/>
                          </a:solidFill>
                          <a:latin typeface="Times New Roman" panose="02020603050405020304" pitchFamily="18" charset="0"/>
                          <a:cs typeface="Times New Roman" panose="02020603050405020304" pitchFamily="18" charset="0"/>
                        </a:rPr>
                        <a:t>1 </a:t>
                      </a:r>
                      <a:r>
                        <a:rPr lang="en-US" altLang="zh-CN" sz="1900" b="1" i="0" dirty="0">
                          <a:solidFill>
                            <a:schemeClr val="tx1"/>
                          </a:solidFill>
                          <a:latin typeface="Times New Roman" panose="02020603050405020304" pitchFamily="18" charset="0"/>
                          <a:cs typeface="Times New Roman" panose="02020603050405020304" pitchFamily="18" charset="0"/>
                        </a:rPr>
                        <a:t>⊕ D</a:t>
                      </a:r>
                      <a:r>
                        <a:rPr lang="en-US" altLang="zh-CN" sz="1900" b="1" i="0" baseline="-25000" dirty="0">
                          <a:solidFill>
                            <a:schemeClr val="tx1"/>
                          </a:solidFill>
                          <a:latin typeface="Times New Roman" panose="02020603050405020304" pitchFamily="18" charset="0"/>
                          <a:cs typeface="Times New Roman" panose="02020603050405020304" pitchFamily="18" charset="0"/>
                        </a:rPr>
                        <a:t>2</a:t>
                      </a:r>
                      <a:r>
                        <a:rPr lang="en-US" altLang="zh-CN" sz="1900" b="1" i="0" dirty="0">
                          <a:solidFill>
                            <a:schemeClr val="tx1"/>
                          </a:solidFill>
                          <a:latin typeface="Times New Roman" panose="02020603050405020304" pitchFamily="18" charset="0"/>
                          <a:cs typeface="Times New Roman" panose="02020603050405020304" pitchFamily="18" charset="0"/>
                        </a:rPr>
                        <a:t> …⊕ </a:t>
                      </a:r>
                      <a:r>
                        <a:rPr lang="en-US" altLang="zh-CN" sz="1900" b="1" i="0" dirty="0" err="1">
                          <a:solidFill>
                            <a:schemeClr val="tx1"/>
                          </a:solidFill>
                          <a:latin typeface="Times New Roman" panose="02020603050405020304" pitchFamily="18" charset="0"/>
                          <a:cs typeface="Times New Roman" panose="02020603050405020304" pitchFamily="18" charset="0"/>
                        </a:rPr>
                        <a:t>D</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k</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b="1" i="0" dirty="0">
                          <a:solidFill>
                            <a:schemeClr val="tx1"/>
                          </a:solidFill>
                          <a:latin typeface="Times New Roman" panose="02020603050405020304" pitchFamily="18" charset="0"/>
                          <a:cs typeface="Times New Roman" panose="02020603050405020304" pitchFamily="18" charset="0"/>
                        </a:rPr>
                        <a:t>P </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i</a:t>
                      </a:r>
                      <a:r>
                        <a:rPr lang="en-US" altLang="zh-CN" sz="1900" b="1" i="0" baseline="-25000" dirty="0">
                          <a:solidFill>
                            <a:schemeClr val="tx1"/>
                          </a:solidFill>
                          <a:latin typeface="Times New Roman" panose="02020603050405020304" pitchFamily="18" charset="0"/>
                          <a:cs typeface="Times New Roman" panose="02020603050405020304" pitchFamily="18" charset="0"/>
                        </a:rPr>
                        <a:t>  </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 </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900" b="1" i="0" kern="1200" dirty="0">
                          <a:solidFill>
                            <a:schemeClr val="tx1"/>
                          </a:solidFill>
                          <a:latin typeface="Times New Roman" panose="02020603050405020304" pitchFamily="18" charset="0"/>
                          <a:ea typeface="+mn-ea"/>
                          <a:cs typeface="Times New Roman" panose="02020603050405020304" pitchFamily="18" charset="0"/>
                        </a:rPr>
                        <a:t>P = (M(x)*2</a:t>
                      </a:r>
                      <a:r>
                        <a:rPr lang="en-US" altLang="zh-CN" sz="1900" b="1" i="0" kern="1200" baseline="70000" dirty="0">
                          <a:solidFill>
                            <a:schemeClr val="tx1"/>
                          </a:solidFill>
                          <a:latin typeface="Times New Roman" panose="02020603050405020304" pitchFamily="18" charset="0"/>
                          <a:ea typeface="+mn-ea"/>
                          <a:cs typeface="Times New Roman" panose="02020603050405020304" pitchFamily="18" charset="0"/>
                        </a:rPr>
                        <a:t>r</a:t>
                      </a:r>
                      <a:r>
                        <a:rPr lang="en-US" altLang="zh-CN" sz="1900" b="1" i="0" kern="1200" dirty="0">
                          <a:solidFill>
                            <a:schemeClr val="tx1"/>
                          </a:solidFill>
                          <a:latin typeface="Times New Roman" panose="02020603050405020304" pitchFamily="18" charset="0"/>
                          <a:ea typeface="+mn-ea"/>
                          <a:cs typeface="Times New Roman" panose="02020603050405020304" pitchFamily="18" charset="0"/>
                        </a:rPr>
                        <a:t>) % G(x)  </a:t>
                      </a:r>
                      <a:endParaRPr lang="zh-CN" altLang="en-US" sz="1900" b="1" i="0" kern="1200" dirty="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642790743"/>
                  </a:ext>
                </a:extLst>
              </a:tr>
              <a:tr h="678187">
                <a:tc>
                  <a:txBody>
                    <a:bodyPr/>
                    <a:lstStyle/>
                    <a:p>
                      <a:pPr algn="ctr"/>
                      <a:r>
                        <a:rPr lang="zh-CN" altLang="en-US" sz="2000" b="1" dirty="0">
                          <a:solidFill>
                            <a:schemeClr val="accent1">
                              <a:lumMod val="50000"/>
                            </a:schemeClr>
                          </a:solidFill>
                        </a:rPr>
                        <a:t>最小码距</a:t>
                      </a:r>
                    </a:p>
                  </a:txBody>
                  <a:tcPr anchor="ctr"/>
                </a:tc>
                <a:tc>
                  <a:txBody>
                    <a:bodyPr/>
                    <a:lstStyle/>
                    <a:p>
                      <a:pPr algn="ctr"/>
                      <a:r>
                        <a:rPr lang="en-US" altLang="zh-CN" sz="1900" b="1" dirty="0"/>
                        <a:t>2</a:t>
                      </a:r>
                      <a:endParaRPr lang="zh-CN" altLang="en-US" sz="1900" b="1" dirty="0"/>
                    </a:p>
                  </a:txBody>
                  <a:tcPr anchor="ctr"/>
                </a:tc>
                <a:tc>
                  <a:txBody>
                    <a:bodyPr/>
                    <a:lstStyle/>
                    <a:p>
                      <a:pPr algn="ctr"/>
                      <a:r>
                        <a:rPr lang="en-US" altLang="zh-CN" sz="1900" b="1" dirty="0"/>
                        <a:t>3</a:t>
                      </a:r>
                      <a:endParaRPr lang="zh-CN" altLang="en-US" sz="1900" b="1" dirty="0"/>
                    </a:p>
                  </a:txBody>
                  <a:tcPr anchor="ctr"/>
                </a:tc>
                <a:tc>
                  <a:txBody>
                    <a:bodyPr/>
                    <a:lstStyle/>
                    <a:p>
                      <a:pPr algn="ctr"/>
                      <a:r>
                        <a:rPr lang="en-US" altLang="zh-CN" sz="1900" b="1" dirty="0"/>
                        <a:t>&gt;=3</a:t>
                      </a:r>
                      <a:endParaRPr lang="zh-CN" altLang="en-US" sz="1900" b="1" dirty="0"/>
                    </a:p>
                  </a:txBody>
                  <a:tcPr anchor="ctr"/>
                </a:tc>
                <a:extLst>
                  <a:ext uri="{0D108BD9-81ED-4DB2-BD59-A6C34878D82A}">
                    <a16:rowId xmlns:a16="http://schemas.microsoft.com/office/drawing/2014/main" val="1604736122"/>
                  </a:ext>
                </a:extLst>
              </a:tr>
              <a:tr h="678187">
                <a:tc>
                  <a:txBody>
                    <a:bodyPr/>
                    <a:lstStyle/>
                    <a:p>
                      <a:pPr algn="ctr"/>
                      <a:r>
                        <a:rPr lang="zh-CN" altLang="en-US" sz="2000" b="1" dirty="0">
                          <a:solidFill>
                            <a:schemeClr val="accent1">
                              <a:lumMod val="50000"/>
                            </a:schemeClr>
                          </a:solidFill>
                        </a:rPr>
                        <a:t>检错依据</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b="1" dirty="0"/>
                        <a:t>G=P</a:t>
                      </a:r>
                      <a:r>
                        <a:rPr lang="en-US" altLang="zh-CN" sz="1900" b="1" i="0" dirty="0">
                          <a:solidFill>
                            <a:schemeClr val="tx1"/>
                          </a:solidFill>
                          <a:latin typeface="Times New Roman" panose="02020603050405020304" pitchFamily="18" charset="0"/>
                          <a:cs typeface="Times New Roman" panose="02020603050405020304" pitchFamily="18" charset="0"/>
                        </a:rPr>
                        <a:t>⊕D</a:t>
                      </a:r>
                      <a:r>
                        <a:rPr lang="en-US" altLang="zh-CN" sz="1900" b="1" i="0" baseline="-25000" dirty="0">
                          <a:solidFill>
                            <a:schemeClr val="tx1"/>
                          </a:solidFill>
                          <a:latin typeface="Times New Roman" panose="02020603050405020304" pitchFamily="18" charset="0"/>
                          <a:cs typeface="Times New Roman" panose="02020603050405020304" pitchFamily="18" charset="0"/>
                        </a:rPr>
                        <a:t>1 </a:t>
                      </a:r>
                      <a:r>
                        <a:rPr lang="en-US" altLang="zh-CN" sz="1900" b="1" i="0" dirty="0">
                          <a:solidFill>
                            <a:schemeClr val="tx1"/>
                          </a:solidFill>
                          <a:latin typeface="Times New Roman" panose="02020603050405020304" pitchFamily="18" charset="0"/>
                          <a:cs typeface="Times New Roman" panose="02020603050405020304" pitchFamily="18" charset="0"/>
                        </a:rPr>
                        <a:t>⊕ D</a:t>
                      </a:r>
                      <a:r>
                        <a:rPr lang="en-US" altLang="zh-CN" sz="1900" b="1" i="0" baseline="-25000" dirty="0">
                          <a:solidFill>
                            <a:schemeClr val="tx1"/>
                          </a:solidFill>
                          <a:latin typeface="Times New Roman" panose="02020603050405020304" pitchFamily="18" charset="0"/>
                          <a:cs typeface="Times New Roman" panose="02020603050405020304" pitchFamily="18" charset="0"/>
                        </a:rPr>
                        <a:t>2</a:t>
                      </a:r>
                      <a:r>
                        <a:rPr lang="en-US" altLang="zh-CN" sz="1900" b="1" i="0" dirty="0">
                          <a:solidFill>
                            <a:schemeClr val="tx1"/>
                          </a:solidFill>
                          <a:latin typeface="Times New Roman" panose="02020603050405020304" pitchFamily="18" charset="0"/>
                          <a:cs typeface="Times New Roman" panose="02020603050405020304" pitchFamily="18" charset="0"/>
                        </a:rPr>
                        <a:t> …⊕ </a:t>
                      </a:r>
                      <a:r>
                        <a:rPr lang="en-US" altLang="zh-CN" sz="1900" b="1" i="0" dirty="0" err="1">
                          <a:solidFill>
                            <a:schemeClr val="tx1"/>
                          </a:solidFill>
                          <a:latin typeface="Times New Roman" panose="02020603050405020304" pitchFamily="18" charset="0"/>
                          <a:cs typeface="Times New Roman" panose="02020603050405020304" pitchFamily="18" charset="0"/>
                        </a:rPr>
                        <a:t>D</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k</a:t>
                      </a:r>
                      <a:r>
                        <a:rPr lang="en-US" altLang="zh-CN" sz="1900" b="1" dirty="0"/>
                        <a:t>=0</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b="1" dirty="0"/>
                        <a:t>G</a:t>
                      </a:r>
                      <a:r>
                        <a:rPr lang="en-US" altLang="zh-CN" sz="1900" b="1" baseline="-25000" dirty="0"/>
                        <a:t>r</a:t>
                      </a:r>
                      <a:r>
                        <a:rPr lang="en-US" altLang="zh-CN" sz="1900" b="1" dirty="0"/>
                        <a:t>…G</a:t>
                      </a:r>
                      <a:r>
                        <a:rPr lang="en-US" altLang="zh-CN" sz="1900" b="1" baseline="-25000" dirty="0"/>
                        <a:t>2</a:t>
                      </a:r>
                      <a:r>
                        <a:rPr lang="en-US" altLang="zh-CN" sz="1900" b="1" dirty="0"/>
                        <a:t>G</a:t>
                      </a:r>
                      <a:r>
                        <a:rPr lang="en-US" altLang="zh-CN" sz="1900" b="1" baseline="-25000" dirty="0"/>
                        <a:t>1 </a:t>
                      </a:r>
                      <a:r>
                        <a:rPr lang="en-US" altLang="zh-CN" sz="1900" b="1" baseline="0" dirty="0"/>
                        <a:t>=  0  </a:t>
                      </a:r>
                      <a:endParaRPr lang="zh-CN" altLang="en-US" sz="1900" b="1" i="0" baseline="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900" b="1" dirty="0"/>
                        <a:t>R(x) = 0</a:t>
                      </a:r>
                      <a:endParaRPr lang="zh-CN" altLang="en-US" sz="1900" b="1" dirty="0"/>
                    </a:p>
                  </a:txBody>
                  <a:tcPr anchor="ctr"/>
                </a:tc>
                <a:extLst>
                  <a:ext uri="{0D108BD9-81ED-4DB2-BD59-A6C34878D82A}">
                    <a16:rowId xmlns:a16="http://schemas.microsoft.com/office/drawing/2014/main" val="3427927045"/>
                  </a:ext>
                </a:extLst>
              </a:tr>
              <a:tr h="678187">
                <a:tc>
                  <a:txBody>
                    <a:bodyPr/>
                    <a:lstStyle/>
                    <a:p>
                      <a:pPr algn="ctr"/>
                      <a:r>
                        <a:rPr lang="zh-CN" altLang="en-US" sz="2000" b="1" dirty="0">
                          <a:solidFill>
                            <a:schemeClr val="accent1">
                              <a:lumMod val="50000"/>
                            </a:schemeClr>
                          </a:solidFill>
                        </a:rPr>
                        <a:t>编码特性</a:t>
                      </a:r>
                    </a:p>
                  </a:txBody>
                  <a:tcPr anchor="ctr"/>
                </a:tc>
                <a:tc>
                  <a:txBody>
                    <a:bodyPr/>
                    <a:lstStyle/>
                    <a:p>
                      <a:pPr algn="ctr"/>
                      <a:r>
                        <a:rPr lang="zh-CN" altLang="en-US" sz="1900" dirty="0"/>
                        <a:t>实现简单，编码效率高</a:t>
                      </a:r>
                    </a:p>
                  </a:txBody>
                  <a:tcPr anchor="ctr"/>
                </a:tc>
                <a:tc>
                  <a:txBody>
                    <a:bodyPr/>
                    <a:lstStyle/>
                    <a:p>
                      <a:pPr algn="ctr"/>
                      <a:r>
                        <a:rPr lang="zh-CN" altLang="en-US" sz="1900" dirty="0"/>
                        <a:t>可纠一位错</a:t>
                      </a:r>
                      <a:endParaRPr lang="en-US" altLang="zh-CN" sz="1900" dirty="0"/>
                    </a:p>
                    <a:p>
                      <a:pPr algn="ctr"/>
                      <a:r>
                        <a:rPr lang="zh-CN" altLang="en-US" sz="1900" dirty="0"/>
                        <a:t>数位较多时编码效率高</a:t>
                      </a:r>
                    </a:p>
                  </a:txBody>
                  <a:tcPr anchor="ctr"/>
                </a:tc>
                <a:tc>
                  <a:txBody>
                    <a:bodyPr/>
                    <a:lstStyle/>
                    <a:p>
                      <a:pPr algn="ctr"/>
                      <a:r>
                        <a:rPr lang="zh-CN" altLang="en-US" sz="1900" dirty="0"/>
                        <a:t>检错能力更强</a:t>
                      </a:r>
                      <a:endParaRPr lang="en-US" altLang="zh-CN" sz="1900" dirty="0"/>
                    </a:p>
                    <a:p>
                      <a:pPr algn="ctr"/>
                      <a:r>
                        <a:rPr lang="zh-CN" altLang="en-US" sz="1900" dirty="0"/>
                        <a:t>数位较多时编码效率高</a:t>
                      </a:r>
                    </a:p>
                  </a:txBody>
                  <a:tcPr anchor="ctr"/>
                </a:tc>
                <a:extLst>
                  <a:ext uri="{0D108BD9-81ED-4DB2-BD59-A6C34878D82A}">
                    <a16:rowId xmlns:a16="http://schemas.microsoft.com/office/drawing/2014/main" val="3597961039"/>
                  </a:ext>
                </a:extLst>
              </a:tr>
            </a:tbl>
          </a:graphicData>
        </a:graphic>
      </p:graphicFrame>
    </p:spTree>
    <p:extLst>
      <p:ext uri="{BB962C8B-B14F-4D97-AF65-F5344CB8AC3E}">
        <p14:creationId xmlns:p14="http://schemas.microsoft.com/office/powerpoint/2010/main" val="794647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EB216-D8A2-4390-9C82-24262EA75877}"/>
              </a:ext>
            </a:extLst>
          </p:cNvPr>
          <p:cNvSpPr>
            <a:spLocks noGrp="1"/>
          </p:cNvSpPr>
          <p:nvPr>
            <p:ph type="title"/>
          </p:nvPr>
        </p:nvSpPr>
        <p:spPr>
          <a:xfrm>
            <a:off x="487822" y="257614"/>
            <a:ext cx="10515600" cy="617641"/>
          </a:xfrm>
        </p:spPr>
        <p:txBody>
          <a:bodyPr>
            <a:normAutofit/>
          </a:bodyPr>
          <a:lstStyle/>
          <a:p>
            <a:r>
              <a:rPr lang="zh-CN" altLang="en-US" dirty="0"/>
              <a:t>课后习题</a:t>
            </a:r>
          </a:p>
        </p:txBody>
      </p:sp>
      <p:sp>
        <p:nvSpPr>
          <p:cNvPr id="3" name="内容占位符 2">
            <a:extLst>
              <a:ext uri="{FF2B5EF4-FFF2-40B4-BE49-F238E27FC236}">
                <a16:creationId xmlns:a16="http://schemas.microsoft.com/office/drawing/2014/main" id="{44B5F5B9-73AD-49C6-9577-CE9D3990EB53}"/>
              </a:ext>
            </a:extLst>
          </p:cNvPr>
          <p:cNvSpPr>
            <a:spLocks noGrp="1"/>
          </p:cNvSpPr>
          <p:nvPr>
            <p:ph idx="1"/>
          </p:nvPr>
        </p:nvSpPr>
        <p:spPr/>
        <p:txBody>
          <a:bodyPr/>
          <a:lstStyle/>
          <a:p>
            <a:r>
              <a:rPr lang="en-US" altLang="zh-CN" dirty="0"/>
              <a:t>2.2</a:t>
            </a:r>
          </a:p>
          <a:p>
            <a:r>
              <a:rPr lang="en-US" altLang="zh-CN" dirty="0"/>
              <a:t>2.4</a:t>
            </a:r>
          </a:p>
          <a:p>
            <a:r>
              <a:rPr lang="en-US" altLang="zh-CN" dirty="0"/>
              <a:t>2.5</a:t>
            </a:r>
          </a:p>
          <a:p>
            <a:r>
              <a:rPr lang="en-US" altLang="zh-CN" dirty="0"/>
              <a:t>2.6</a:t>
            </a:r>
          </a:p>
          <a:p>
            <a:r>
              <a:rPr lang="en-US" altLang="zh-CN" dirty="0"/>
              <a:t>2.9(1)</a:t>
            </a:r>
          </a:p>
          <a:p>
            <a:r>
              <a:rPr lang="en-US" altLang="zh-CN" dirty="0"/>
              <a:t>2.10</a:t>
            </a:r>
            <a:endParaRPr lang="zh-CN" altLang="en-US" dirty="0"/>
          </a:p>
        </p:txBody>
      </p:sp>
      <p:pic>
        <p:nvPicPr>
          <p:cNvPr id="4" name="图片 3">
            <a:extLst>
              <a:ext uri="{FF2B5EF4-FFF2-40B4-BE49-F238E27FC236}">
                <a16:creationId xmlns:a16="http://schemas.microsoft.com/office/drawing/2014/main" id="{8E335922-D642-478D-957A-1E98C599977A}"/>
              </a:ext>
            </a:extLst>
          </p:cNvPr>
          <p:cNvPicPr>
            <a:picLocks noChangeAspect="1"/>
          </p:cNvPicPr>
          <p:nvPr/>
        </p:nvPicPr>
        <p:blipFill>
          <a:blip r:embed="rId2"/>
          <a:stretch>
            <a:fillRect/>
          </a:stretch>
        </p:blipFill>
        <p:spPr>
          <a:xfrm>
            <a:off x="8205468" y="3686862"/>
            <a:ext cx="3286316" cy="2336936"/>
          </a:xfrm>
          <a:prstGeom prst="rect">
            <a:avLst/>
          </a:prstGeom>
        </p:spPr>
      </p:pic>
    </p:spTree>
    <p:extLst>
      <p:ext uri="{BB962C8B-B14F-4D97-AF65-F5344CB8AC3E}">
        <p14:creationId xmlns:p14="http://schemas.microsoft.com/office/powerpoint/2010/main" val="108257455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CAC0AA7F-AEB9-40C7-8756-798F5732E964}"/>
              </a:ext>
            </a:extLst>
          </p:cNvPr>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F6594FE8-11C3-4097-9D5D-A4998C5E369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a:extLst>
              <a:ext uri="{FF2B5EF4-FFF2-40B4-BE49-F238E27FC236}">
                <a16:creationId xmlns:a16="http://schemas.microsoft.com/office/drawing/2014/main" id="{E5382E74-124E-4322-B29B-8C99CBB53780}"/>
              </a:ext>
            </a:extLst>
          </p:cNvPr>
          <p:cNvPicPr>
            <a:picLocks noChangeAspect="1"/>
          </p:cNvPicPr>
          <p:nvPr/>
        </p:nvPicPr>
        <p:blipFill>
          <a:blip r:embed="rId5"/>
          <a:stretch>
            <a:fillRect/>
          </a:stretch>
        </p:blipFill>
        <p:spPr>
          <a:xfrm>
            <a:off x="675915" y="4805783"/>
            <a:ext cx="7139015" cy="1516250"/>
          </a:xfrm>
          <a:prstGeom prst="rect">
            <a:avLst/>
          </a:prstGeom>
        </p:spPr>
      </p:pic>
      <p:sp>
        <p:nvSpPr>
          <p:cNvPr id="6" name="标题 6">
            <a:extLst>
              <a:ext uri="{FF2B5EF4-FFF2-40B4-BE49-F238E27FC236}">
                <a16:creationId xmlns:a16="http://schemas.microsoft.com/office/drawing/2014/main" id="{269AF215-A59A-4827-B7FC-9D43AD143929}"/>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1954514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原码表示示例</a:t>
            </a:r>
            <a:endParaRPr lang="zh-CN" altLang="en-US" dirty="0"/>
          </a:p>
        </p:txBody>
      </p:sp>
      <p:sp>
        <p:nvSpPr>
          <p:cNvPr id="3" name="内容占位符 2"/>
          <p:cNvSpPr>
            <a:spLocks noGrp="1"/>
          </p:cNvSpPr>
          <p:nvPr>
            <p:ph idx="1"/>
          </p:nvPr>
        </p:nvSpPr>
        <p:spPr/>
        <p:txBody>
          <a:bodyPr>
            <a:normAutofit lnSpcReduction="10000"/>
          </a:bodyPr>
          <a:lstStyle/>
          <a:p>
            <a:r>
              <a:rPr lang="en-US" altLang="zh-CN" sz="3200" b="1" dirty="0">
                <a:latin typeface="Consolas" panose="020B0609020204030204" pitchFamily="49" charset="0"/>
              </a:rPr>
              <a:t>[+0]</a:t>
            </a:r>
            <a:r>
              <a:rPr lang="zh-CN" altLang="en-US" sz="3200" b="1" baseline="-25000" dirty="0">
                <a:latin typeface="Consolas" panose="020B0609020204030204" pitchFamily="49" charset="0"/>
              </a:rPr>
              <a:t>原</a:t>
            </a:r>
            <a:r>
              <a:rPr lang="en-US" altLang="zh-CN" sz="3200" b="1" dirty="0">
                <a:latin typeface="Consolas" panose="020B0609020204030204" pitchFamily="49" charset="0"/>
              </a:rPr>
              <a:t>=</a:t>
            </a:r>
            <a:r>
              <a:rPr lang="en-US" altLang="zh-CN" sz="3200" b="1" dirty="0">
                <a:solidFill>
                  <a:srgbClr val="C00000"/>
                </a:solidFill>
                <a:latin typeface="Consolas" panose="020B0609020204030204" pitchFamily="49" charset="0"/>
              </a:rPr>
              <a:t>0.</a:t>
            </a:r>
            <a:r>
              <a:rPr lang="en-US" altLang="zh-CN" sz="3200" b="1" dirty="0">
                <a:latin typeface="Consolas" panose="020B0609020204030204" pitchFamily="49" charset="0"/>
              </a:rPr>
              <a:t>000…0</a:t>
            </a:r>
          </a:p>
          <a:p>
            <a:r>
              <a:rPr lang="en-US" altLang="zh-CN" sz="3200" b="1" dirty="0">
                <a:latin typeface="Consolas" panose="020B0609020204030204" pitchFamily="49" charset="0"/>
              </a:rPr>
              <a:t>[-0]</a:t>
            </a:r>
            <a:r>
              <a:rPr lang="zh-CN" altLang="en-US" sz="3200" b="1" baseline="-25000" dirty="0">
                <a:latin typeface="Consolas" panose="020B0609020204030204" pitchFamily="49" charset="0"/>
              </a:rPr>
              <a:t>原</a:t>
            </a:r>
            <a:r>
              <a:rPr lang="en-US" altLang="zh-CN" sz="3200" b="1" dirty="0">
                <a:latin typeface="Consolas" panose="020B0609020204030204" pitchFamily="49" charset="0"/>
              </a:rPr>
              <a:t>=</a:t>
            </a:r>
            <a:r>
              <a:rPr lang="en-US" altLang="zh-CN" sz="3200" b="1" dirty="0">
                <a:solidFill>
                  <a:srgbClr val="C00000"/>
                </a:solidFill>
                <a:latin typeface="Consolas" panose="020B0609020204030204" pitchFamily="49" charset="0"/>
              </a:rPr>
              <a:t>1.</a:t>
            </a:r>
            <a:r>
              <a:rPr lang="en-US" altLang="zh-CN" sz="3200" b="1" dirty="0">
                <a:latin typeface="Consolas" panose="020B0609020204030204" pitchFamily="49" charset="0"/>
              </a:rPr>
              <a:t>000…0  </a:t>
            </a:r>
            <a:r>
              <a:rPr lang="zh-CN" altLang="en-US" sz="3200" b="1" u="sng" dirty="0">
                <a:solidFill>
                  <a:srgbClr val="C00000"/>
                </a:solidFill>
                <a:latin typeface="Consolas" panose="020B0609020204030204" pitchFamily="49" charset="0"/>
              </a:rPr>
              <a:t>两个机器零？</a:t>
            </a:r>
            <a:endParaRPr lang="en-US" altLang="zh-CN" sz="3200" b="1" u="sng" dirty="0">
              <a:solidFill>
                <a:srgbClr val="C00000"/>
              </a:solidFill>
              <a:latin typeface="Consolas" panose="020B0609020204030204" pitchFamily="49" charset="0"/>
            </a:endParaRPr>
          </a:p>
          <a:p>
            <a:pPr eaLnBrk="1" hangingPunct="1"/>
            <a:endParaRPr lang="en-US" altLang="zh-CN" sz="3200" b="1" dirty="0">
              <a:latin typeface="Consolas" panose="020B0609020204030204" pitchFamily="49" charset="0"/>
            </a:endParaRPr>
          </a:p>
          <a:p>
            <a:pPr eaLnBrk="1" hangingPunct="1"/>
            <a:r>
              <a:rPr lang="en-US" altLang="zh-CN" sz="3200" b="1" dirty="0">
                <a:latin typeface="Consolas" panose="020B0609020204030204" pitchFamily="49" charset="0"/>
              </a:rPr>
              <a:t>[-0.1111]</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rgbClr val="C00000"/>
                </a:solidFill>
                <a:latin typeface="Consolas" panose="020B0609020204030204" pitchFamily="49" charset="0"/>
              </a:rPr>
              <a:t>1</a:t>
            </a:r>
            <a:r>
              <a:rPr lang="en-US" altLang="zh-CN" sz="3200" b="1" dirty="0">
                <a:latin typeface="Consolas" panose="020B0609020204030204" pitchFamily="49" charset="0"/>
              </a:rPr>
              <a:t>.1111</a:t>
            </a:r>
          </a:p>
          <a:p>
            <a:r>
              <a:rPr lang="en-US" altLang="zh-CN" sz="3200" b="1" dirty="0">
                <a:latin typeface="Consolas" panose="020B0609020204030204" pitchFamily="49" charset="0"/>
              </a:rPr>
              <a:t>[+0.1111]</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rgbClr val="C00000"/>
                </a:solidFill>
                <a:latin typeface="Consolas" panose="020B0609020204030204" pitchFamily="49" charset="0"/>
              </a:rPr>
              <a:t>0</a:t>
            </a:r>
            <a:r>
              <a:rPr lang="en-US" altLang="zh-CN" sz="3200" b="1" dirty="0">
                <a:latin typeface="Consolas" panose="020B0609020204030204" pitchFamily="49" charset="0"/>
              </a:rPr>
              <a:t>.1111</a:t>
            </a:r>
          </a:p>
          <a:p>
            <a:endParaRPr lang="en-US" altLang="zh-CN" sz="3200" b="1" dirty="0">
              <a:latin typeface="Consolas" panose="020B0609020204030204" pitchFamily="49" charset="0"/>
            </a:endParaRPr>
          </a:p>
          <a:p>
            <a:r>
              <a:rPr lang="en-US" altLang="zh-CN" sz="3200" b="1" dirty="0">
                <a:latin typeface="Consolas" panose="020B0609020204030204" pitchFamily="49" charset="0"/>
              </a:rPr>
              <a:t>[+111011]</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rgbClr val="C00000"/>
                </a:solidFill>
                <a:latin typeface="Consolas" panose="020B0609020204030204" pitchFamily="49" charset="0"/>
              </a:rPr>
              <a:t>0</a:t>
            </a:r>
            <a:r>
              <a:rPr lang="en-US" altLang="zh-CN" sz="3200" b="1" dirty="0">
                <a:latin typeface="Consolas" panose="020B0609020204030204" pitchFamily="49" charset="0"/>
              </a:rPr>
              <a:t>111011</a:t>
            </a:r>
          </a:p>
          <a:p>
            <a:pPr eaLnBrk="1" hangingPunct="1"/>
            <a:r>
              <a:rPr lang="en-US" altLang="zh-CN" sz="3200" b="1" dirty="0">
                <a:latin typeface="Consolas" panose="020B0609020204030204" pitchFamily="49" charset="0"/>
              </a:rPr>
              <a:t>[-111011]</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rgbClr val="C00000"/>
                </a:solidFill>
                <a:latin typeface="Consolas" panose="020B0609020204030204" pitchFamily="49" charset="0"/>
              </a:rPr>
              <a:t>1</a:t>
            </a:r>
            <a:r>
              <a:rPr lang="en-US" altLang="zh-CN" sz="3200" b="1" dirty="0">
                <a:latin typeface="Consolas" panose="020B0609020204030204" pitchFamily="49" charset="0"/>
              </a:rPr>
              <a:t>111011</a:t>
            </a:r>
          </a:p>
          <a:p>
            <a:endParaRPr lang="zh-CN" altLang="en-US" sz="2800" dirty="0"/>
          </a:p>
        </p:txBody>
      </p:sp>
    </p:spTree>
    <p:extLst>
      <p:ext uri="{BB962C8B-B14F-4D97-AF65-F5344CB8AC3E}">
        <p14:creationId xmlns:p14="http://schemas.microsoft.com/office/powerpoint/2010/main" val="3425974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原码表示区间</a:t>
            </a:r>
          </a:p>
        </p:txBody>
      </p:sp>
      <p:sp>
        <p:nvSpPr>
          <p:cNvPr id="3" name="内容占位符 2"/>
          <p:cNvSpPr>
            <a:spLocks noGrp="1"/>
          </p:cNvSpPr>
          <p:nvPr>
            <p:ph idx="1"/>
          </p:nvPr>
        </p:nvSpPr>
        <p:spPr/>
        <p:txBody>
          <a:bodyPr>
            <a:normAutofit/>
          </a:bodyPr>
          <a:lstStyle/>
          <a:p>
            <a:pPr>
              <a:lnSpc>
                <a:spcPct val="150000"/>
              </a:lnSpc>
              <a:spcBef>
                <a:spcPct val="50000"/>
              </a:spcBef>
            </a:pPr>
            <a:r>
              <a:rPr lang="zh-CN" altLang="en-US" sz="2800" dirty="0"/>
              <a:t>定点小数 </a:t>
            </a:r>
            <a:r>
              <a:rPr lang="en-US" altLang="zh-CN" sz="32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2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0.</a:t>
            </a:r>
            <a:r>
              <a:rPr lang="en-US" altLang="zh-CN" sz="32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2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1</a:t>
            </a:r>
            <a:r>
              <a:rPr lang="en-US" altLang="zh-CN" sz="32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2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2</a:t>
            </a:r>
            <a:r>
              <a:rPr lang="en-US" altLang="zh-CN" sz="32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a:t>
            </a:r>
            <a:r>
              <a:rPr lang="en-US" altLang="zh-CN" sz="3200" dirty="0" err="1">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200" baseline="-25000" dirty="0" err="1">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n</a:t>
            </a:r>
            <a:r>
              <a:rPr lang="en-US" altLang="zh-CN" sz="32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      </a:t>
            </a:r>
            <a:endParaRPr lang="en-US" altLang="zh-CN" sz="28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endParaRPr>
          </a:p>
          <a:p>
            <a:pPr lvl="1">
              <a:lnSpc>
                <a:spcPct val="150000"/>
              </a:lnSpc>
              <a:spcBef>
                <a:spcPts val="0"/>
              </a:spcBef>
            </a:pPr>
            <a:r>
              <a:rPr lang="en-US" altLang="zh-CN" sz="2400" dirty="0">
                <a:solidFill>
                  <a:srgbClr val="C00000"/>
                </a:solidFill>
                <a:latin typeface="Consolas" panose="020B0609020204030204" pitchFamily="49" charset="0"/>
              </a:rPr>
              <a:t> </a:t>
            </a:r>
            <a:r>
              <a:rPr lang="en-US" altLang="zh-CN" sz="3200" b="1" dirty="0">
                <a:solidFill>
                  <a:srgbClr val="C00000"/>
                </a:solidFill>
                <a:latin typeface="Consolas" panose="020B0609020204030204" pitchFamily="49" charset="0"/>
              </a:rPr>
              <a:t>−0.111…1 ~ +0.111…1</a:t>
            </a:r>
          </a:p>
          <a:p>
            <a:pPr lvl="1">
              <a:lnSpc>
                <a:spcPct val="150000"/>
              </a:lnSpc>
              <a:spcBef>
                <a:spcPts val="0"/>
              </a:spcBef>
            </a:pPr>
            <a:r>
              <a:rPr lang="en-US" altLang="zh-CN" sz="2400" b="1" dirty="0"/>
              <a:t> [−(1−2</a:t>
            </a:r>
            <a:r>
              <a:rPr lang="en-US" altLang="zh-CN" sz="2400" b="1" baseline="60000" dirty="0"/>
              <a:t>-n</a:t>
            </a:r>
            <a:r>
              <a:rPr lang="en-US" altLang="zh-CN" sz="2400" b="1" dirty="0"/>
              <a:t>), 1−2</a:t>
            </a:r>
            <a:r>
              <a:rPr lang="en-US" altLang="zh-CN" sz="2400" b="1" baseline="60000" dirty="0"/>
              <a:t>-n</a:t>
            </a:r>
            <a:r>
              <a:rPr lang="en-US" altLang="zh-CN" sz="2400" b="1" dirty="0"/>
              <a:t>]       </a:t>
            </a:r>
            <a:r>
              <a:rPr lang="zh-CN" altLang="en-US" sz="2400" b="1" dirty="0"/>
              <a:t>或</a:t>
            </a:r>
            <a:r>
              <a:rPr lang="en-US" altLang="zh-CN" sz="2400" b="1" dirty="0"/>
              <a:t>        (−1,1) </a:t>
            </a:r>
          </a:p>
          <a:p>
            <a:pPr>
              <a:lnSpc>
                <a:spcPct val="150000"/>
              </a:lnSpc>
              <a:spcBef>
                <a:spcPct val="50000"/>
              </a:spcBef>
            </a:pPr>
            <a:r>
              <a:rPr lang="zh-CN" altLang="en-US" sz="2800" dirty="0">
                <a:latin typeface="Times New Roman" panose="02020603050405020304" pitchFamily="18" charset="0"/>
                <a:cs typeface="Times New Roman" panose="02020603050405020304" pitchFamily="18" charset="0"/>
              </a:rPr>
              <a:t>定点</a:t>
            </a:r>
            <a:r>
              <a:rPr lang="zh-CN" altLang="en-US" sz="2800" dirty="0"/>
              <a:t>整</a:t>
            </a:r>
            <a:r>
              <a:rPr lang="zh-CN" altLang="en-US" sz="2800" dirty="0">
                <a:latin typeface="Times New Roman" panose="02020603050405020304" pitchFamily="18" charset="0"/>
                <a:cs typeface="Times New Roman" panose="02020603050405020304" pitchFamily="18" charset="0"/>
              </a:rPr>
              <a:t>数 </a:t>
            </a:r>
            <a:r>
              <a:rPr lang="en-US" altLang="zh-CN" sz="3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0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0</a:t>
            </a:r>
            <a:r>
              <a:rPr lang="en-US" altLang="zh-CN" sz="3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0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1</a:t>
            </a:r>
            <a:r>
              <a:rPr lang="en-US" altLang="zh-CN" sz="3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0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2</a:t>
            </a:r>
            <a:r>
              <a:rPr lang="en-US" altLang="zh-CN" sz="3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a:t>
            </a:r>
            <a:r>
              <a:rPr lang="en-US" altLang="zh-CN" sz="3000" dirty="0" err="1">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000" baseline="-25000" dirty="0" err="1">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n</a:t>
            </a:r>
            <a:r>
              <a:rPr lang="en-US" altLang="zh-CN" sz="30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 </a:t>
            </a:r>
            <a:endParaRPr lang="en-US" altLang="zh-CN" sz="3000" baseline="-25000" dirty="0">
              <a:solidFill>
                <a:srgbClr val="1387B7"/>
              </a:solidFill>
              <a:latin typeface="Times New Roman" panose="02020603050405020304" pitchFamily="18" charset="0"/>
              <a:cs typeface="Times New Roman" panose="02020603050405020304" pitchFamily="18" charset="0"/>
            </a:endParaRPr>
          </a:p>
          <a:p>
            <a:pPr lvl="1">
              <a:lnSpc>
                <a:spcPct val="150000"/>
              </a:lnSpc>
              <a:spcBef>
                <a:spcPts val="0"/>
              </a:spcBef>
            </a:pPr>
            <a:r>
              <a:rPr lang="en-US" altLang="zh-CN" sz="2400" dirty="0">
                <a:solidFill>
                  <a:srgbClr val="C00000"/>
                </a:solidFill>
              </a:rPr>
              <a:t> </a:t>
            </a:r>
            <a:r>
              <a:rPr lang="en-US" altLang="zh-CN" sz="3200" b="1" dirty="0">
                <a:solidFill>
                  <a:srgbClr val="C00000"/>
                </a:solidFill>
                <a:latin typeface="Consolas" panose="020B0609020204030204" pitchFamily="49" charset="0"/>
              </a:rPr>
              <a:t>−0111…1 ~ +0111…1</a:t>
            </a:r>
          </a:p>
          <a:p>
            <a:pPr lvl="1">
              <a:lnSpc>
                <a:spcPct val="150000"/>
              </a:lnSpc>
              <a:spcBef>
                <a:spcPts val="0"/>
              </a:spcBef>
            </a:pPr>
            <a:r>
              <a:rPr lang="zh-CN" altLang="en-US" sz="2400" b="1" dirty="0"/>
              <a:t> </a:t>
            </a:r>
            <a:r>
              <a:rPr lang="en-US" altLang="zh-CN" sz="2400" b="1" dirty="0"/>
              <a:t> [−(2</a:t>
            </a:r>
            <a:r>
              <a:rPr lang="en-US" altLang="zh-CN" sz="2400" b="1" baseline="60000" dirty="0"/>
              <a:t>n</a:t>
            </a:r>
            <a:r>
              <a:rPr lang="en-US" altLang="zh-CN" sz="2400" b="1" dirty="0"/>
              <a:t>−1), 2</a:t>
            </a:r>
            <a:r>
              <a:rPr lang="en-US" altLang="zh-CN" sz="2400" b="1" baseline="60000" dirty="0"/>
              <a:t>n</a:t>
            </a:r>
            <a:r>
              <a:rPr lang="en-US" altLang="zh-CN" sz="2400" b="1" dirty="0"/>
              <a:t>−1]        </a:t>
            </a:r>
            <a:r>
              <a:rPr lang="zh-CN" altLang="en-US" sz="2400" b="1" dirty="0"/>
              <a:t>或     </a:t>
            </a:r>
            <a:r>
              <a:rPr lang="en-US" altLang="zh-CN" sz="2400" b="1" dirty="0"/>
              <a:t>(−2</a:t>
            </a:r>
            <a:r>
              <a:rPr lang="en-US" altLang="zh-CN" sz="2400" b="1" baseline="60000" dirty="0"/>
              <a:t>n</a:t>
            </a:r>
            <a:r>
              <a:rPr lang="en-US" altLang="zh-CN" sz="2400" b="1" dirty="0"/>
              <a:t>, 2</a:t>
            </a:r>
            <a:r>
              <a:rPr lang="en-US" altLang="zh-CN" sz="2400" b="1" baseline="60000" dirty="0"/>
              <a:t>n</a:t>
            </a:r>
            <a:r>
              <a:rPr lang="en-US" altLang="zh-CN" sz="2400" b="1" dirty="0"/>
              <a:t> ) </a:t>
            </a:r>
          </a:p>
          <a:p>
            <a:pPr>
              <a:lnSpc>
                <a:spcPct val="150000"/>
              </a:lnSpc>
              <a:spcBef>
                <a:spcPct val="50000"/>
              </a:spcBef>
            </a:pPr>
            <a:r>
              <a:rPr lang="zh-CN" altLang="en-US" sz="2800" b="1" dirty="0">
                <a:latin typeface="Times New Roman" panose="02020603050405020304" pitchFamily="18" charset="0"/>
                <a:cs typeface="Times New Roman" panose="02020603050405020304" pitchFamily="18" charset="0"/>
              </a:rPr>
              <a:t>对称区间</a:t>
            </a:r>
            <a:endParaRPr lang="en-US" altLang="zh-CN" sz="2400" b="1" dirty="0"/>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803163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78775"/>
          <a:stretch/>
        </p:blipFill>
        <p:spPr>
          <a:xfrm>
            <a:off x="0" y="0"/>
            <a:ext cx="3591499" cy="6858000"/>
          </a:xfrm>
          <a:prstGeom prst="rect">
            <a:avLst/>
          </a:prstGeom>
        </p:spPr>
      </p:pic>
      <p:pic>
        <p:nvPicPr>
          <p:cNvPr id="24" name="图片 23">
            <a:extLst>
              <a:ext uri="{FF2B5EF4-FFF2-40B4-BE49-F238E27FC236}">
                <a16:creationId xmlns:a16="http://schemas.microsoft.com/office/drawing/2014/main" id="{61B173DA-B0F9-4D6F-B24D-6C9A11952C89}"/>
              </a:ext>
            </a:extLst>
          </p:cNvPr>
          <p:cNvPicPr>
            <a:picLocks noChangeAspect="1"/>
          </p:cNvPicPr>
          <p:nvPr/>
        </p:nvPicPr>
        <p:blipFill>
          <a:blip r:embed="rId4"/>
          <a:stretch>
            <a:fillRect/>
          </a:stretch>
        </p:blipFill>
        <p:spPr>
          <a:xfrm>
            <a:off x="831319" y="3618186"/>
            <a:ext cx="1831562" cy="2470666"/>
          </a:xfrm>
          <a:prstGeom prst="rect">
            <a:avLst/>
          </a:prstGeom>
          <a:effectLst>
            <a:outerShdw blurRad="50800" dist="38100" dir="2700000" algn="tl" rotWithShape="0">
              <a:prstClr val="black">
                <a:alpha val="40000"/>
              </a:prstClr>
            </a:outerShdw>
          </a:effectLst>
        </p:spPr>
      </p:pic>
      <p:sp>
        <p:nvSpPr>
          <p:cNvPr id="13" name="矩形 12"/>
          <p:cNvSpPr/>
          <p:nvPr/>
        </p:nvSpPr>
        <p:spPr>
          <a:xfrm>
            <a:off x="4346734" y="2388946"/>
            <a:ext cx="6961412" cy="915004"/>
          </a:xfrm>
          <a:prstGeom prst="rect">
            <a:avLst/>
          </a:prstGeom>
          <a:noFill/>
          <a:ln w="57150">
            <a:solidFill>
              <a:srgbClr val="189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16559"/>
            <a:ext cx="6961411" cy="830997"/>
          </a:xfrm>
          <a:prstGeom prst="rect">
            <a:avLst/>
          </a:prstGeom>
          <a:noFill/>
        </p:spPr>
        <p:txBody>
          <a:bodyPr wrap="square" rtlCol="0">
            <a:spAutoFit/>
          </a:bodyPr>
          <a:lstStyle/>
          <a:p>
            <a:pPr algn="ctr"/>
            <a:r>
              <a:rPr lang="zh-CN" altLang="en-US" sz="4800" b="1" spc="600" dirty="0">
                <a:solidFill>
                  <a:srgbClr val="0E7C7F"/>
                </a:solidFill>
                <a:latin typeface="义启小楷书" panose="02010601030101010101" pitchFamily="2" charset="-128"/>
                <a:ea typeface="义启小楷书" panose="02010601030101010101" pitchFamily="2" charset="-128"/>
              </a:rPr>
              <a:t>二、计算机数据表示</a:t>
            </a:r>
          </a:p>
        </p:txBody>
      </p:sp>
      <p:sp>
        <p:nvSpPr>
          <p:cNvPr id="26" name="矩形 25">
            <a:extLst>
              <a:ext uri="{FF2B5EF4-FFF2-40B4-BE49-F238E27FC236}">
                <a16:creationId xmlns:a16="http://schemas.microsoft.com/office/drawing/2014/main" id="{C2A09CF7-D886-47DE-BE80-F18A338E3D8D}"/>
              </a:ext>
            </a:extLst>
          </p:cNvPr>
          <p:cNvSpPr/>
          <p:nvPr/>
        </p:nvSpPr>
        <p:spPr>
          <a:xfrm>
            <a:off x="0" y="0"/>
            <a:ext cx="3591499" cy="6858000"/>
          </a:xfrm>
          <a:prstGeom prst="rect">
            <a:avLst/>
          </a:prstGeom>
          <a:solidFill>
            <a:srgbClr val="18978B">
              <a:alpha val="67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a:extLst>
              <a:ext uri="{FF2B5EF4-FFF2-40B4-BE49-F238E27FC236}">
                <a16:creationId xmlns:a16="http://schemas.microsoft.com/office/drawing/2014/main" id="{F26D8D7A-5CB7-40A9-83BD-2AF87F6423CD}"/>
              </a:ext>
            </a:extLst>
          </p:cNvPr>
          <p:cNvPicPr>
            <a:picLocks noChangeAspect="1"/>
          </p:cNvPicPr>
          <p:nvPr/>
        </p:nvPicPr>
        <p:blipFill>
          <a:blip r:embed="rId5">
            <a:clrChange>
              <a:clrFrom>
                <a:srgbClr val="656D78"/>
              </a:clrFrom>
              <a:clrTo>
                <a:srgbClr val="656D78">
                  <a:alpha val="0"/>
                </a:srgbClr>
              </a:clrTo>
            </a:clrChange>
          </a:blip>
          <a:stretch>
            <a:fillRect/>
          </a:stretch>
        </p:blipFill>
        <p:spPr>
          <a:xfrm>
            <a:off x="1352099" y="1020089"/>
            <a:ext cx="880575" cy="877289"/>
          </a:xfrm>
          <a:prstGeom prst="rect">
            <a:avLst/>
          </a:prstGeom>
        </p:spPr>
      </p:pic>
      <p:sp>
        <p:nvSpPr>
          <p:cNvPr id="28" name="圆角矩形 17">
            <a:extLst>
              <a:ext uri="{FF2B5EF4-FFF2-40B4-BE49-F238E27FC236}">
                <a16:creationId xmlns:a16="http://schemas.microsoft.com/office/drawing/2014/main" id="{6623863D-F5AB-4FFF-A584-3BE656EF8E25}"/>
              </a:ext>
            </a:extLst>
          </p:cNvPr>
          <p:cNvSpPr/>
          <p:nvPr/>
        </p:nvSpPr>
        <p:spPr>
          <a:xfrm>
            <a:off x="1235765" y="911096"/>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4C38C8AB-DA67-47A8-BACE-7C97AF324CA6}"/>
              </a:ext>
            </a:extLst>
          </p:cNvPr>
          <p:cNvCxnSpPr/>
          <p:nvPr/>
        </p:nvCxnSpPr>
        <p:spPr>
          <a:xfrm>
            <a:off x="321366" y="2745041"/>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5A04A66-83DC-46CB-A535-6466267C78F0}"/>
              </a:ext>
            </a:extLst>
          </p:cNvPr>
          <p:cNvCxnSpPr/>
          <p:nvPr/>
        </p:nvCxnSpPr>
        <p:spPr>
          <a:xfrm>
            <a:off x="321366" y="2756808"/>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ABC5AE1A-2376-4F31-87E1-70E772924E88}"/>
              </a:ext>
            </a:extLst>
          </p:cNvPr>
          <p:cNvPicPr>
            <a:picLocks noChangeAspect="1"/>
          </p:cNvPicPr>
          <p:nvPr/>
        </p:nvPicPr>
        <p:blipFill>
          <a:blip r:embed="rId6"/>
          <a:stretch>
            <a:fillRect/>
          </a:stretch>
        </p:blipFill>
        <p:spPr>
          <a:xfrm>
            <a:off x="-286581" y="2168085"/>
            <a:ext cx="4296880" cy="793906"/>
          </a:xfrm>
          <a:prstGeom prst="rect">
            <a:avLst/>
          </a:prstGeom>
        </p:spPr>
      </p:pic>
      <p:pic>
        <p:nvPicPr>
          <p:cNvPr id="15" name="Picture 14" descr="j0335943">
            <a:extLst>
              <a:ext uri="{FF2B5EF4-FFF2-40B4-BE49-F238E27FC236}">
                <a16:creationId xmlns:a16="http://schemas.microsoft.com/office/drawing/2014/main" id="{C8326999-1DF5-4C08-9BD8-3C4B5089177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55594" y="3938145"/>
            <a:ext cx="135255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3009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extLst mod="1">
    <p:ext uri="{E180D4A7-C9FB-4DFB-919C-405C955672EB}">
      <p14:showEvtLst xmlns:p14="http://schemas.microsoft.com/office/powerpoint/2010/main">
        <p14:playEvt time="2" objId="4"/>
        <p14:stopEvt time="8737"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原码特性</a:t>
            </a:r>
          </a:p>
        </p:txBody>
      </p:sp>
      <p:sp>
        <p:nvSpPr>
          <p:cNvPr id="3" name="内容占位符 2"/>
          <p:cNvSpPr>
            <a:spLocks noGrp="1"/>
          </p:cNvSpPr>
          <p:nvPr>
            <p:ph idx="1"/>
          </p:nvPr>
        </p:nvSpPr>
        <p:spPr>
          <a:xfrm>
            <a:off x="487822" y="942764"/>
            <a:ext cx="10876864" cy="5637024"/>
          </a:xfrm>
        </p:spPr>
        <p:txBody>
          <a:bodyPr/>
          <a:lstStyle/>
          <a:p>
            <a:pPr eaLnBrk="1" hangingPunct="1">
              <a:lnSpc>
                <a:spcPct val="150000"/>
              </a:lnSpc>
            </a:pPr>
            <a:r>
              <a:rPr lang="zh-CN" altLang="en-US" b="1" dirty="0"/>
              <a:t>直观易懂</a:t>
            </a:r>
            <a:endParaRPr lang="en-US" altLang="zh-CN" b="1" dirty="0"/>
          </a:p>
          <a:p>
            <a:pPr lvl="1" eaLnBrk="1" hangingPunct="1">
              <a:lnSpc>
                <a:spcPct val="150000"/>
              </a:lnSpc>
            </a:pPr>
            <a:r>
              <a:rPr lang="zh-CN" altLang="en-US" sz="2200" dirty="0"/>
              <a:t>首位为符号位、其他为数值位</a:t>
            </a:r>
            <a:endParaRPr lang="en-US" altLang="zh-CN" sz="2200" dirty="0"/>
          </a:p>
          <a:p>
            <a:pPr eaLnBrk="1" hangingPunct="1">
              <a:lnSpc>
                <a:spcPct val="150000"/>
              </a:lnSpc>
            </a:pPr>
            <a:r>
              <a:rPr lang="zh-CN" altLang="en-US" b="1" dirty="0"/>
              <a:t>两个机器零</a:t>
            </a:r>
            <a:endParaRPr lang="en-US" altLang="zh-CN" b="1" dirty="0"/>
          </a:p>
          <a:p>
            <a:pPr eaLnBrk="1" hangingPunct="1">
              <a:lnSpc>
                <a:spcPct val="150000"/>
              </a:lnSpc>
            </a:pPr>
            <a:r>
              <a:rPr lang="zh-CN" altLang="en-US" sz="2800" b="1" dirty="0"/>
              <a:t>加、减运算方式不统一</a:t>
            </a:r>
          </a:p>
          <a:p>
            <a:pPr lvl="1" eaLnBrk="1" hangingPunct="1">
              <a:lnSpc>
                <a:spcPct val="150000"/>
              </a:lnSpc>
            </a:pPr>
            <a:r>
              <a:rPr lang="zh-CN" altLang="en-US" sz="2200" dirty="0"/>
              <a:t>符号相异加法不能直接运算</a:t>
            </a:r>
            <a:endParaRPr lang="en-US" altLang="zh-CN" sz="2200" dirty="0"/>
          </a:p>
          <a:p>
            <a:pPr lvl="1" eaLnBrk="1" hangingPunct="1">
              <a:lnSpc>
                <a:spcPct val="150000"/>
              </a:lnSpc>
            </a:pPr>
            <a:r>
              <a:rPr lang="zh-CN" altLang="en-US" sz="2200" dirty="0"/>
              <a:t>特别当 </a:t>
            </a:r>
            <a:r>
              <a:rPr lang="en-US" altLang="zh-CN" sz="2200" dirty="0"/>
              <a:t>a&lt;b</a:t>
            </a:r>
            <a:r>
              <a:rPr lang="zh-CN" altLang="en-US" sz="2200" dirty="0"/>
              <a:t>时，实现 </a:t>
            </a:r>
            <a:r>
              <a:rPr lang="en-US" altLang="zh-CN" sz="2200" dirty="0"/>
              <a:t>a-b</a:t>
            </a:r>
            <a:r>
              <a:rPr lang="zh-CN" altLang="en-US" sz="2200" dirty="0"/>
              <a:t>比较困难</a:t>
            </a:r>
          </a:p>
          <a:p>
            <a:pPr eaLnBrk="1" hangingPunct="1">
              <a:lnSpc>
                <a:spcPct val="150000"/>
              </a:lnSpc>
            </a:pPr>
            <a:r>
              <a:rPr lang="zh-CN" altLang="en-US" dirty="0"/>
              <a:t>从</a:t>
            </a:r>
            <a:r>
              <a:rPr lang="en-US" altLang="zh-CN" dirty="0"/>
              <a:t>50</a:t>
            </a:r>
            <a:r>
              <a:rPr lang="zh-CN" altLang="en-US" dirty="0"/>
              <a:t>年代开始，整数都采用</a:t>
            </a:r>
            <a:r>
              <a:rPr lang="zh-CN" altLang="en-US" b="1" dirty="0">
                <a:solidFill>
                  <a:srgbClr val="1387B7"/>
                </a:solidFill>
              </a:rPr>
              <a:t>补码</a:t>
            </a:r>
            <a:r>
              <a:rPr lang="zh-CN" altLang="en-US" dirty="0"/>
              <a:t>来表示</a:t>
            </a:r>
          </a:p>
          <a:p>
            <a:pPr>
              <a:lnSpc>
                <a:spcPct val="150000"/>
              </a:lnSpc>
              <a:defRPr/>
            </a:pPr>
            <a:r>
              <a:rPr lang="zh-CN" altLang="en-US" dirty="0"/>
              <a:t>但</a:t>
            </a:r>
            <a:r>
              <a:rPr lang="zh-CN" altLang="en-US" b="1" dirty="0">
                <a:solidFill>
                  <a:srgbClr val="1387B7"/>
                </a:solidFill>
              </a:rPr>
              <a:t>浮点数尾数</a:t>
            </a:r>
            <a:r>
              <a:rPr lang="zh-CN" altLang="en-US" dirty="0"/>
              <a:t>用原码定点小数表示</a:t>
            </a:r>
          </a:p>
          <a:p>
            <a:pPr eaLnBrk="1" hangingPunct="1"/>
            <a:endParaRPr lang="en-US" altLang="zh-CN" dirty="0"/>
          </a:p>
          <a:p>
            <a:endParaRPr lang="zh-CN" altLang="en-US" dirty="0"/>
          </a:p>
        </p:txBody>
      </p:sp>
      <p:sp>
        <p:nvSpPr>
          <p:cNvPr id="5" name="内容占位符 2"/>
          <p:cNvSpPr txBox="1">
            <a:spLocks/>
          </p:cNvSpPr>
          <p:nvPr/>
        </p:nvSpPr>
        <p:spPr bwMode="auto">
          <a:xfrm>
            <a:off x="6565767" y="2237027"/>
            <a:ext cx="4904745" cy="26011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buFont typeface="Wingdings" pitchFamily="2" charset="2"/>
              <a:buNone/>
            </a:pPr>
            <a:r>
              <a:rPr lang="en-US" altLang="zh-CN" sz="3200" b="1" kern="0" dirty="0">
                <a:solidFill>
                  <a:schemeClr val="accent2"/>
                </a:solidFill>
                <a:latin typeface="Courier New" panose="02070309020205020404" pitchFamily="49" charset="0"/>
                <a:ea typeface="宋体" panose="02010600030101010101" pitchFamily="2" charset="-122"/>
              </a:rPr>
              <a:t>  </a:t>
            </a:r>
            <a:r>
              <a:rPr lang="en-US" altLang="zh-CN" sz="3200" b="1" kern="0" dirty="0">
                <a:solidFill>
                  <a:srgbClr val="C00000"/>
                </a:solidFill>
                <a:latin typeface="Courier New" panose="02070309020205020404" pitchFamily="49" charset="0"/>
                <a:ea typeface="宋体" panose="02010600030101010101" pitchFamily="2" charset="-122"/>
              </a:rPr>
              <a:t>0</a:t>
            </a:r>
            <a:r>
              <a:rPr lang="en-US" altLang="zh-CN" sz="3200" b="1" kern="0" dirty="0">
                <a:latin typeface="Courier New" panose="02070309020205020404" pitchFamily="49" charset="0"/>
                <a:ea typeface="宋体" panose="02010600030101010101" pitchFamily="2" charset="-122"/>
              </a:rPr>
              <a:t>1011001</a:t>
            </a:r>
            <a:r>
              <a:rPr lang="en-US" altLang="zh-CN" sz="3200" b="1" kern="0" baseline="-25000" dirty="0">
                <a:latin typeface="Courier New" panose="02070309020205020404" pitchFamily="49" charset="0"/>
                <a:ea typeface="宋体" panose="02010600030101010101" pitchFamily="2" charset="-122"/>
              </a:rPr>
              <a:t>2</a:t>
            </a:r>
            <a:r>
              <a:rPr lang="en-US" altLang="zh-CN" sz="3200" b="1" kern="0" dirty="0">
                <a:latin typeface="Courier New" panose="02070309020205020404" pitchFamily="49" charset="0"/>
                <a:ea typeface="宋体" panose="02010600030101010101" pitchFamily="2" charset="-122"/>
              </a:rPr>
              <a:t> =  89</a:t>
            </a:r>
            <a:r>
              <a:rPr lang="en-US" altLang="zh-CN" sz="3200" b="1" kern="0" baseline="-25000" dirty="0">
                <a:latin typeface="Courier New" panose="02070309020205020404" pitchFamily="49" charset="0"/>
                <a:ea typeface="宋体" panose="02010600030101010101" pitchFamily="2" charset="-122"/>
              </a:rPr>
              <a:t>10</a:t>
            </a:r>
            <a:endParaRPr lang="en-US" altLang="zh-CN" sz="3200" b="1" kern="0" dirty="0">
              <a:latin typeface="Courier New" panose="02070309020205020404" pitchFamily="49" charset="0"/>
              <a:ea typeface="宋体" panose="02010600030101010101" pitchFamily="2" charset="-122"/>
            </a:endParaRPr>
          </a:p>
          <a:p>
            <a:pPr eaLnBrk="1" hangingPunct="1">
              <a:buFont typeface="Wingdings" pitchFamily="2" charset="2"/>
              <a:buNone/>
            </a:pPr>
            <a:r>
              <a:rPr lang="en-US" altLang="zh-CN" sz="3200" b="1" kern="0" dirty="0">
                <a:latin typeface="Courier New" panose="02070309020205020404" pitchFamily="49" charset="0"/>
                <a:ea typeface="宋体" panose="02010600030101010101" pitchFamily="2" charset="-122"/>
              </a:rPr>
              <a:t>+ </a:t>
            </a:r>
            <a:r>
              <a:rPr lang="en-US" altLang="zh-CN" sz="3200" b="1" u="sng" kern="0" dirty="0">
                <a:solidFill>
                  <a:srgbClr val="C00000"/>
                </a:solidFill>
                <a:latin typeface="Courier New" panose="02070309020205020404" pitchFamily="49" charset="0"/>
                <a:ea typeface="宋体" panose="02010600030101010101" pitchFamily="2" charset="-122"/>
              </a:rPr>
              <a:t>1</a:t>
            </a:r>
            <a:r>
              <a:rPr lang="en-US" altLang="zh-CN" sz="3200" b="1" u="sng" kern="0" dirty="0">
                <a:latin typeface="Courier New" panose="02070309020205020404" pitchFamily="49" charset="0"/>
                <a:ea typeface="宋体" panose="02010600030101010101" pitchFamily="2" charset="-122"/>
              </a:rPr>
              <a:t>1001101</a:t>
            </a:r>
            <a:r>
              <a:rPr lang="en-US" altLang="zh-CN" sz="3200" b="1" kern="0" baseline="-25000" dirty="0">
                <a:latin typeface="Courier New" panose="02070309020205020404" pitchFamily="49" charset="0"/>
                <a:ea typeface="宋体" panose="02010600030101010101" pitchFamily="2" charset="-122"/>
              </a:rPr>
              <a:t>2</a:t>
            </a:r>
            <a:r>
              <a:rPr lang="en-US" altLang="zh-CN" sz="3200" b="1" kern="0" dirty="0">
                <a:latin typeface="Courier New" panose="02070309020205020404" pitchFamily="49" charset="0"/>
                <a:ea typeface="宋体" panose="02010600030101010101" pitchFamily="2" charset="-122"/>
              </a:rPr>
              <a:t> = </a:t>
            </a:r>
            <a:r>
              <a:rPr lang="en-US" altLang="zh-CN" sz="3200" b="1" u="sng" kern="0" dirty="0">
                <a:latin typeface="Courier New" panose="02070309020205020404" pitchFamily="49" charset="0"/>
                <a:ea typeface="宋体" panose="02010600030101010101" pitchFamily="2" charset="-122"/>
              </a:rPr>
              <a:t>-77</a:t>
            </a:r>
            <a:r>
              <a:rPr lang="en-US" altLang="zh-CN" sz="3200" b="1" kern="0" baseline="-25000" dirty="0">
                <a:latin typeface="Courier New" panose="02070309020205020404" pitchFamily="49" charset="0"/>
                <a:ea typeface="宋体" panose="02010600030101010101" pitchFamily="2" charset="-122"/>
              </a:rPr>
              <a:t>10</a:t>
            </a:r>
            <a:r>
              <a:rPr lang="en-US" altLang="zh-CN" sz="3200" b="1" u="sng" kern="0" dirty="0">
                <a:latin typeface="Courier New" panose="02070309020205020404" pitchFamily="49" charset="0"/>
                <a:ea typeface="宋体" panose="02010600030101010101" pitchFamily="2" charset="-122"/>
              </a:rPr>
              <a:t> </a:t>
            </a:r>
            <a:endParaRPr lang="en-US" altLang="zh-CN" sz="3200" b="1" kern="0" dirty="0">
              <a:latin typeface="Courier New" panose="02070309020205020404" pitchFamily="49" charset="0"/>
              <a:ea typeface="宋体" panose="02010600030101010101" pitchFamily="2" charset="-122"/>
            </a:endParaRPr>
          </a:p>
          <a:p>
            <a:pPr eaLnBrk="1" hangingPunct="1">
              <a:buFont typeface="Wingdings" pitchFamily="2" charset="2"/>
              <a:buNone/>
            </a:pPr>
            <a:r>
              <a:rPr lang="en-US" altLang="zh-CN" sz="3200" b="1" kern="0" dirty="0">
                <a:solidFill>
                  <a:schemeClr val="accent2"/>
                </a:solidFill>
                <a:latin typeface="Courier New" panose="02070309020205020404" pitchFamily="49" charset="0"/>
                <a:ea typeface="宋体" panose="02010600030101010101" pitchFamily="2" charset="-122"/>
              </a:rPr>
              <a:t>  </a:t>
            </a:r>
            <a:r>
              <a:rPr lang="en-US" altLang="zh-CN" sz="3200" b="1" kern="0" dirty="0">
                <a:solidFill>
                  <a:srgbClr val="C00000"/>
                </a:solidFill>
                <a:latin typeface="Courier New" panose="02070309020205020404" pitchFamily="49" charset="0"/>
                <a:ea typeface="宋体" panose="02010600030101010101" pitchFamily="2" charset="-122"/>
              </a:rPr>
              <a:t>0</a:t>
            </a:r>
            <a:r>
              <a:rPr lang="en-US" altLang="zh-CN" sz="3200" b="1" kern="0" dirty="0">
                <a:latin typeface="Courier New" panose="02070309020205020404" pitchFamily="49" charset="0"/>
                <a:ea typeface="宋体" panose="02010600030101010101" pitchFamily="2" charset="-122"/>
              </a:rPr>
              <a:t>0100110</a:t>
            </a:r>
            <a:r>
              <a:rPr lang="en-US" altLang="zh-CN" sz="3200" b="1" kern="0" baseline="-25000" dirty="0">
                <a:latin typeface="Courier New" panose="02070309020205020404" pitchFamily="49" charset="0"/>
                <a:ea typeface="宋体" panose="02010600030101010101" pitchFamily="2" charset="-122"/>
              </a:rPr>
              <a:t>2</a:t>
            </a:r>
            <a:r>
              <a:rPr lang="en-US" altLang="zh-CN" sz="3200" b="1" kern="0" dirty="0">
                <a:latin typeface="Courier New" panose="02070309020205020404" pitchFamily="49" charset="0"/>
                <a:ea typeface="宋体" panose="02010600030101010101" pitchFamily="2" charset="-122"/>
              </a:rPr>
              <a:t> =  38</a:t>
            </a:r>
            <a:r>
              <a:rPr lang="en-US" altLang="zh-CN" sz="3200" b="1" kern="0" baseline="-25000" dirty="0">
                <a:latin typeface="Courier New" panose="02070309020205020404" pitchFamily="49" charset="0"/>
                <a:ea typeface="宋体" panose="02010600030101010101" pitchFamily="2" charset="-122"/>
              </a:rPr>
              <a:t>10</a:t>
            </a:r>
          </a:p>
          <a:p>
            <a:pPr eaLnBrk="1" hangingPunct="1">
              <a:buFont typeface="Wingdings" pitchFamily="2" charset="2"/>
              <a:buNone/>
            </a:pPr>
            <a:endParaRPr lang="en-US" altLang="zh-CN" sz="3200" b="1" kern="0" baseline="-25000" dirty="0">
              <a:latin typeface="Courier New" panose="02070309020205020404" pitchFamily="49" charset="0"/>
              <a:ea typeface="宋体" panose="02010600030101010101" pitchFamily="2" charset="-122"/>
            </a:endParaRPr>
          </a:p>
          <a:p>
            <a:pPr eaLnBrk="1" hangingPunct="1">
              <a:buFont typeface="Wingdings" pitchFamily="2" charset="2"/>
              <a:buNone/>
            </a:pPr>
            <a:endParaRPr lang="en-US" altLang="zh-CN" sz="3200" b="1" kern="0" baseline="-25000" dirty="0">
              <a:latin typeface="Courier New" panose="02070309020205020404" pitchFamily="49" charset="0"/>
              <a:ea typeface="宋体" panose="02010600030101010101" pitchFamily="2" charset="-122"/>
            </a:endParaRPr>
          </a:p>
          <a:p>
            <a:endParaRPr lang="en-US" altLang="en-US" sz="2800" dirty="0">
              <a:solidFill>
                <a:srgbClr val="C00000"/>
              </a:solidFill>
            </a:endParaRPr>
          </a:p>
        </p:txBody>
      </p:sp>
    </p:spTree>
    <p:extLst>
      <p:ext uri="{BB962C8B-B14F-4D97-AF65-F5344CB8AC3E}">
        <p14:creationId xmlns:p14="http://schemas.microsoft.com/office/powerpoint/2010/main" val="26046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left)">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反码表示法</a:t>
            </a:r>
            <a:r>
              <a:rPr lang="en-US" altLang="zh-CN" dirty="0"/>
              <a:t>  </a:t>
            </a:r>
            <a:r>
              <a:rPr lang="en-US" altLang="zh-CN" u="sng" dirty="0">
                <a:solidFill>
                  <a:schemeClr val="accent2"/>
                </a:solidFill>
                <a:ea typeface="宋体" panose="02010600030101010101" pitchFamily="2" charset="-122"/>
              </a:rPr>
              <a:t>One</a:t>
            </a:r>
            <a:r>
              <a:rPr lang="en-US" altLang="zh-CN" u="sng" dirty="0">
                <a:solidFill>
                  <a:schemeClr val="accent2"/>
                </a:solidFill>
                <a:latin typeface="Helvetica" panose="020B0604020202020204" pitchFamily="34" charset="0"/>
                <a:ea typeface="宋体" panose="02010600030101010101" pitchFamily="2" charset="-122"/>
              </a:rPr>
              <a:t>’</a:t>
            </a:r>
            <a:r>
              <a:rPr lang="en-US" altLang="zh-CN" u="sng" dirty="0">
                <a:solidFill>
                  <a:schemeClr val="accent2"/>
                </a:solidFill>
                <a:ea typeface="宋体" panose="02010600030101010101" pitchFamily="2" charset="-122"/>
              </a:rPr>
              <a:t>s Complement</a:t>
            </a:r>
            <a:endParaRPr lang="zh-CN" altLang="en-US" dirty="0"/>
          </a:p>
        </p:txBody>
      </p:sp>
      <p:sp>
        <p:nvSpPr>
          <p:cNvPr id="3" name="内容占位符 2"/>
          <p:cNvSpPr>
            <a:spLocks noGrp="1"/>
          </p:cNvSpPr>
          <p:nvPr>
            <p:ph idx="1"/>
          </p:nvPr>
        </p:nvSpPr>
        <p:spPr/>
        <p:txBody>
          <a:bodyPr>
            <a:normAutofit/>
          </a:bodyPr>
          <a:lstStyle/>
          <a:p>
            <a:r>
              <a:rPr lang="zh-CN" altLang="en-US" b="1" dirty="0"/>
              <a:t>符号与原码相同，正值与原码相同</a:t>
            </a:r>
          </a:p>
          <a:p>
            <a:pPr eaLnBrk="1" hangingPunct="1"/>
            <a:r>
              <a:rPr lang="zh-CN" altLang="en-US" b="1" dirty="0"/>
              <a:t>负数的反码：</a:t>
            </a:r>
            <a:r>
              <a:rPr lang="zh-CN" altLang="en-US" b="1" dirty="0">
                <a:solidFill>
                  <a:srgbClr val="1387B7"/>
                </a:solidFill>
              </a:rPr>
              <a:t>二进制各位数取反</a:t>
            </a:r>
          </a:p>
          <a:p>
            <a:pPr eaLnBrk="1" hangingPunct="1"/>
            <a:r>
              <a:rPr lang="en-US" altLang="zh-CN" sz="2800" dirty="0">
                <a:latin typeface="Consolas" panose="020B0609020204030204" pitchFamily="49" charset="0"/>
                <a:ea typeface="宋体" panose="02010600030101010101" pitchFamily="2" charset="-122"/>
              </a:rPr>
              <a:t>Example:   </a:t>
            </a:r>
            <a:r>
              <a:rPr lang="en-US" altLang="zh-CN" sz="2800" b="1" dirty="0">
                <a:latin typeface="Consolas" panose="020B0609020204030204" pitchFamily="49" charset="0"/>
                <a:ea typeface="宋体" panose="02010600030101010101" pitchFamily="2" charset="-122"/>
              </a:rPr>
              <a:t>7</a:t>
            </a:r>
            <a:r>
              <a:rPr lang="en-US" altLang="zh-CN" sz="2800" b="1" baseline="-25000" dirty="0">
                <a:latin typeface="Consolas" panose="020B0609020204030204" pitchFamily="49" charset="0"/>
                <a:ea typeface="宋体" panose="02010600030101010101" pitchFamily="2" charset="-122"/>
              </a:rPr>
              <a:t>10</a:t>
            </a:r>
            <a:r>
              <a:rPr lang="en-US" altLang="zh-CN" sz="2800" b="1" dirty="0">
                <a:latin typeface="Consolas" panose="020B0609020204030204" pitchFamily="49" charset="0"/>
                <a:ea typeface="宋体" panose="02010600030101010101" pitchFamily="2" charset="-122"/>
              </a:rPr>
              <a:t>  = </a:t>
            </a:r>
            <a:r>
              <a:rPr lang="en-US" altLang="zh-CN" sz="2800" b="1" dirty="0">
                <a:solidFill>
                  <a:srgbClr val="C00000"/>
                </a:solidFill>
                <a:latin typeface="Consolas" panose="020B0609020204030204" pitchFamily="49" charset="0"/>
                <a:ea typeface="宋体" panose="02010600030101010101" pitchFamily="2" charset="-122"/>
              </a:rPr>
              <a:t>0</a:t>
            </a:r>
            <a:r>
              <a:rPr lang="en-US" altLang="zh-CN" sz="2800" b="1" dirty="0">
                <a:latin typeface="Consolas" panose="020B0609020204030204" pitchFamily="49" charset="0"/>
                <a:ea typeface="宋体" panose="02010600030101010101" pitchFamily="2" charset="-122"/>
              </a:rPr>
              <a:t>0111</a:t>
            </a:r>
            <a:r>
              <a:rPr lang="en-US" altLang="zh-CN" sz="2800" b="1" baseline="-25000" dirty="0">
                <a:latin typeface="Consolas" panose="020B0609020204030204" pitchFamily="49" charset="0"/>
                <a:ea typeface="宋体" panose="02010600030101010101" pitchFamily="2" charset="-122"/>
              </a:rPr>
              <a:t>2</a:t>
            </a:r>
            <a:r>
              <a:rPr lang="en-US" altLang="zh-CN" sz="2800" b="1" dirty="0">
                <a:latin typeface="Consolas" panose="020B0609020204030204" pitchFamily="49" charset="0"/>
                <a:ea typeface="宋体" panose="02010600030101010101" pitchFamily="2" charset="-122"/>
              </a:rPr>
              <a:t>  </a:t>
            </a:r>
          </a:p>
          <a:p>
            <a:pPr>
              <a:buNone/>
            </a:pPr>
            <a:r>
              <a:rPr lang="en-US" altLang="zh-CN" sz="2800" dirty="0">
                <a:latin typeface="Consolas" panose="020B0609020204030204" pitchFamily="49" charset="0"/>
                <a:ea typeface="宋体" panose="02010600030101010101" pitchFamily="2" charset="-122"/>
              </a:rPr>
              <a:t>	          </a:t>
            </a:r>
            <a:r>
              <a:rPr lang="en-US" altLang="zh-CN" sz="3200" b="1" dirty="0">
                <a:latin typeface="Consolas" panose="020B0609020204030204" pitchFamily="49" charset="0"/>
              </a:rPr>
              <a:t>−</a:t>
            </a:r>
            <a:r>
              <a:rPr lang="en-US" altLang="zh-CN" sz="2800" b="1" dirty="0">
                <a:latin typeface="Consolas" panose="020B0609020204030204" pitchFamily="49" charset="0"/>
                <a:ea typeface="宋体" panose="02010600030101010101" pitchFamily="2" charset="-122"/>
              </a:rPr>
              <a:t>7</a:t>
            </a:r>
            <a:r>
              <a:rPr lang="en-US" altLang="zh-CN" sz="2800" b="1" baseline="-25000" dirty="0">
                <a:latin typeface="Consolas" panose="020B0609020204030204" pitchFamily="49" charset="0"/>
                <a:ea typeface="宋体" panose="02010600030101010101" pitchFamily="2" charset="-122"/>
              </a:rPr>
              <a:t>10</a:t>
            </a:r>
            <a:r>
              <a:rPr lang="en-US" altLang="zh-CN" sz="2800" b="1" dirty="0">
                <a:latin typeface="Consolas" panose="020B0609020204030204" pitchFamily="49" charset="0"/>
                <a:ea typeface="宋体" panose="02010600030101010101" pitchFamily="2" charset="-122"/>
              </a:rPr>
              <a:t>  = </a:t>
            </a:r>
            <a:r>
              <a:rPr lang="en-US" altLang="zh-CN" sz="2800" b="1" dirty="0">
                <a:solidFill>
                  <a:srgbClr val="C00000"/>
                </a:solidFill>
                <a:latin typeface="Consolas" panose="020B0609020204030204" pitchFamily="49" charset="0"/>
                <a:ea typeface="宋体" panose="02010600030101010101" pitchFamily="2" charset="-122"/>
              </a:rPr>
              <a:t>1</a:t>
            </a:r>
            <a:r>
              <a:rPr lang="en-US" altLang="zh-CN" sz="2800" b="1" dirty="0">
                <a:latin typeface="Consolas" panose="020B0609020204030204" pitchFamily="49" charset="0"/>
                <a:ea typeface="宋体" panose="02010600030101010101" pitchFamily="2" charset="-122"/>
              </a:rPr>
              <a:t>1000</a:t>
            </a:r>
            <a:r>
              <a:rPr lang="en-US" altLang="zh-CN" sz="2800" b="1" baseline="-25000" dirty="0">
                <a:latin typeface="Consolas" panose="020B0609020204030204" pitchFamily="49" charset="0"/>
                <a:ea typeface="宋体" panose="02010600030101010101" pitchFamily="2" charset="-122"/>
              </a:rPr>
              <a:t>2</a:t>
            </a:r>
          </a:p>
          <a:p>
            <a:pPr>
              <a:lnSpc>
                <a:spcPct val="100000"/>
              </a:lnSpc>
              <a:buNone/>
            </a:pPr>
            <a:endParaRPr lang="en-US" altLang="zh-CN" baseline="-25000" dirty="0">
              <a:ea typeface="宋体" panose="02010600030101010101" pitchFamily="2" charset="-122"/>
            </a:endParaRPr>
          </a:p>
          <a:p>
            <a:pPr>
              <a:lnSpc>
                <a:spcPct val="150000"/>
              </a:lnSpc>
            </a:pPr>
            <a:r>
              <a:rPr lang="en-US" altLang="zh-CN" sz="2800" b="1" dirty="0">
                <a:latin typeface="Consolas" panose="020B0609020204030204" pitchFamily="49" charset="0"/>
              </a:rPr>
              <a:t>[+0]</a:t>
            </a:r>
            <a:r>
              <a:rPr lang="zh-CN" altLang="en-US" sz="2800" b="1" baseline="-25000" dirty="0">
                <a:latin typeface="Consolas" panose="020B0609020204030204" pitchFamily="49" charset="0"/>
              </a:rPr>
              <a:t>反       </a:t>
            </a:r>
            <a:r>
              <a:rPr lang="en-US" altLang="zh-CN" sz="2800" b="1" dirty="0">
                <a:latin typeface="Consolas" panose="020B0609020204030204" pitchFamily="49" charset="0"/>
              </a:rPr>
              <a:t>= </a:t>
            </a:r>
            <a:r>
              <a:rPr lang="en-US" altLang="zh-CN" sz="2800" b="1" dirty="0">
                <a:solidFill>
                  <a:srgbClr val="C00000"/>
                </a:solidFill>
                <a:latin typeface="Consolas" panose="020B0609020204030204" pitchFamily="49" charset="0"/>
              </a:rPr>
              <a:t>0</a:t>
            </a:r>
            <a:r>
              <a:rPr lang="en-US" altLang="zh-CN" sz="2800" b="1" dirty="0">
                <a:latin typeface="Consolas" panose="020B0609020204030204" pitchFamily="49" charset="0"/>
              </a:rPr>
              <a:t>.000…0   [</a:t>
            </a:r>
            <a:r>
              <a:rPr lang="en-US" altLang="zh-CN" sz="2800" b="1" dirty="0"/>
              <a:t>−</a:t>
            </a:r>
            <a:r>
              <a:rPr lang="en-US" altLang="zh-CN" sz="2800" b="1" dirty="0">
                <a:latin typeface="Consolas" panose="020B0609020204030204" pitchFamily="49" charset="0"/>
              </a:rPr>
              <a:t>0]</a:t>
            </a:r>
            <a:r>
              <a:rPr lang="zh-CN" altLang="en-US" sz="2800" b="1" baseline="-25000" dirty="0">
                <a:latin typeface="Consolas" panose="020B0609020204030204" pitchFamily="49" charset="0"/>
              </a:rPr>
              <a:t>反 </a:t>
            </a:r>
            <a:r>
              <a:rPr lang="en-US" altLang="zh-CN" sz="2800" b="1" dirty="0">
                <a:latin typeface="Consolas" panose="020B0609020204030204" pitchFamily="49" charset="0"/>
              </a:rPr>
              <a:t>= </a:t>
            </a:r>
            <a:r>
              <a:rPr lang="en-US" altLang="zh-CN" sz="2800" b="1" dirty="0">
                <a:solidFill>
                  <a:srgbClr val="FF0000"/>
                </a:solidFill>
                <a:latin typeface="Consolas" panose="020B0609020204030204" pitchFamily="49" charset="0"/>
              </a:rPr>
              <a:t>1</a:t>
            </a:r>
            <a:r>
              <a:rPr lang="en-US" altLang="zh-CN" sz="2800" b="1" dirty="0">
                <a:latin typeface="Consolas" panose="020B0609020204030204" pitchFamily="49" charset="0"/>
              </a:rPr>
              <a:t>.111…1    </a:t>
            </a:r>
            <a:r>
              <a:rPr lang="zh-CN" altLang="en-US" sz="2800" b="1" u="sng" dirty="0">
                <a:solidFill>
                  <a:srgbClr val="1387B7"/>
                </a:solidFill>
                <a:latin typeface="Consolas" panose="020B0609020204030204" pitchFamily="49" charset="0"/>
              </a:rPr>
              <a:t>两个机器零</a:t>
            </a:r>
            <a:endParaRPr lang="en-US" altLang="zh-CN" sz="2800" b="1" u="sng" dirty="0">
              <a:solidFill>
                <a:srgbClr val="1387B7"/>
              </a:solidFill>
              <a:latin typeface="Consolas" panose="020B0609020204030204" pitchFamily="49" charset="0"/>
            </a:endParaRPr>
          </a:p>
          <a:p>
            <a:pPr>
              <a:lnSpc>
                <a:spcPct val="150000"/>
              </a:lnSpc>
            </a:pPr>
            <a:r>
              <a:rPr lang="en-US" altLang="zh-CN" sz="2800" b="1" dirty="0">
                <a:latin typeface="Consolas" panose="020B0609020204030204" pitchFamily="49" charset="0"/>
              </a:rPr>
              <a:t>[0.1111]</a:t>
            </a:r>
            <a:r>
              <a:rPr lang="zh-CN" altLang="en-US" sz="2800" b="1" baseline="-25000" dirty="0">
                <a:latin typeface="Consolas" panose="020B0609020204030204" pitchFamily="49" charset="0"/>
              </a:rPr>
              <a:t>反 </a:t>
            </a:r>
            <a:r>
              <a:rPr lang="en-US" altLang="zh-CN" sz="2800" b="1" dirty="0">
                <a:latin typeface="Consolas" panose="020B0609020204030204" pitchFamily="49" charset="0"/>
              </a:rPr>
              <a:t>= </a:t>
            </a:r>
            <a:r>
              <a:rPr lang="en-US" altLang="zh-CN" sz="2800" b="1" dirty="0">
                <a:solidFill>
                  <a:srgbClr val="C00000"/>
                </a:solidFill>
                <a:latin typeface="Consolas" panose="020B0609020204030204" pitchFamily="49" charset="0"/>
              </a:rPr>
              <a:t>0</a:t>
            </a:r>
            <a:r>
              <a:rPr lang="en-US" altLang="zh-CN" sz="2800" b="1" dirty="0">
                <a:latin typeface="Consolas" panose="020B0609020204030204" pitchFamily="49" charset="0"/>
              </a:rPr>
              <a:t>.1111    [</a:t>
            </a:r>
            <a:r>
              <a:rPr lang="en-US" altLang="zh-CN" sz="2800" b="1" dirty="0"/>
              <a:t>−</a:t>
            </a:r>
            <a:r>
              <a:rPr lang="en-US" altLang="zh-CN" sz="2800" b="1" dirty="0">
                <a:latin typeface="Consolas" panose="020B0609020204030204" pitchFamily="49" charset="0"/>
              </a:rPr>
              <a:t>0.1111]</a:t>
            </a:r>
            <a:r>
              <a:rPr lang="zh-CN" altLang="en-US" sz="2800" b="1" baseline="-25000" dirty="0">
                <a:latin typeface="Consolas" panose="020B0609020204030204" pitchFamily="49" charset="0"/>
              </a:rPr>
              <a:t>反 </a:t>
            </a:r>
            <a:r>
              <a:rPr lang="en-US" altLang="zh-CN" sz="2800" b="1" dirty="0">
                <a:latin typeface="Consolas" panose="020B0609020204030204" pitchFamily="49" charset="0"/>
              </a:rPr>
              <a:t>= </a:t>
            </a:r>
            <a:r>
              <a:rPr lang="en-US" altLang="zh-CN" sz="2800" b="1" dirty="0">
                <a:solidFill>
                  <a:srgbClr val="C00000"/>
                </a:solidFill>
                <a:latin typeface="Consolas" panose="020B0609020204030204" pitchFamily="49" charset="0"/>
              </a:rPr>
              <a:t>1</a:t>
            </a:r>
            <a:r>
              <a:rPr lang="en-US" altLang="zh-CN" sz="2800" b="1" dirty="0">
                <a:latin typeface="Consolas" panose="020B0609020204030204" pitchFamily="49" charset="0"/>
              </a:rPr>
              <a:t>.0000</a:t>
            </a:r>
          </a:p>
          <a:p>
            <a:pPr>
              <a:lnSpc>
                <a:spcPct val="150000"/>
              </a:lnSpc>
            </a:pPr>
            <a:r>
              <a:rPr lang="en-US" altLang="zh-CN" sz="2800" b="1" dirty="0">
                <a:latin typeface="Consolas" panose="020B0609020204030204" pitchFamily="49" charset="0"/>
              </a:rPr>
              <a:t>[111011]</a:t>
            </a:r>
            <a:r>
              <a:rPr lang="zh-CN" altLang="en-US" sz="2800" b="1" baseline="-25000" dirty="0">
                <a:latin typeface="Consolas" panose="020B0609020204030204" pitchFamily="49" charset="0"/>
              </a:rPr>
              <a:t>反 </a:t>
            </a:r>
            <a:r>
              <a:rPr lang="en-US" altLang="zh-CN" sz="2800" b="1" dirty="0">
                <a:latin typeface="Consolas" panose="020B0609020204030204" pitchFamily="49" charset="0"/>
              </a:rPr>
              <a:t>= </a:t>
            </a:r>
            <a:r>
              <a:rPr lang="en-US" altLang="zh-CN" sz="2800" b="1" dirty="0">
                <a:solidFill>
                  <a:srgbClr val="C00000"/>
                </a:solidFill>
                <a:latin typeface="Consolas" panose="020B0609020204030204" pitchFamily="49" charset="0"/>
              </a:rPr>
              <a:t>0</a:t>
            </a:r>
            <a:r>
              <a:rPr lang="en-US" altLang="zh-CN" sz="2800" b="1" dirty="0">
                <a:latin typeface="Consolas" panose="020B0609020204030204" pitchFamily="49" charset="0"/>
              </a:rPr>
              <a:t>111011   [</a:t>
            </a:r>
            <a:r>
              <a:rPr lang="en-US" altLang="zh-CN" sz="2800" b="1" dirty="0"/>
              <a:t>−</a:t>
            </a:r>
            <a:r>
              <a:rPr lang="en-US" altLang="zh-CN" sz="2800" b="1" dirty="0">
                <a:latin typeface="Consolas" panose="020B0609020204030204" pitchFamily="49" charset="0"/>
              </a:rPr>
              <a:t>111011]</a:t>
            </a:r>
            <a:r>
              <a:rPr lang="zh-CN" altLang="en-US" sz="2800" b="1" baseline="-25000" dirty="0">
                <a:latin typeface="Consolas" panose="020B0609020204030204" pitchFamily="49" charset="0"/>
              </a:rPr>
              <a:t>反 </a:t>
            </a:r>
            <a:r>
              <a:rPr lang="en-US" altLang="zh-CN" sz="2800" b="1" dirty="0">
                <a:latin typeface="Consolas" panose="020B0609020204030204" pitchFamily="49" charset="0"/>
              </a:rPr>
              <a:t>= </a:t>
            </a:r>
            <a:r>
              <a:rPr lang="en-US" altLang="zh-CN" sz="2800" b="1" dirty="0">
                <a:solidFill>
                  <a:srgbClr val="FF0000"/>
                </a:solidFill>
                <a:latin typeface="Consolas" panose="020B0609020204030204" pitchFamily="49" charset="0"/>
              </a:rPr>
              <a:t>1</a:t>
            </a:r>
            <a:r>
              <a:rPr lang="en-US" altLang="zh-CN" sz="2800" b="1" dirty="0">
                <a:latin typeface="Consolas" panose="020B0609020204030204" pitchFamily="49" charset="0"/>
              </a:rPr>
              <a:t>000100</a:t>
            </a:r>
          </a:p>
          <a:p>
            <a:pPr eaLnBrk="1" hangingPunct="1"/>
            <a:endParaRPr lang="en-US" altLang="zh-CN" dirty="0"/>
          </a:p>
          <a:p>
            <a:endParaRPr lang="zh-CN" altLang="en-US" dirty="0"/>
          </a:p>
        </p:txBody>
      </p:sp>
    </p:spTree>
    <p:extLst>
      <p:ext uri="{BB962C8B-B14F-4D97-AF65-F5344CB8AC3E}">
        <p14:creationId xmlns:p14="http://schemas.microsoft.com/office/powerpoint/2010/main" val="2536233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反码表示法</a:t>
            </a:r>
            <a:r>
              <a:rPr lang="en-US" altLang="zh-CN" dirty="0">
                <a:latin typeface="Arial" panose="020B0604020202020204" pitchFamily="34" charset="0"/>
              </a:rPr>
              <a:t>…</a:t>
            </a:r>
            <a:endParaRPr lang="zh-CN" altLang="en-US" dirty="0"/>
          </a:p>
        </p:txBody>
      </p:sp>
      <p:grpSp>
        <p:nvGrpSpPr>
          <p:cNvPr id="5" name="Group 3"/>
          <p:cNvGrpSpPr>
            <a:grpSpLocks/>
          </p:cNvGrpSpPr>
          <p:nvPr/>
        </p:nvGrpSpPr>
        <p:grpSpPr bwMode="auto">
          <a:xfrm>
            <a:off x="3178215" y="1600531"/>
            <a:ext cx="5545138" cy="1520825"/>
            <a:chOff x="0" y="0"/>
            <a:chExt cx="3493" cy="958"/>
          </a:xfrm>
        </p:grpSpPr>
        <p:sp>
          <p:nvSpPr>
            <p:cNvPr id="6" name="Text Box 4"/>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dirty="0">
                  <a:solidFill>
                    <a:srgbClr val="1387B7"/>
                  </a:solidFill>
                  <a:effectLst>
                    <a:outerShdw blurRad="38100" dist="38100" dir="2700000" algn="tl">
                      <a:srgbClr val="C0C0C0"/>
                    </a:outerShdw>
                  </a:effectLst>
                  <a:latin typeface="Tahoma" panose="020B0604030504040204" pitchFamily="34" charset="0"/>
                </a:rPr>
                <a:t>[X] </a:t>
              </a:r>
              <a:r>
                <a:rPr lang="zh-CN" altLang="en-US" sz="2400" b="1" baseline="-25000" dirty="0">
                  <a:solidFill>
                    <a:srgbClr val="1387B7"/>
                  </a:solidFill>
                  <a:effectLst>
                    <a:outerShdw blurRad="38100" dist="38100" dir="2700000" algn="tl">
                      <a:srgbClr val="C0C0C0"/>
                    </a:outerShdw>
                  </a:effectLst>
                  <a:latin typeface="Tahoma" panose="020B0604030504040204" pitchFamily="34" charset="0"/>
                </a:rPr>
                <a:t>反</a:t>
              </a:r>
              <a:r>
                <a:rPr lang="en-US" sz="2400" b="1" dirty="0">
                  <a:solidFill>
                    <a:srgbClr val="1387B7"/>
                  </a:solidFill>
                  <a:effectLst>
                    <a:outerShdw blurRad="38100" dist="38100" dir="2700000" algn="tl">
                      <a:srgbClr val="C0C0C0"/>
                    </a:outerShdw>
                  </a:effectLst>
                  <a:latin typeface="Tahoma" panose="020B0604030504040204" pitchFamily="34" charset="0"/>
                </a:rPr>
                <a:t>=</a:t>
              </a:r>
            </a:p>
          </p:txBody>
        </p:sp>
        <p:sp>
          <p:nvSpPr>
            <p:cNvPr id="7" name="Text Box 5"/>
            <p:cNvSpPr txBox="1">
              <a:spLocks noChangeArrowheads="1"/>
            </p:cNvSpPr>
            <p:nvPr/>
          </p:nvSpPr>
          <p:spPr bwMode="auto">
            <a:xfrm>
              <a:off x="953" y="0"/>
              <a:ext cx="2540" cy="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1387B7"/>
                  </a:solidFill>
                  <a:effectLst>
                    <a:outerShdw blurRad="38100" dist="38100" dir="2700000" algn="tl">
                      <a:srgbClr val="C0C0C0"/>
                    </a:outerShdw>
                  </a:effectLst>
                  <a:latin typeface="Tahoma" panose="020B0604030504040204" pitchFamily="34" charset="0"/>
                </a:rPr>
                <a:t>X                    0≤X&lt;2</a:t>
              </a:r>
              <a:r>
                <a:rPr lang="en-US" sz="2400" b="1" baseline="50000" dirty="0">
                  <a:solidFill>
                    <a:srgbClr val="1387B7"/>
                  </a:solidFill>
                  <a:effectLst>
                    <a:outerShdw blurRad="38100" dist="38100" dir="2700000" algn="tl">
                      <a:srgbClr val="C0C0C0"/>
                    </a:outerShdw>
                  </a:effectLst>
                  <a:latin typeface="Tahoma" panose="020B0604030504040204" pitchFamily="34" charset="0"/>
                </a:rPr>
                <a:t>n</a:t>
              </a: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1387B7"/>
                  </a:solidFill>
                  <a:effectLst>
                    <a:outerShdw blurRad="38100" dist="38100" dir="2700000" algn="tl">
                      <a:srgbClr val="C0C0C0"/>
                    </a:outerShdw>
                  </a:effectLst>
                  <a:latin typeface="Tahoma" panose="020B0604030504040204" pitchFamily="34" charset="0"/>
                </a:rPr>
                <a:t>2</a:t>
              </a:r>
              <a:r>
                <a:rPr lang="en-US" sz="2400" b="1" baseline="50000" dirty="0">
                  <a:solidFill>
                    <a:srgbClr val="1387B7"/>
                  </a:solidFill>
                  <a:effectLst>
                    <a:outerShdw blurRad="38100" dist="38100" dir="2700000" algn="tl">
                      <a:srgbClr val="C0C0C0"/>
                    </a:outerShdw>
                  </a:effectLst>
                  <a:latin typeface="Tahoma" panose="020B0604030504040204" pitchFamily="34" charset="0"/>
                </a:rPr>
                <a:t>n+1</a:t>
              </a:r>
              <a:r>
                <a:rPr lang="zh-CN" altLang="en-US" sz="2400" b="1" dirty="0">
                  <a:solidFill>
                    <a:srgbClr val="1387B7"/>
                  </a:solidFill>
                  <a:effectLst>
                    <a:outerShdw blurRad="38100" dist="38100" dir="2700000" algn="tl">
                      <a:srgbClr val="C0C0C0"/>
                    </a:outerShdw>
                  </a:effectLst>
                  <a:latin typeface="Tahoma" panose="020B0604030504040204" pitchFamily="34" charset="0"/>
                </a:rPr>
                <a:t>－</a:t>
              </a:r>
              <a:r>
                <a:rPr lang="en-US" sz="2400" b="1" dirty="0">
                  <a:solidFill>
                    <a:srgbClr val="1387B7"/>
                  </a:solidFill>
                  <a:effectLst>
                    <a:outerShdw blurRad="38100" dist="38100" dir="2700000" algn="tl">
                      <a:srgbClr val="C0C0C0"/>
                    </a:outerShdw>
                  </a:effectLst>
                  <a:latin typeface="Tahoma" panose="020B0604030504040204" pitchFamily="34" charset="0"/>
                </a:rPr>
                <a:t>1+X    -2</a:t>
              </a:r>
              <a:r>
                <a:rPr lang="en-US" sz="2400" b="1" baseline="50000" dirty="0">
                  <a:solidFill>
                    <a:srgbClr val="1387B7"/>
                  </a:solidFill>
                  <a:effectLst>
                    <a:outerShdw blurRad="38100" dist="38100" dir="2700000" algn="tl">
                      <a:srgbClr val="C0C0C0"/>
                    </a:outerShdw>
                  </a:effectLst>
                  <a:latin typeface="Tahoma" panose="020B0604030504040204" pitchFamily="34" charset="0"/>
                </a:rPr>
                <a:t>n </a:t>
              </a:r>
              <a:r>
                <a:rPr lang="en-US" sz="1800" b="1" dirty="0">
                  <a:solidFill>
                    <a:srgbClr val="1387B7"/>
                  </a:solidFill>
                  <a:effectLst>
                    <a:outerShdw blurRad="38100" dist="38100" dir="2700000" algn="tl">
                      <a:srgbClr val="C0C0C0"/>
                    </a:outerShdw>
                  </a:effectLst>
                  <a:latin typeface="Tahoma" panose="020B0604030504040204" pitchFamily="34" charset="0"/>
                </a:rPr>
                <a:t>&lt; </a:t>
              </a:r>
              <a:r>
                <a:rPr lang="en-US" sz="2400" b="1" dirty="0">
                  <a:solidFill>
                    <a:srgbClr val="1387B7"/>
                  </a:solidFill>
                  <a:effectLst>
                    <a:outerShdw blurRad="38100" dist="38100" dir="2700000" algn="tl">
                      <a:srgbClr val="C0C0C0"/>
                    </a:outerShdw>
                  </a:effectLst>
                  <a:latin typeface="Tahoma" panose="020B0604030504040204" pitchFamily="34" charset="0"/>
                </a:rPr>
                <a:t>X </a:t>
              </a:r>
              <a:r>
                <a:rPr lang="en-US" sz="1800" b="1" dirty="0">
                  <a:solidFill>
                    <a:srgbClr val="1387B7"/>
                  </a:solidFill>
                  <a:effectLst>
                    <a:outerShdw blurRad="38100" dist="38100" dir="2700000" algn="tl">
                      <a:srgbClr val="C0C0C0"/>
                    </a:outerShdw>
                  </a:effectLst>
                  <a:latin typeface="Tahoma" panose="020B0604030504040204" pitchFamily="34" charset="0"/>
                </a:rPr>
                <a:t>≤ </a:t>
              </a:r>
              <a:r>
                <a:rPr lang="en-US" sz="2400" b="1" dirty="0">
                  <a:solidFill>
                    <a:srgbClr val="1387B7"/>
                  </a:solidFill>
                  <a:effectLst>
                    <a:outerShdw blurRad="38100" dist="38100" dir="2700000" algn="tl">
                      <a:srgbClr val="C0C0C0"/>
                    </a:outerShdw>
                  </a:effectLst>
                  <a:latin typeface="Tahoma" panose="020B0604030504040204" pitchFamily="34" charset="0"/>
                </a:rPr>
                <a:t>0</a:t>
              </a:r>
            </a:p>
          </p:txBody>
        </p:sp>
        <p:sp>
          <p:nvSpPr>
            <p:cNvPr id="8" name="AutoShape 6"/>
            <p:cNvSpPr>
              <a:spLocks/>
            </p:cNvSpPr>
            <p:nvPr/>
          </p:nvSpPr>
          <p:spPr bwMode="auto">
            <a:xfrm>
              <a:off x="839" y="184"/>
              <a:ext cx="45" cy="681"/>
            </a:xfrm>
            <a:prstGeom prst="leftBrace">
              <a:avLst>
                <a:gd name="adj1" fmla="val 126111"/>
                <a:gd name="adj2" fmla="val 50000"/>
              </a:avLst>
            </a:pr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solidFill>
                  <a:srgbClr val="1387B7"/>
                </a:solidFill>
              </a:endParaRPr>
            </a:p>
          </p:txBody>
        </p:sp>
      </p:grpSp>
      <p:grpSp>
        <p:nvGrpSpPr>
          <p:cNvPr id="9" name="Group 7"/>
          <p:cNvGrpSpPr>
            <a:grpSpLocks/>
          </p:cNvGrpSpPr>
          <p:nvPr/>
        </p:nvGrpSpPr>
        <p:grpSpPr bwMode="auto">
          <a:xfrm>
            <a:off x="3178215" y="3657932"/>
            <a:ext cx="5545138" cy="1503363"/>
            <a:chOff x="0" y="0"/>
            <a:chExt cx="3493" cy="947"/>
          </a:xfrm>
        </p:grpSpPr>
        <p:sp>
          <p:nvSpPr>
            <p:cNvPr id="10" name="Text Box 8"/>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Tahoma" panose="020B0604030504040204" pitchFamily="34" charset="0"/>
                </a:rPr>
                <a:t>[X] </a:t>
              </a:r>
              <a:r>
                <a:rPr lang="zh-CN" altLang="en-US" sz="2400" b="1" baseline="-25000" dirty="0">
                  <a:solidFill>
                    <a:srgbClr val="C00000"/>
                  </a:solidFill>
                  <a:effectLst>
                    <a:outerShdw blurRad="38100" dist="38100" dir="2700000" algn="tl">
                      <a:srgbClr val="C0C0C0"/>
                    </a:outerShdw>
                  </a:effectLst>
                  <a:latin typeface="Tahoma" panose="020B0604030504040204" pitchFamily="34" charset="0"/>
                </a:rPr>
                <a:t>反</a:t>
              </a:r>
              <a:r>
                <a:rPr lang="en-US" sz="2400" b="1" dirty="0">
                  <a:solidFill>
                    <a:srgbClr val="C00000"/>
                  </a:solidFill>
                  <a:effectLst>
                    <a:outerShdw blurRad="38100" dist="38100" dir="2700000" algn="tl">
                      <a:srgbClr val="C0C0C0"/>
                    </a:outerShdw>
                  </a:effectLst>
                  <a:latin typeface="Tahoma" panose="020B0604030504040204" pitchFamily="34" charset="0"/>
                </a:rPr>
                <a:t>=</a:t>
              </a:r>
            </a:p>
          </p:txBody>
        </p:sp>
        <p:sp>
          <p:nvSpPr>
            <p:cNvPr id="11" name="Text Box 9"/>
            <p:cNvSpPr txBox="1">
              <a:spLocks noChangeArrowheads="1"/>
            </p:cNvSpPr>
            <p:nvPr/>
          </p:nvSpPr>
          <p:spPr bwMode="auto">
            <a:xfrm>
              <a:off x="953" y="0"/>
              <a:ext cx="2540" cy="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Tahoma" panose="020B0604030504040204" pitchFamily="34" charset="0"/>
                </a:rPr>
                <a:t>X                    0≤X&lt;1</a:t>
              </a:r>
              <a:endParaRPr lang="en-US" sz="2400" b="1" baseline="50000" dirty="0">
                <a:solidFill>
                  <a:srgbClr val="C00000"/>
                </a:solidFill>
                <a:effectLst>
                  <a:outerShdw blurRad="38100" dist="38100" dir="2700000" algn="tl">
                    <a:srgbClr val="C0C0C0"/>
                  </a:outerShdw>
                </a:effectLst>
                <a:latin typeface="Tahoma" panose="020B0604030504040204" pitchFamily="34" charset="0"/>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Tahoma" panose="020B0604030504040204" pitchFamily="34" charset="0"/>
                </a:rPr>
                <a:t>2 - 2</a:t>
              </a:r>
              <a:r>
                <a:rPr lang="zh-CN" altLang="en-US" sz="2400" b="1" baseline="50000" dirty="0">
                  <a:solidFill>
                    <a:srgbClr val="C00000"/>
                  </a:solidFill>
                  <a:effectLst>
                    <a:outerShdw blurRad="38100" dist="38100" dir="2700000" algn="tl">
                      <a:srgbClr val="C0C0C0"/>
                    </a:outerShdw>
                  </a:effectLst>
                  <a:latin typeface="Tahoma" panose="020B0604030504040204" pitchFamily="34" charset="0"/>
                </a:rPr>
                <a:t>－</a:t>
              </a:r>
              <a:r>
                <a:rPr lang="en-US" sz="2400" b="1" baseline="50000" dirty="0" err="1">
                  <a:solidFill>
                    <a:srgbClr val="C00000"/>
                  </a:solidFill>
                  <a:effectLst>
                    <a:outerShdw blurRad="38100" dist="38100" dir="2700000" algn="tl">
                      <a:srgbClr val="C0C0C0"/>
                    </a:outerShdw>
                  </a:effectLst>
                  <a:latin typeface="Tahoma" panose="020B0604030504040204" pitchFamily="34" charset="0"/>
                </a:rPr>
                <a:t>n</a:t>
              </a:r>
              <a:r>
                <a:rPr lang="en-US" sz="2400" b="1" dirty="0" err="1">
                  <a:solidFill>
                    <a:srgbClr val="C00000"/>
                  </a:solidFill>
                  <a:effectLst>
                    <a:outerShdw blurRad="38100" dist="38100" dir="2700000" algn="tl">
                      <a:srgbClr val="C0C0C0"/>
                    </a:outerShdw>
                  </a:effectLst>
                  <a:latin typeface="Tahoma" panose="020B0604030504040204" pitchFamily="34" charset="0"/>
                </a:rPr>
                <a:t>+X</a:t>
              </a:r>
              <a:r>
                <a:rPr lang="en-US" sz="2400" b="1" dirty="0">
                  <a:solidFill>
                    <a:srgbClr val="C00000"/>
                  </a:solidFill>
                  <a:effectLst>
                    <a:outerShdw blurRad="38100" dist="38100" dir="2700000" algn="tl">
                      <a:srgbClr val="C0C0C0"/>
                    </a:outerShdw>
                  </a:effectLst>
                  <a:latin typeface="Tahoma" panose="020B0604030504040204" pitchFamily="34" charset="0"/>
                </a:rPr>
                <a:t>    -1</a:t>
              </a:r>
              <a:r>
                <a:rPr lang="en-US" sz="2400" b="1" baseline="50000" dirty="0">
                  <a:solidFill>
                    <a:srgbClr val="C00000"/>
                  </a:solidFill>
                  <a:effectLst>
                    <a:outerShdw blurRad="38100" dist="38100" dir="2700000" algn="tl">
                      <a:srgbClr val="C0C0C0"/>
                    </a:outerShdw>
                  </a:effectLst>
                  <a:latin typeface="Tahoma" panose="020B0604030504040204" pitchFamily="34" charset="0"/>
                </a:rPr>
                <a:t> </a:t>
              </a:r>
              <a:r>
                <a:rPr lang="en-US" sz="1800" b="1" dirty="0">
                  <a:solidFill>
                    <a:srgbClr val="C00000"/>
                  </a:solidFill>
                  <a:effectLst>
                    <a:outerShdw blurRad="38100" dist="38100" dir="2700000" algn="tl">
                      <a:srgbClr val="C0C0C0"/>
                    </a:outerShdw>
                  </a:effectLst>
                  <a:latin typeface="Tahoma" panose="020B0604030504040204" pitchFamily="34" charset="0"/>
                </a:rPr>
                <a:t>&lt; </a:t>
              </a:r>
              <a:r>
                <a:rPr lang="en-US" sz="2400" b="1" dirty="0">
                  <a:solidFill>
                    <a:srgbClr val="C00000"/>
                  </a:solidFill>
                  <a:effectLst>
                    <a:outerShdw blurRad="38100" dist="38100" dir="2700000" algn="tl">
                      <a:srgbClr val="C0C0C0"/>
                    </a:outerShdw>
                  </a:effectLst>
                  <a:latin typeface="Tahoma" panose="020B0604030504040204" pitchFamily="34" charset="0"/>
                </a:rPr>
                <a:t>X </a:t>
              </a:r>
              <a:r>
                <a:rPr lang="en-US" sz="1800" b="1" dirty="0">
                  <a:solidFill>
                    <a:srgbClr val="C00000"/>
                  </a:solidFill>
                  <a:effectLst>
                    <a:outerShdw blurRad="38100" dist="38100" dir="2700000" algn="tl">
                      <a:srgbClr val="C0C0C0"/>
                    </a:outerShdw>
                  </a:effectLst>
                  <a:latin typeface="Tahoma" panose="020B0604030504040204" pitchFamily="34" charset="0"/>
                </a:rPr>
                <a:t>≤ </a:t>
              </a:r>
              <a:r>
                <a:rPr lang="en-US" sz="2400" b="1" dirty="0">
                  <a:solidFill>
                    <a:srgbClr val="C00000"/>
                  </a:solidFill>
                  <a:effectLst>
                    <a:outerShdw blurRad="38100" dist="38100" dir="2700000" algn="tl">
                      <a:srgbClr val="C0C0C0"/>
                    </a:outerShdw>
                  </a:effectLst>
                  <a:latin typeface="Tahoma" panose="020B0604030504040204" pitchFamily="34" charset="0"/>
                </a:rPr>
                <a:t>0</a:t>
              </a:r>
            </a:p>
          </p:txBody>
        </p:sp>
        <p:sp>
          <p:nvSpPr>
            <p:cNvPr id="12" name="AutoShape 10"/>
            <p:cNvSpPr>
              <a:spLocks/>
            </p:cNvSpPr>
            <p:nvPr/>
          </p:nvSpPr>
          <p:spPr bwMode="auto">
            <a:xfrm>
              <a:off x="839" y="184"/>
              <a:ext cx="45" cy="681"/>
            </a:xfrm>
            <a:prstGeom prst="leftBrace">
              <a:avLst>
                <a:gd name="adj1" fmla="val 126111"/>
                <a:gd name="adj2" fmla="val 50000"/>
              </a:avLst>
            </a:prstGeom>
            <a:noFill/>
            <a:ln w="952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solidFill>
                  <a:srgbClr val="C00000"/>
                </a:solidFill>
              </a:endParaRPr>
            </a:p>
          </p:txBody>
        </p:sp>
      </p:grpSp>
    </p:spTree>
    <p:extLst>
      <p:ext uri="{BB962C8B-B14F-4D97-AF65-F5344CB8AC3E}">
        <p14:creationId xmlns:p14="http://schemas.microsoft.com/office/powerpoint/2010/main" val="287662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反码公式证明</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定点小数  </a:t>
            </a:r>
            <a:r>
              <a:rPr lang="en-US" altLang="zh-CN" dirty="0"/>
              <a:t>-1&lt;x&lt;=0</a:t>
            </a:r>
            <a:r>
              <a:rPr lang="zh-CN" altLang="en-US" dirty="0"/>
              <a:t>时  </a:t>
            </a:r>
          </a:p>
          <a:p>
            <a:pPr lvl="1" eaLnBrk="1" hangingPunct="1">
              <a:lnSpc>
                <a:spcPct val="150000"/>
              </a:lnSpc>
            </a:pPr>
            <a:r>
              <a:rPr lang="zh-CN" altLang="en-US" sz="2200" dirty="0"/>
              <a:t>假设  </a:t>
            </a:r>
            <a:r>
              <a:rPr lang="en-US" altLang="zh-CN" sz="2200" dirty="0"/>
              <a:t>x=-0.x</a:t>
            </a:r>
            <a:r>
              <a:rPr lang="en-US" altLang="zh-CN" sz="2200" baseline="-25000" dirty="0"/>
              <a:t>1</a:t>
            </a:r>
            <a:r>
              <a:rPr lang="en-US" altLang="zh-CN" sz="2200" dirty="0"/>
              <a:t>x</a:t>
            </a:r>
            <a:r>
              <a:rPr lang="en-US" altLang="zh-CN" sz="2200" baseline="-25000" dirty="0"/>
              <a:t>2</a:t>
            </a:r>
            <a:r>
              <a:rPr lang="en-US" altLang="zh-CN" sz="2200" dirty="0">
                <a:latin typeface="宋体" panose="02010600030101010101" pitchFamily="2" charset="-122"/>
              </a:rPr>
              <a:t>…</a:t>
            </a:r>
            <a:r>
              <a:rPr lang="en-US" altLang="zh-CN" sz="2200" dirty="0" err="1"/>
              <a:t>x</a:t>
            </a:r>
            <a:r>
              <a:rPr lang="en-US" altLang="zh-CN" sz="2200" baseline="-25000" dirty="0" err="1"/>
              <a:t>n</a:t>
            </a:r>
            <a:r>
              <a:rPr lang="en-US" altLang="zh-CN" sz="2200" baseline="-25000" dirty="0"/>
              <a:t>  </a:t>
            </a:r>
          </a:p>
          <a:p>
            <a:pPr lvl="1" eaLnBrk="1" hangingPunct="1">
              <a:lnSpc>
                <a:spcPct val="150000"/>
              </a:lnSpc>
            </a:pPr>
            <a:r>
              <a:rPr lang="en-US" altLang="zh-CN" sz="2200" b="1" dirty="0">
                <a:solidFill>
                  <a:srgbClr val="1387B7"/>
                </a:solidFill>
              </a:rPr>
              <a:t>[x]</a:t>
            </a:r>
            <a:r>
              <a:rPr lang="zh-CN" altLang="en-US" sz="2200" b="1" baseline="-25000" dirty="0">
                <a:solidFill>
                  <a:srgbClr val="1387B7"/>
                </a:solidFill>
              </a:rPr>
              <a:t>反</a:t>
            </a:r>
            <a:r>
              <a:rPr lang="en-US" altLang="zh-CN" sz="2200" b="1" dirty="0">
                <a:solidFill>
                  <a:srgbClr val="1387B7"/>
                </a:solidFill>
              </a:rPr>
              <a:t>+|x|=1.11</a:t>
            </a:r>
            <a:r>
              <a:rPr lang="en-US" altLang="zh-CN" sz="2200" b="1" dirty="0">
                <a:solidFill>
                  <a:srgbClr val="1387B7"/>
                </a:solidFill>
                <a:latin typeface="宋体" panose="02010600030101010101" pitchFamily="2" charset="-122"/>
              </a:rPr>
              <a:t>…</a:t>
            </a:r>
            <a:r>
              <a:rPr lang="en-US" altLang="zh-CN" sz="2200" b="1" dirty="0">
                <a:solidFill>
                  <a:srgbClr val="1387B7"/>
                </a:solidFill>
              </a:rPr>
              <a:t>1</a:t>
            </a:r>
          </a:p>
          <a:p>
            <a:pPr lvl="1" eaLnBrk="1" hangingPunct="1">
              <a:lnSpc>
                <a:spcPct val="150000"/>
              </a:lnSpc>
              <a:buNone/>
            </a:pPr>
            <a:r>
              <a:rPr lang="en-US" altLang="zh-CN" sz="2200" dirty="0"/>
              <a:t>                 =10.00</a:t>
            </a:r>
            <a:r>
              <a:rPr lang="en-US" altLang="zh-CN" sz="2200" dirty="0">
                <a:latin typeface="宋体" panose="02010600030101010101" pitchFamily="2" charset="-122"/>
              </a:rPr>
              <a:t>…</a:t>
            </a:r>
            <a:r>
              <a:rPr lang="en-US" altLang="zh-CN" sz="2200" dirty="0"/>
              <a:t>0 - 0.00</a:t>
            </a:r>
            <a:r>
              <a:rPr lang="en-US" altLang="zh-CN" sz="2200" dirty="0">
                <a:latin typeface="宋体" panose="02010600030101010101" pitchFamily="2" charset="-122"/>
              </a:rPr>
              <a:t>…</a:t>
            </a:r>
            <a:r>
              <a:rPr lang="en-US" altLang="zh-CN" sz="2200" dirty="0"/>
              <a:t>1</a:t>
            </a:r>
          </a:p>
          <a:p>
            <a:pPr lvl="1" eaLnBrk="1" hangingPunct="1">
              <a:lnSpc>
                <a:spcPct val="150000"/>
              </a:lnSpc>
              <a:buNone/>
            </a:pPr>
            <a:r>
              <a:rPr lang="en-US" altLang="zh-CN" sz="2200" dirty="0"/>
              <a:t>                 =2-2</a:t>
            </a:r>
            <a:r>
              <a:rPr lang="en-US" altLang="zh-CN" sz="2200" baseline="50000" dirty="0"/>
              <a:t>-n</a:t>
            </a:r>
          </a:p>
          <a:p>
            <a:pPr eaLnBrk="1" hangingPunct="1">
              <a:lnSpc>
                <a:spcPct val="150000"/>
              </a:lnSpc>
            </a:pPr>
            <a:r>
              <a:rPr lang="en-US" altLang="zh-CN" dirty="0"/>
              <a:t>[x]</a:t>
            </a:r>
            <a:r>
              <a:rPr lang="zh-CN" altLang="en-US" baseline="-25000" dirty="0"/>
              <a:t>反</a:t>
            </a:r>
            <a:r>
              <a:rPr lang="en-US" altLang="zh-CN" dirty="0"/>
              <a:t>=2-2</a:t>
            </a:r>
            <a:r>
              <a:rPr lang="en-US" altLang="zh-CN" baseline="50000" dirty="0"/>
              <a:t>-n</a:t>
            </a:r>
            <a:r>
              <a:rPr lang="en-US" altLang="zh-CN" dirty="0"/>
              <a:t>-|x|=2-2</a:t>
            </a:r>
            <a:r>
              <a:rPr lang="en-US" altLang="zh-CN" baseline="50000" dirty="0"/>
              <a:t>-n</a:t>
            </a:r>
            <a:r>
              <a:rPr lang="en-US" altLang="zh-CN" dirty="0"/>
              <a:t>+x</a:t>
            </a:r>
          </a:p>
          <a:p>
            <a:pPr eaLnBrk="1" hangingPunct="1">
              <a:lnSpc>
                <a:spcPct val="150000"/>
              </a:lnSpc>
            </a:pPr>
            <a:r>
              <a:rPr lang="zh-CN" altLang="en-US" dirty="0"/>
              <a:t>定点整数证明方法相同</a:t>
            </a:r>
            <a:endParaRPr lang="en-US" altLang="zh-CN" dirty="0"/>
          </a:p>
          <a:p>
            <a:pPr>
              <a:lnSpc>
                <a:spcPct val="130000"/>
              </a:lnSpc>
            </a:pPr>
            <a:endParaRPr lang="zh-CN" altLang="en-US" dirty="0"/>
          </a:p>
        </p:txBody>
      </p:sp>
    </p:spTree>
    <p:extLst>
      <p:ext uri="{BB962C8B-B14F-4D97-AF65-F5344CB8AC3E}">
        <p14:creationId xmlns:p14="http://schemas.microsoft.com/office/powerpoint/2010/main" val="3965710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反码特性</a:t>
            </a:r>
          </a:p>
        </p:txBody>
      </p:sp>
      <p:sp>
        <p:nvSpPr>
          <p:cNvPr id="3" name="内容占位符 2"/>
          <p:cNvSpPr>
            <a:spLocks noGrp="1"/>
          </p:cNvSpPr>
          <p:nvPr>
            <p:ph idx="1"/>
          </p:nvPr>
        </p:nvSpPr>
        <p:spPr/>
        <p:txBody>
          <a:bodyPr/>
          <a:lstStyle/>
          <a:p>
            <a:pPr>
              <a:lnSpc>
                <a:spcPct val="150000"/>
              </a:lnSpc>
            </a:pPr>
            <a:r>
              <a:rPr lang="zh-CN" altLang="en-US" b="1" dirty="0"/>
              <a:t>表示区间与原码一致</a:t>
            </a:r>
            <a:endParaRPr lang="en-US" altLang="zh-CN" b="1" dirty="0"/>
          </a:p>
          <a:p>
            <a:pPr>
              <a:lnSpc>
                <a:spcPct val="150000"/>
              </a:lnSpc>
            </a:pPr>
            <a:r>
              <a:rPr lang="zh-CN" altLang="en-US" b="1" dirty="0"/>
              <a:t>两个机器零</a:t>
            </a:r>
            <a:endParaRPr lang="en-US" altLang="zh-CN" b="1" dirty="0"/>
          </a:p>
          <a:p>
            <a:pPr>
              <a:lnSpc>
                <a:spcPct val="150000"/>
              </a:lnSpc>
            </a:pPr>
            <a:r>
              <a:rPr lang="zh-CN" altLang="en-US" b="1" dirty="0"/>
              <a:t>运算仍然很复杂</a:t>
            </a:r>
            <a:endParaRPr lang="en-US" altLang="zh-CN" b="1" dirty="0"/>
          </a:p>
          <a:p>
            <a:pPr lvl="1">
              <a:lnSpc>
                <a:spcPct val="150000"/>
              </a:lnSpc>
            </a:pPr>
            <a:r>
              <a:rPr lang="zh-CN" altLang="en-US" sz="2400" dirty="0"/>
              <a:t>相加时需将符号位的进位增加到最低有效位上</a:t>
            </a:r>
            <a:endParaRPr lang="en-US" altLang="zh-CN" sz="2400" dirty="0"/>
          </a:p>
          <a:p>
            <a:pPr>
              <a:lnSpc>
                <a:spcPct val="150000"/>
              </a:lnSpc>
            </a:pPr>
            <a:r>
              <a:rPr lang="zh-CN" altLang="en-US" b="1" dirty="0"/>
              <a:t>求反用逻辑门容易实现</a:t>
            </a:r>
            <a:endParaRPr lang="en-US" altLang="zh-CN" b="1" dirty="0"/>
          </a:p>
          <a:p>
            <a:pPr marL="457200" lvl="1" indent="0">
              <a:lnSpc>
                <a:spcPct val="150000"/>
              </a:lnSpc>
              <a:buNone/>
            </a:pPr>
            <a:endParaRPr lang="zh-CN" altLang="en-US" dirty="0"/>
          </a:p>
        </p:txBody>
      </p:sp>
    </p:spTree>
    <p:extLst>
      <p:ext uri="{BB962C8B-B14F-4D97-AF65-F5344CB8AC3E}">
        <p14:creationId xmlns:p14="http://schemas.microsoft.com/office/powerpoint/2010/main" val="1572344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有趣的时钟</a:t>
            </a:r>
            <a:endParaRPr lang="zh-CN" altLang="en-US" dirty="0"/>
          </a:p>
        </p:txBody>
      </p:sp>
      <p:sp>
        <p:nvSpPr>
          <p:cNvPr id="3" name="内容占位符 2"/>
          <p:cNvSpPr>
            <a:spLocks noGrp="1"/>
          </p:cNvSpPr>
          <p:nvPr>
            <p:ph idx="1"/>
          </p:nvPr>
        </p:nvSpPr>
        <p:spPr/>
        <p:txBody>
          <a:bodyPr/>
          <a:lstStyle/>
          <a:p>
            <a:r>
              <a:rPr lang="en-US" altLang="zh-CN" dirty="0"/>
              <a:t>9</a:t>
            </a:r>
            <a:r>
              <a:rPr lang="zh-CN" altLang="en-US" dirty="0"/>
              <a:t>与</a:t>
            </a:r>
            <a:r>
              <a:rPr lang="en-US" altLang="zh-CN" dirty="0"/>
              <a:t>-3</a:t>
            </a:r>
            <a:r>
              <a:rPr lang="zh-CN" altLang="en-US" dirty="0"/>
              <a:t>、</a:t>
            </a:r>
            <a:r>
              <a:rPr lang="en-US" altLang="zh-CN" dirty="0"/>
              <a:t>21</a:t>
            </a:r>
            <a:r>
              <a:rPr lang="zh-CN" altLang="en-US" dirty="0"/>
              <a:t>等效</a:t>
            </a:r>
            <a:r>
              <a:rPr lang="zh-CN" altLang="en-US" sz="2800" dirty="0"/>
              <a:t> </a:t>
            </a:r>
          </a:p>
          <a:p>
            <a:endParaRPr lang="zh-CN" altLang="en-US" dirty="0"/>
          </a:p>
        </p:txBody>
      </p:sp>
      <p:sp>
        <p:nvSpPr>
          <p:cNvPr id="5" name="Rectangle 47"/>
          <p:cNvSpPr>
            <a:spLocks noChangeArrowheads="1"/>
          </p:cNvSpPr>
          <p:nvPr/>
        </p:nvSpPr>
        <p:spPr bwMode="auto">
          <a:xfrm>
            <a:off x="2057400" y="2286000"/>
            <a:ext cx="2438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endParaRPr lang="zh-CN" altLang="en-US" sz="3000" dirty="0"/>
          </a:p>
        </p:txBody>
      </p:sp>
      <p:grpSp>
        <p:nvGrpSpPr>
          <p:cNvPr id="6" name="Group 49"/>
          <p:cNvGrpSpPr>
            <a:grpSpLocks/>
          </p:cNvGrpSpPr>
          <p:nvPr/>
        </p:nvGrpSpPr>
        <p:grpSpPr bwMode="auto">
          <a:xfrm>
            <a:off x="6759010" y="3426040"/>
            <a:ext cx="2016125" cy="2016125"/>
            <a:chOff x="0" y="0"/>
            <a:chExt cx="1270" cy="1270"/>
          </a:xfrm>
        </p:grpSpPr>
        <p:sp>
          <p:nvSpPr>
            <p:cNvPr id="7" name="Oval 50"/>
            <p:cNvSpPr>
              <a:spLocks noChangeArrowheads="1"/>
            </p:cNvSpPr>
            <p:nvPr/>
          </p:nvSpPr>
          <p:spPr bwMode="auto">
            <a:xfrm>
              <a:off x="0" y="0"/>
              <a:ext cx="1270" cy="1270"/>
            </a:xfrm>
            <a:prstGeom prst="ellipse">
              <a:avLst/>
            </a:prstGeom>
            <a:solidFill>
              <a:srgbClr val="CCFFCC"/>
            </a:solidFill>
            <a:ln w="317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8" name="Line 51"/>
            <p:cNvSpPr>
              <a:spLocks noChangeShapeType="1"/>
            </p:cNvSpPr>
            <p:nvPr/>
          </p:nvSpPr>
          <p:spPr bwMode="auto">
            <a:xfrm>
              <a:off x="0" y="635"/>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9" name="Line 52"/>
            <p:cNvSpPr>
              <a:spLocks noChangeShapeType="1"/>
            </p:cNvSpPr>
            <p:nvPr/>
          </p:nvSpPr>
          <p:spPr bwMode="auto">
            <a:xfrm>
              <a:off x="1179" y="635"/>
              <a:ext cx="9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0" name="Line 53"/>
            <p:cNvSpPr>
              <a:spLocks noChangeShapeType="1"/>
            </p:cNvSpPr>
            <p:nvPr/>
          </p:nvSpPr>
          <p:spPr bwMode="auto">
            <a:xfrm>
              <a:off x="635" y="1179"/>
              <a:ext cx="0" cy="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 name="Line 54"/>
            <p:cNvSpPr>
              <a:spLocks noChangeShapeType="1"/>
            </p:cNvSpPr>
            <p:nvPr/>
          </p:nvSpPr>
          <p:spPr bwMode="auto">
            <a:xfrm>
              <a:off x="635" y="0"/>
              <a:ext cx="0"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Text Box 55"/>
            <p:cNvSpPr txBox="1">
              <a:spLocks noChangeArrowheads="1"/>
            </p:cNvSpPr>
            <p:nvPr/>
          </p:nvSpPr>
          <p:spPr bwMode="auto">
            <a:xfrm>
              <a:off x="418" y="45"/>
              <a:ext cx="4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12</a:t>
              </a:r>
            </a:p>
          </p:txBody>
        </p:sp>
        <p:sp>
          <p:nvSpPr>
            <p:cNvPr id="13" name="Text Box 56"/>
            <p:cNvSpPr txBox="1">
              <a:spLocks noChangeArrowheads="1"/>
            </p:cNvSpPr>
            <p:nvPr/>
          </p:nvSpPr>
          <p:spPr bwMode="auto">
            <a:xfrm>
              <a:off x="953"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3</a:t>
              </a:r>
            </a:p>
          </p:txBody>
        </p:sp>
        <p:sp>
          <p:nvSpPr>
            <p:cNvPr id="14" name="Text Box 57"/>
            <p:cNvSpPr txBox="1">
              <a:spLocks noChangeArrowheads="1"/>
            </p:cNvSpPr>
            <p:nvPr/>
          </p:nvSpPr>
          <p:spPr bwMode="auto">
            <a:xfrm>
              <a:off x="474" y="993"/>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6</a:t>
              </a:r>
            </a:p>
          </p:txBody>
        </p:sp>
        <p:sp>
          <p:nvSpPr>
            <p:cNvPr id="15" name="Text Box 58"/>
            <p:cNvSpPr txBox="1">
              <a:spLocks noChangeArrowheads="1"/>
            </p:cNvSpPr>
            <p:nvPr/>
          </p:nvSpPr>
          <p:spPr bwMode="auto">
            <a:xfrm>
              <a:off x="0"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9</a:t>
              </a:r>
            </a:p>
          </p:txBody>
        </p:sp>
      </p:grpSp>
      <p:grpSp>
        <p:nvGrpSpPr>
          <p:cNvPr id="16" name="Group 59"/>
          <p:cNvGrpSpPr>
            <a:grpSpLocks/>
          </p:cNvGrpSpPr>
          <p:nvPr/>
        </p:nvGrpSpPr>
        <p:grpSpPr bwMode="auto">
          <a:xfrm>
            <a:off x="3447485" y="3426040"/>
            <a:ext cx="2016125" cy="2016125"/>
            <a:chOff x="0" y="0"/>
            <a:chExt cx="1270" cy="1270"/>
          </a:xfrm>
        </p:grpSpPr>
        <p:sp>
          <p:nvSpPr>
            <p:cNvPr id="17" name="Oval 60"/>
            <p:cNvSpPr>
              <a:spLocks noChangeArrowheads="1"/>
            </p:cNvSpPr>
            <p:nvPr/>
          </p:nvSpPr>
          <p:spPr bwMode="auto">
            <a:xfrm>
              <a:off x="0" y="0"/>
              <a:ext cx="1270" cy="1270"/>
            </a:xfrm>
            <a:prstGeom prst="ellipse">
              <a:avLst/>
            </a:prstGeom>
            <a:solidFill>
              <a:srgbClr val="CCFFCC"/>
            </a:solidFill>
            <a:ln w="317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18" name="Line 61"/>
            <p:cNvSpPr>
              <a:spLocks noChangeShapeType="1"/>
            </p:cNvSpPr>
            <p:nvPr/>
          </p:nvSpPr>
          <p:spPr bwMode="auto">
            <a:xfrm>
              <a:off x="0" y="635"/>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9" name="Line 62"/>
            <p:cNvSpPr>
              <a:spLocks noChangeShapeType="1"/>
            </p:cNvSpPr>
            <p:nvPr/>
          </p:nvSpPr>
          <p:spPr bwMode="auto">
            <a:xfrm>
              <a:off x="1179" y="635"/>
              <a:ext cx="9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0" name="Line 63"/>
            <p:cNvSpPr>
              <a:spLocks noChangeShapeType="1"/>
            </p:cNvSpPr>
            <p:nvPr/>
          </p:nvSpPr>
          <p:spPr bwMode="auto">
            <a:xfrm>
              <a:off x="635" y="1179"/>
              <a:ext cx="0" cy="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1" name="Line 64"/>
            <p:cNvSpPr>
              <a:spLocks noChangeShapeType="1"/>
            </p:cNvSpPr>
            <p:nvPr/>
          </p:nvSpPr>
          <p:spPr bwMode="auto">
            <a:xfrm>
              <a:off x="635" y="0"/>
              <a:ext cx="0"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2" name="Text Box 65"/>
            <p:cNvSpPr txBox="1">
              <a:spLocks noChangeArrowheads="1"/>
            </p:cNvSpPr>
            <p:nvPr/>
          </p:nvSpPr>
          <p:spPr bwMode="auto">
            <a:xfrm>
              <a:off x="467" y="45"/>
              <a:ext cx="3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12</a:t>
              </a:r>
            </a:p>
          </p:txBody>
        </p:sp>
        <p:sp>
          <p:nvSpPr>
            <p:cNvPr id="23" name="Text Box 66"/>
            <p:cNvSpPr txBox="1">
              <a:spLocks noChangeArrowheads="1"/>
            </p:cNvSpPr>
            <p:nvPr/>
          </p:nvSpPr>
          <p:spPr bwMode="auto">
            <a:xfrm>
              <a:off x="953"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3</a:t>
              </a:r>
            </a:p>
          </p:txBody>
        </p:sp>
        <p:sp>
          <p:nvSpPr>
            <p:cNvPr id="24" name="Text Box 67"/>
            <p:cNvSpPr txBox="1">
              <a:spLocks noChangeArrowheads="1"/>
            </p:cNvSpPr>
            <p:nvPr/>
          </p:nvSpPr>
          <p:spPr bwMode="auto">
            <a:xfrm>
              <a:off x="474" y="993"/>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6</a:t>
              </a:r>
            </a:p>
          </p:txBody>
        </p:sp>
        <p:sp>
          <p:nvSpPr>
            <p:cNvPr id="25" name="Text Box 68"/>
            <p:cNvSpPr txBox="1">
              <a:spLocks noChangeArrowheads="1"/>
            </p:cNvSpPr>
            <p:nvPr/>
          </p:nvSpPr>
          <p:spPr bwMode="auto">
            <a:xfrm>
              <a:off x="0"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9</a:t>
              </a:r>
            </a:p>
          </p:txBody>
        </p:sp>
      </p:grpSp>
      <p:grpSp>
        <p:nvGrpSpPr>
          <p:cNvPr id="26" name="Group 69"/>
          <p:cNvGrpSpPr>
            <a:grpSpLocks/>
          </p:cNvGrpSpPr>
          <p:nvPr/>
        </p:nvGrpSpPr>
        <p:grpSpPr bwMode="auto">
          <a:xfrm>
            <a:off x="3876109" y="4434102"/>
            <a:ext cx="1225550" cy="0"/>
            <a:chOff x="0" y="0"/>
            <a:chExt cx="772" cy="0"/>
          </a:xfrm>
        </p:grpSpPr>
        <p:sp>
          <p:nvSpPr>
            <p:cNvPr id="27" name="Line 70"/>
            <p:cNvSpPr>
              <a:spLocks noChangeShapeType="1"/>
            </p:cNvSpPr>
            <p:nvPr/>
          </p:nvSpPr>
          <p:spPr bwMode="auto">
            <a:xfrm flipH="1" flipV="1">
              <a:off x="0" y="0"/>
              <a:ext cx="386"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8" name="Line 71"/>
            <p:cNvSpPr>
              <a:spLocks noChangeShapeType="1"/>
            </p:cNvSpPr>
            <p:nvPr/>
          </p:nvSpPr>
          <p:spPr bwMode="auto">
            <a:xfrm flipH="1" flipV="1">
              <a:off x="386" y="0"/>
              <a:ext cx="386" cy="0"/>
            </a:xfrm>
            <a:prstGeom prst="line">
              <a:avLst/>
            </a:prstGeom>
            <a:noFill/>
            <a:ln w="3175">
              <a:solidFill>
                <a:srgbClr val="CCFFCC"/>
              </a:solidFill>
              <a:round/>
              <a:headEnd/>
              <a:tailEnd/>
            </a:ln>
            <a:extLst>
              <a:ext uri="{909E8E84-426E-40DD-AFC4-6F175D3DCCD1}">
                <a14:hiddenFill xmlns:a14="http://schemas.microsoft.com/office/drawing/2010/main">
                  <a:noFill/>
                </a14:hiddenFill>
              </a:ext>
            </a:extLst>
          </p:spPr>
          <p:txBody>
            <a:bodyPr/>
            <a:lstStyle/>
            <a:p>
              <a:endParaRPr lang="zh-CN" altLang="en-US" b="1"/>
            </a:p>
          </p:txBody>
        </p:sp>
      </p:grpSp>
      <p:sp>
        <p:nvSpPr>
          <p:cNvPr id="29" name="Line 72"/>
          <p:cNvSpPr>
            <a:spLocks noChangeShapeType="1"/>
          </p:cNvSpPr>
          <p:nvPr/>
        </p:nvSpPr>
        <p:spPr bwMode="auto">
          <a:xfrm flipV="1">
            <a:off x="4453959" y="3786403"/>
            <a:ext cx="0" cy="649287"/>
          </a:xfrm>
          <a:prstGeom prst="line">
            <a:avLst/>
          </a:prstGeom>
          <a:noFill/>
          <a:ln w="2857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nvGrpSpPr>
          <p:cNvPr id="30" name="Group 73"/>
          <p:cNvGrpSpPr>
            <a:grpSpLocks/>
          </p:cNvGrpSpPr>
          <p:nvPr/>
        </p:nvGrpSpPr>
        <p:grpSpPr bwMode="auto">
          <a:xfrm>
            <a:off x="7189222" y="4434102"/>
            <a:ext cx="1225550" cy="0"/>
            <a:chOff x="0" y="0"/>
            <a:chExt cx="772" cy="0"/>
          </a:xfrm>
        </p:grpSpPr>
        <p:sp>
          <p:nvSpPr>
            <p:cNvPr id="31" name="Line 74"/>
            <p:cNvSpPr>
              <a:spLocks noChangeShapeType="1"/>
            </p:cNvSpPr>
            <p:nvPr/>
          </p:nvSpPr>
          <p:spPr bwMode="auto">
            <a:xfrm flipH="1" flipV="1">
              <a:off x="0" y="0"/>
              <a:ext cx="386"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2" name="Line 75"/>
            <p:cNvSpPr>
              <a:spLocks noChangeShapeType="1"/>
            </p:cNvSpPr>
            <p:nvPr/>
          </p:nvSpPr>
          <p:spPr bwMode="auto">
            <a:xfrm flipH="1" flipV="1">
              <a:off x="386" y="0"/>
              <a:ext cx="386" cy="0"/>
            </a:xfrm>
            <a:prstGeom prst="line">
              <a:avLst/>
            </a:prstGeom>
            <a:noFill/>
            <a:ln w="3175">
              <a:solidFill>
                <a:srgbClr val="CCFFCC"/>
              </a:solidFill>
              <a:round/>
              <a:headEnd/>
              <a:tailEnd/>
            </a:ln>
            <a:extLst>
              <a:ext uri="{909E8E84-426E-40DD-AFC4-6F175D3DCCD1}">
                <a14:hiddenFill xmlns:a14="http://schemas.microsoft.com/office/drawing/2010/main">
                  <a:noFill/>
                </a14:hiddenFill>
              </a:ext>
            </a:extLst>
          </p:spPr>
          <p:txBody>
            <a:bodyPr/>
            <a:lstStyle/>
            <a:p>
              <a:endParaRPr lang="zh-CN" altLang="en-US" b="1"/>
            </a:p>
          </p:txBody>
        </p:sp>
      </p:grpSp>
      <p:sp>
        <p:nvSpPr>
          <p:cNvPr id="33" name="Line 76"/>
          <p:cNvSpPr>
            <a:spLocks noChangeShapeType="1"/>
          </p:cNvSpPr>
          <p:nvPr/>
        </p:nvSpPr>
        <p:spPr bwMode="auto">
          <a:xfrm flipV="1">
            <a:off x="7767072" y="3786403"/>
            <a:ext cx="0" cy="649287"/>
          </a:xfrm>
          <a:prstGeom prst="line">
            <a:avLst/>
          </a:prstGeom>
          <a:noFill/>
          <a:ln w="2857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4" name="Oval 77"/>
          <p:cNvSpPr>
            <a:spLocks noChangeArrowheads="1"/>
          </p:cNvSpPr>
          <p:nvPr/>
        </p:nvSpPr>
        <p:spPr bwMode="auto">
          <a:xfrm>
            <a:off x="5085785" y="1409915"/>
            <a:ext cx="2016125" cy="2016125"/>
          </a:xfrm>
          <a:prstGeom prst="ellipse">
            <a:avLst/>
          </a:prstGeom>
          <a:solidFill>
            <a:srgbClr val="CCFFCC"/>
          </a:solidFill>
          <a:ln w="317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35" name="Line 78"/>
          <p:cNvSpPr>
            <a:spLocks noChangeShapeType="1"/>
          </p:cNvSpPr>
          <p:nvPr/>
        </p:nvSpPr>
        <p:spPr bwMode="auto">
          <a:xfrm>
            <a:off x="5085785" y="2417977"/>
            <a:ext cx="142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6" name="Line 79"/>
          <p:cNvSpPr>
            <a:spLocks noChangeShapeType="1"/>
          </p:cNvSpPr>
          <p:nvPr/>
        </p:nvSpPr>
        <p:spPr bwMode="auto">
          <a:xfrm>
            <a:off x="6957447" y="2417977"/>
            <a:ext cx="1444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7" name="Line 80"/>
          <p:cNvSpPr>
            <a:spLocks noChangeShapeType="1"/>
          </p:cNvSpPr>
          <p:nvPr/>
        </p:nvSpPr>
        <p:spPr bwMode="auto">
          <a:xfrm>
            <a:off x="6093847" y="3281577"/>
            <a:ext cx="0" cy="144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8" name="Line 81"/>
          <p:cNvSpPr>
            <a:spLocks noChangeShapeType="1"/>
          </p:cNvSpPr>
          <p:nvPr/>
        </p:nvSpPr>
        <p:spPr bwMode="auto">
          <a:xfrm>
            <a:off x="6093847" y="1409915"/>
            <a:ext cx="0" cy="1428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9" name="Text Box 82"/>
          <p:cNvSpPr txBox="1">
            <a:spLocks noChangeArrowheads="1"/>
          </p:cNvSpPr>
          <p:nvPr/>
        </p:nvSpPr>
        <p:spPr bwMode="auto">
          <a:xfrm>
            <a:off x="5770198" y="1481352"/>
            <a:ext cx="620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12</a:t>
            </a:r>
          </a:p>
        </p:txBody>
      </p:sp>
      <p:sp>
        <p:nvSpPr>
          <p:cNvPr id="40" name="Text Box 83"/>
          <p:cNvSpPr txBox="1">
            <a:spLocks noChangeArrowheads="1"/>
          </p:cNvSpPr>
          <p:nvPr/>
        </p:nvSpPr>
        <p:spPr bwMode="auto">
          <a:xfrm>
            <a:off x="6598673" y="2200490"/>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3</a:t>
            </a:r>
          </a:p>
        </p:txBody>
      </p:sp>
      <p:sp>
        <p:nvSpPr>
          <p:cNvPr id="41" name="Text Box 84"/>
          <p:cNvSpPr txBox="1">
            <a:spLocks noChangeArrowheads="1"/>
          </p:cNvSpPr>
          <p:nvPr/>
        </p:nvSpPr>
        <p:spPr bwMode="auto">
          <a:xfrm>
            <a:off x="5804923" y="2986302"/>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6</a:t>
            </a:r>
          </a:p>
        </p:txBody>
      </p:sp>
      <p:sp>
        <p:nvSpPr>
          <p:cNvPr id="42" name="Text Box 85"/>
          <p:cNvSpPr txBox="1">
            <a:spLocks noChangeArrowheads="1"/>
          </p:cNvSpPr>
          <p:nvPr/>
        </p:nvSpPr>
        <p:spPr bwMode="auto">
          <a:xfrm>
            <a:off x="5085784" y="2200490"/>
            <a:ext cx="503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9</a:t>
            </a:r>
          </a:p>
        </p:txBody>
      </p:sp>
      <p:grpSp>
        <p:nvGrpSpPr>
          <p:cNvPr id="43" name="Group 86"/>
          <p:cNvGrpSpPr>
            <a:grpSpLocks/>
          </p:cNvGrpSpPr>
          <p:nvPr/>
        </p:nvGrpSpPr>
        <p:grpSpPr bwMode="auto">
          <a:xfrm>
            <a:off x="5515997" y="2417977"/>
            <a:ext cx="1225550" cy="0"/>
            <a:chOff x="0" y="0"/>
            <a:chExt cx="772" cy="0"/>
          </a:xfrm>
        </p:grpSpPr>
        <p:sp>
          <p:nvSpPr>
            <p:cNvPr id="44" name="Line 87"/>
            <p:cNvSpPr>
              <a:spLocks noChangeShapeType="1"/>
            </p:cNvSpPr>
            <p:nvPr/>
          </p:nvSpPr>
          <p:spPr bwMode="auto">
            <a:xfrm flipH="1" flipV="1">
              <a:off x="0" y="0"/>
              <a:ext cx="386"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5" name="Line 88"/>
            <p:cNvSpPr>
              <a:spLocks noChangeShapeType="1"/>
            </p:cNvSpPr>
            <p:nvPr/>
          </p:nvSpPr>
          <p:spPr bwMode="auto">
            <a:xfrm flipH="1" flipV="1">
              <a:off x="386" y="0"/>
              <a:ext cx="386" cy="0"/>
            </a:xfrm>
            <a:prstGeom prst="line">
              <a:avLst/>
            </a:prstGeom>
            <a:noFill/>
            <a:ln w="3175">
              <a:solidFill>
                <a:srgbClr val="CCFFCC"/>
              </a:solidFill>
              <a:round/>
              <a:headEnd/>
              <a:tailEnd/>
            </a:ln>
            <a:extLst>
              <a:ext uri="{909E8E84-426E-40DD-AFC4-6F175D3DCCD1}">
                <a14:hiddenFill xmlns:a14="http://schemas.microsoft.com/office/drawing/2010/main">
                  <a:noFill/>
                </a14:hiddenFill>
              </a:ext>
            </a:extLst>
          </p:spPr>
          <p:txBody>
            <a:bodyPr/>
            <a:lstStyle/>
            <a:p>
              <a:endParaRPr lang="zh-CN" altLang="en-US" b="1"/>
            </a:p>
          </p:txBody>
        </p:sp>
      </p:grpSp>
      <p:sp>
        <p:nvSpPr>
          <p:cNvPr id="46" name="Line 89"/>
          <p:cNvSpPr>
            <a:spLocks noChangeShapeType="1"/>
          </p:cNvSpPr>
          <p:nvPr/>
        </p:nvSpPr>
        <p:spPr bwMode="auto">
          <a:xfrm flipV="1">
            <a:off x="6093847" y="1770278"/>
            <a:ext cx="0" cy="649287"/>
          </a:xfrm>
          <a:prstGeom prst="line">
            <a:avLst/>
          </a:prstGeom>
          <a:noFill/>
          <a:ln w="2857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7" name="Oval 90"/>
          <p:cNvSpPr>
            <a:spLocks noChangeArrowheads="1"/>
          </p:cNvSpPr>
          <p:nvPr/>
        </p:nvSpPr>
        <p:spPr bwMode="auto">
          <a:xfrm>
            <a:off x="6020822" y="2344952"/>
            <a:ext cx="144462" cy="144462"/>
          </a:xfrm>
          <a:prstGeom prst="ellipse">
            <a:avLst/>
          </a:prstGeom>
          <a:solidFill>
            <a:schemeClr val="accent1"/>
          </a:solidFill>
          <a:ln w="571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48" name="Oval 91"/>
          <p:cNvSpPr>
            <a:spLocks noChangeArrowheads="1"/>
          </p:cNvSpPr>
          <p:nvPr/>
        </p:nvSpPr>
        <p:spPr bwMode="auto">
          <a:xfrm>
            <a:off x="4382522" y="4362665"/>
            <a:ext cx="144462" cy="144463"/>
          </a:xfrm>
          <a:prstGeom prst="ellipse">
            <a:avLst/>
          </a:prstGeom>
          <a:solidFill>
            <a:schemeClr val="accent1"/>
          </a:solidFill>
          <a:ln w="571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49" name="Oval 92"/>
          <p:cNvSpPr>
            <a:spLocks noChangeArrowheads="1"/>
          </p:cNvSpPr>
          <p:nvPr/>
        </p:nvSpPr>
        <p:spPr bwMode="auto">
          <a:xfrm>
            <a:off x="7695635" y="4362665"/>
            <a:ext cx="144463" cy="144463"/>
          </a:xfrm>
          <a:prstGeom prst="ellipse">
            <a:avLst/>
          </a:prstGeom>
          <a:solidFill>
            <a:schemeClr val="accent1"/>
          </a:solidFill>
          <a:ln w="571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Tree>
    <p:extLst>
      <p:ext uri="{BB962C8B-B14F-4D97-AF65-F5344CB8AC3E}">
        <p14:creationId xmlns:p14="http://schemas.microsoft.com/office/powerpoint/2010/main" val="1523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43200000">
                                      <p:cBhvr>
                                        <p:cTn id="6" dur="3000" fill="hold"/>
                                        <p:tgtEl>
                                          <p:spTgt spid="43"/>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199941">
                                      <p:cBhvr>
                                        <p:cTn id="10" dur="2000" fill="hold"/>
                                        <p:tgtEl>
                                          <p:spTgt spid="4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mph" presetSubtype="0" fill="hold" nodeType="clickEffect">
                                  <p:stCondLst>
                                    <p:cond delay="0"/>
                                  </p:stCondLst>
                                  <p:childTnLst>
                                    <p:animRot by="16200000">
                                      <p:cBhvr>
                                        <p:cTn id="25" dur="2000" fill="hold"/>
                                        <p:tgtEl>
                                          <p:spTgt spid="26"/>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up)">
                                      <p:cBhvr>
                                        <p:cTn id="30" dur="500"/>
                                        <p:tgtEl>
                                          <p:spTgt spid="30"/>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up)">
                                      <p:cBhvr>
                                        <p:cTn id="36" dur="500"/>
                                        <p:tgtEl>
                                          <p:spTgt spid="49"/>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mph" presetSubtype="0" fill="hold" nodeType="clickEffect">
                                  <p:stCondLst>
                                    <p:cond delay="0"/>
                                  </p:stCondLst>
                                  <p:childTnLst>
                                    <p:animRot by="-5399940">
                                      <p:cBhvr>
                                        <p:cTn id="40" dur="2000" fill="hold"/>
                                        <p:tgtEl>
                                          <p:spTgt spid="30"/>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nodePh="1">
                                  <p:stCondLst>
                                    <p:cond delay="0"/>
                                  </p:stCondLst>
                                  <p:endCondLst>
                                    <p:cond evt="begin" delay="0">
                                      <p:tn val="43"/>
                                    </p:cond>
                                  </p:endCondLst>
                                  <p:childTnLst>
                                    <p:set>
                                      <p:cBhvr>
                                        <p:cTn id="44" dur="1" fill="hold">
                                          <p:stCondLst>
                                            <p:cond delay="0"/>
                                          </p:stCondLst>
                                        </p:cTn>
                                        <p:tgtEl>
                                          <p:spTgt spid="5">
                                            <p:txEl>
                                              <p:pRg st="0" end="0"/>
                                            </p:txEl>
                                          </p:spTgt>
                                        </p:tgtEl>
                                        <p:attrNameLst>
                                          <p:attrName>style.visibility</p:attrName>
                                        </p:attrNameLst>
                                      </p:cBhvr>
                                      <p:to>
                                        <p:strVal val="visible"/>
                                      </p:to>
                                    </p:set>
                                    <p:anim calcmode="lin" valueType="num">
                                      <p:cBhvr additive="base">
                                        <p:cTn id="4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0" end="0"/>
                                            </p:txEl>
                                          </p:spTgt>
                                        </p:tgtEl>
                                        <p:attrNameLst>
                                          <p:attrName>style.visibility</p:attrName>
                                        </p:attrNameLst>
                                      </p:cBhvr>
                                      <p:to>
                                        <p:strVal val="visible"/>
                                      </p:to>
                                    </p:set>
                                    <p:anim calcmode="lin" valueType="num">
                                      <p:cBhvr additive="base">
                                        <p:cTn id="5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autoUpdateAnimBg="0"/>
      <p:bldP spid="29" grpId="0" animBg="1"/>
      <p:bldP spid="33" grpId="0" animBg="1"/>
      <p:bldP spid="48" grpId="0" animBg="1" autoUpdateAnimBg="0"/>
      <p:bldP spid="49"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同余的概念</a:t>
            </a:r>
            <a:endParaRPr lang="zh-CN" altLang="en-US" dirty="0"/>
          </a:p>
        </p:txBody>
      </p:sp>
      <p:sp>
        <p:nvSpPr>
          <p:cNvPr id="3" name="内容占位符 2"/>
          <p:cNvSpPr>
            <a:spLocks noGrp="1"/>
          </p:cNvSpPr>
          <p:nvPr>
            <p:ph idx="1"/>
          </p:nvPr>
        </p:nvSpPr>
        <p:spPr>
          <a:xfrm>
            <a:off x="487822" y="942764"/>
            <a:ext cx="11370502" cy="5637024"/>
          </a:xfrm>
        </p:spPr>
        <p:txBody>
          <a:bodyPr/>
          <a:lstStyle/>
          <a:p>
            <a:pPr>
              <a:lnSpc>
                <a:spcPct val="150000"/>
              </a:lnSpc>
            </a:pPr>
            <a:r>
              <a:rPr lang="zh-CN" altLang="en-US" dirty="0"/>
              <a:t>两整数</a:t>
            </a:r>
            <a:r>
              <a:rPr lang="en-US" altLang="zh-CN" dirty="0"/>
              <a:t>a</a:t>
            </a:r>
            <a:r>
              <a:rPr lang="zh-CN" altLang="en-US" dirty="0"/>
              <a:t>和</a:t>
            </a:r>
            <a:r>
              <a:rPr lang="en-US" altLang="zh-CN" dirty="0"/>
              <a:t>b</a:t>
            </a:r>
            <a:r>
              <a:rPr lang="zh-CN" altLang="en-US" dirty="0"/>
              <a:t>，若用整数</a:t>
            </a:r>
            <a:r>
              <a:rPr lang="en-US" altLang="zh-CN" dirty="0"/>
              <a:t>m</a:t>
            </a:r>
            <a:r>
              <a:rPr lang="zh-CN" altLang="en-US" dirty="0"/>
              <a:t>去除，如余数相同就称</a:t>
            </a:r>
            <a:r>
              <a:rPr lang="en-US" altLang="zh-CN" dirty="0" err="1">
                <a:solidFill>
                  <a:srgbClr val="18978B"/>
                </a:solidFill>
              </a:rPr>
              <a:t>a,b</a:t>
            </a:r>
            <a:r>
              <a:rPr lang="zh-CN" altLang="en-US" dirty="0">
                <a:solidFill>
                  <a:srgbClr val="18978B"/>
                </a:solidFill>
              </a:rPr>
              <a:t>对</a:t>
            </a:r>
            <a:r>
              <a:rPr lang="en-US" altLang="zh-CN" dirty="0">
                <a:solidFill>
                  <a:srgbClr val="18978B"/>
                </a:solidFill>
              </a:rPr>
              <a:t>m</a:t>
            </a:r>
            <a:r>
              <a:rPr lang="zh-CN" altLang="en-US" dirty="0">
                <a:solidFill>
                  <a:srgbClr val="18978B"/>
                </a:solidFill>
              </a:rPr>
              <a:t>同余</a:t>
            </a:r>
            <a:r>
              <a:rPr lang="en-US" altLang="zh-CN" dirty="0"/>
              <a:t>,</a:t>
            </a:r>
            <a:r>
              <a:rPr lang="zh-CN" altLang="en-US" dirty="0"/>
              <a:t>记作：</a:t>
            </a:r>
            <a:endParaRPr lang="en-US" altLang="zh-CN" dirty="0"/>
          </a:p>
          <a:p>
            <a:pPr marL="0" indent="0" algn="ctr">
              <a:lnSpc>
                <a:spcPct val="150000"/>
              </a:lnSpc>
              <a:buNone/>
            </a:pPr>
            <a:r>
              <a:rPr lang="en-US" altLang="zh-CN" sz="2800" b="1" dirty="0">
                <a:solidFill>
                  <a:srgbClr val="000099"/>
                </a:solidFill>
              </a:rPr>
              <a:t>a ≡ b  (mod m)     </a:t>
            </a:r>
            <a:r>
              <a:rPr lang="zh-CN" altLang="en-US" sz="2800" b="1" dirty="0">
                <a:solidFill>
                  <a:srgbClr val="000099"/>
                </a:solidFill>
              </a:rPr>
              <a:t>模为</a:t>
            </a:r>
            <a:r>
              <a:rPr lang="en-US" altLang="zh-CN" sz="2800" b="1" dirty="0">
                <a:solidFill>
                  <a:srgbClr val="000099"/>
                </a:solidFill>
              </a:rPr>
              <a:t>m </a:t>
            </a:r>
          </a:p>
          <a:p>
            <a:pPr>
              <a:lnSpc>
                <a:spcPct val="150000"/>
              </a:lnSpc>
            </a:pPr>
            <a:r>
              <a:rPr lang="zh-CN" altLang="en-US" dirty="0"/>
              <a:t>假设</a:t>
            </a:r>
            <a:r>
              <a:rPr lang="en-US" altLang="zh-CN" dirty="0" err="1"/>
              <a:t>a,b,m,n</a:t>
            </a:r>
            <a:r>
              <a:rPr lang="zh-CN" altLang="en-US" dirty="0"/>
              <a:t>为整数，</a:t>
            </a:r>
            <a:r>
              <a:rPr lang="en-US" altLang="zh-CN" b="1" dirty="0"/>
              <a:t>a</a:t>
            </a:r>
            <a:r>
              <a:rPr lang="en-US" altLang="zh-CN" dirty="0"/>
              <a:t>=n</a:t>
            </a:r>
            <a:r>
              <a:rPr lang="zh-CN" altLang="en-US" dirty="0"/>
              <a:t>*</a:t>
            </a:r>
            <a:r>
              <a:rPr lang="en-US" altLang="zh-CN" b="1" dirty="0" err="1"/>
              <a:t>m</a:t>
            </a:r>
            <a:r>
              <a:rPr lang="en-US" altLang="zh-CN" dirty="0" err="1"/>
              <a:t>+</a:t>
            </a:r>
            <a:r>
              <a:rPr lang="en-US" altLang="zh-CN" b="1" dirty="0" err="1"/>
              <a:t>b</a:t>
            </a:r>
            <a:r>
              <a:rPr lang="zh-CN" altLang="en-US" dirty="0"/>
              <a:t>，则称</a:t>
            </a:r>
            <a:r>
              <a:rPr lang="en-US" altLang="zh-CN" dirty="0">
                <a:solidFill>
                  <a:srgbClr val="18978B"/>
                </a:solidFill>
              </a:rPr>
              <a:t>a</a:t>
            </a:r>
            <a:r>
              <a:rPr lang="zh-CN" altLang="en-US" dirty="0">
                <a:solidFill>
                  <a:srgbClr val="18978B"/>
                </a:solidFill>
              </a:rPr>
              <a:t>和</a:t>
            </a:r>
            <a:r>
              <a:rPr lang="en-US" altLang="zh-CN" dirty="0">
                <a:solidFill>
                  <a:srgbClr val="18978B"/>
                </a:solidFill>
              </a:rPr>
              <a:t>b</a:t>
            </a:r>
            <a:r>
              <a:rPr lang="zh-CN" altLang="en-US" dirty="0">
                <a:solidFill>
                  <a:srgbClr val="18978B"/>
                </a:solidFill>
              </a:rPr>
              <a:t>对模</a:t>
            </a:r>
            <a:r>
              <a:rPr lang="en-US" altLang="zh-CN" dirty="0">
                <a:solidFill>
                  <a:srgbClr val="18978B"/>
                </a:solidFill>
              </a:rPr>
              <a:t>m</a:t>
            </a:r>
            <a:r>
              <a:rPr lang="zh-CN" altLang="en-US" dirty="0">
                <a:solidFill>
                  <a:srgbClr val="18978B"/>
                </a:solidFill>
              </a:rPr>
              <a:t>同余</a:t>
            </a:r>
            <a:r>
              <a:rPr lang="zh-CN" altLang="en-US" dirty="0"/>
              <a:t>，记作：</a:t>
            </a:r>
            <a:r>
              <a:rPr lang="zh-CN" altLang="en-US" sz="2800" dirty="0"/>
              <a:t> </a:t>
            </a:r>
            <a:endParaRPr lang="en-US" altLang="zh-CN" sz="2800" dirty="0"/>
          </a:p>
          <a:p>
            <a:pPr marL="0" indent="0" algn="ctr">
              <a:lnSpc>
                <a:spcPct val="150000"/>
              </a:lnSpc>
              <a:buNone/>
            </a:pPr>
            <a:r>
              <a:rPr lang="en-US" altLang="zh-CN" sz="2800" b="1" dirty="0">
                <a:solidFill>
                  <a:srgbClr val="000099"/>
                </a:solidFill>
              </a:rPr>
              <a:t>a ≡ b (mod m)      b ≡ a (mod m) </a:t>
            </a:r>
            <a:r>
              <a:rPr lang="en-US" altLang="zh-CN" sz="2800" b="1" dirty="0">
                <a:solidFill>
                  <a:srgbClr val="0066FF"/>
                </a:solidFill>
              </a:rPr>
              <a:t> </a:t>
            </a:r>
          </a:p>
          <a:p>
            <a:pPr eaLnBrk="1" hangingPunct="1">
              <a:lnSpc>
                <a:spcPct val="200000"/>
              </a:lnSpc>
            </a:pPr>
            <a:r>
              <a:rPr lang="zh-CN" altLang="en-US" sz="2800" dirty="0"/>
              <a:t>以</a:t>
            </a:r>
            <a:r>
              <a:rPr lang="en-US" altLang="zh-CN" sz="2800" dirty="0"/>
              <a:t>12</a:t>
            </a:r>
            <a:r>
              <a:rPr lang="zh-CN" altLang="en-US" sz="2800" dirty="0"/>
              <a:t>为模        </a:t>
            </a:r>
            <a:r>
              <a:rPr lang="en-US" altLang="zh-CN" sz="2800" dirty="0"/>
              <a:t>9</a:t>
            </a:r>
            <a:r>
              <a:rPr lang="en-US" altLang="zh-CN" sz="2800" dirty="0">
                <a:solidFill>
                  <a:srgbClr val="000099"/>
                </a:solidFill>
              </a:rPr>
              <a:t> ≡ </a:t>
            </a:r>
            <a:r>
              <a:rPr lang="en-US" altLang="zh-CN" sz="2800" dirty="0">
                <a:solidFill>
                  <a:srgbClr val="C00000"/>
                </a:solidFill>
              </a:rPr>
              <a:t>12</a:t>
            </a:r>
            <a:r>
              <a:rPr lang="en-US" altLang="zh-CN" sz="2800" dirty="0"/>
              <a:t>+9</a:t>
            </a:r>
            <a:r>
              <a:rPr lang="en-US" altLang="zh-CN" sz="2800" dirty="0">
                <a:solidFill>
                  <a:srgbClr val="000099"/>
                </a:solidFill>
              </a:rPr>
              <a:t> ≡ </a:t>
            </a:r>
            <a:r>
              <a:rPr lang="en-US" altLang="zh-CN" sz="2800" dirty="0">
                <a:solidFill>
                  <a:srgbClr val="C00000"/>
                </a:solidFill>
              </a:rPr>
              <a:t>24</a:t>
            </a:r>
            <a:r>
              <a:rPr lang="en-US" altLang="zh-CN" sz="2800" dirty="0"/>
              <a:t>+9</a:t>
            </a:r>
            <a:r>
              <a:rPr lang="en-US" altLang="zh-CN" sz="2800" dirty="0">
                <a:solidFill>
                  <a:srgbClr val="000099"/>
                </a:solidFill>
              </a:rPr>
              <a:t> ≡ </a:t>
            </a:r>
            <a:r>
              <a:rPr lang="en-US" altLang="zh-CN" sz="2800" dirty="0">
                <a:solidFill>
                  <a:srgbClr val="C00000"/>
                </a:solidFill>
              </a:rPr>
              <a:t>36</a:t>
            </a:r>
            <a:r>
              <a:rPr lang="en-US" altLang="zh-CN" sz="2800" dirty="0"/>
              <a:t>+9</a:t>
            </a:r>
          </a:p>
          <a:p>
            <a:pPr eaLnBrk="1" hangingPunct="1">
              <a:lnSpc>
                <a:spcPct val="200000"/>
              </a:lnSpc>
            </a:pPr>
            <a:r>
              <a:rPr lang="en-US" altLang="zh-CN" sz="2800" dirty="0"/>
              <a:t>9</a:t>
            </a:r>
            <a:r>
              <a:rPr lang="en-US" altLang="zh-CN" sz="2800" dirty="0">
                <a:solidFill>
                  <a:srgbClr val="000099"/>
                </a:solidFill>
              </a:rPr>
              <a:t> ≡ </a:t>
            </a:r>
            <a:r>
              <a:rPr lang="en-US" altLang="zh-CN" sz="2800" dirty="0"/>
              <a:t>21</a:t>
            </a:r>
            <a:r>
              <a:rPr lang="en-US" altLang="zh-CN" sz="2800" dirty="0">
                <a:solidFill>
                  <a:srgbClr val="000099"/>
                </a:solidFill>
              </a:rPr>
              <a:t> ≡ </a:t>
            </a:r>
            <a:r>
              <a:rPr lang="en-US" altLang="zh-CN" sz="2800" dirty="0"/>
              <a:t>33</a:t>
            </a:r>
            <a:r>
              <a:rPr lang="en-US" altLang="zh-CN" sz="2800" dirty="0">
                <a:solidFill>
                  <a:srgbClr val="000099"/>
                </a:solidFill>
              </a:rPr>
              <a:t> ≡ </a:t>
            </a:r>
            <a:r>
              <a:rPr lang="en-US" altLang="zh-CN" sz="2800" dirty="0"/>
              <a:t>45 </a:t>
            </a:r>
            <a:r>
              <a:rPr lang="en-US" altLang="zh-CN" sz="2800" dirty="0">
                <a:solidFill>
                  <a:srgbClr val="000099"/>
                </a:solidFill>
              </a:rPr>
              <a:t>≡ </a:t>
            </a:r>
            <a:r>
              <a:rPr lang="en-US" altLang="zh-CN" sz="2800" dirty="0"/>
              <a:t>-3</a:t>
            </a:r>
            <a:r>
              <a:rPr lang="en-US" altLang="zh-CN" sz="2800" dirty="0">
                <a:solidFill>
                  <a:srgbClr val="000099"/>
                </a:solidFill>
              </a:rPr>
              <a:t> ≡ </a:t>
            </a:r>
            <a:r>
              <a:rPr lang="en-US" altLang="zh-CN" sz="2800" dirty="0">
                <a:solidFill>
                  <a:srgbClr val="C00000"/>
                </a:solidFill>
              </a:rPr>
              <a:t>12</a:t>
            </a:r>
            <a:r>
              <a:rPr lang="en-US" altLang="zh-CN" sz="2800" dirty="0"/>
              <a:t>-3</a:t>
            </a:r>
            <a:r>
              <a:rPr lang="en-US" altLang="zh-CN" sz="2800" dirty="0">
                <a:solidFill>
                  <a:srgbClr val="000099"/>
                </a:solidFill>
              </a:rPr>
              <a:t> ≡ </a:t>
            </a:r>
            <a:r>
              <a:rPr lang="en-US" altLang="zh-CN" sz="2800" dirty="0"/>
              <a:t>9</a:t>
            </a:r>
            <a:endParaRPr lang="en-US" altLang="zh-CN" sz="2800" dirty="0">
              <a:solidFill>
                <a:srgbClr val="0066FF"/>
              </a:solidFill>
            </a:endParaRPr>
          </a:p>
          <a:p>
            <a:endParaRPr lang="zh-CN" altLang="en-US" sz="2800" dirty="0"/>
          </a:p>
          <a:p>
            <a:endParaRPr lang="zh-CN" altLang="en-US" dirty="0"/>
          </a:p>
          <a:p>
            <a:endParaRPr lang="zh-CN" altLang="en-US" dirty="0"/>
          </a:p>
        </p:txBody>
      </p:sp>
    </p:spTree>
    <p:extLst>
      <p:ext uri="{BB962C8B-B14F-4D97-AF65-F5344CB8AC3E}">
        <p14:creationId xmlns:p14="http://schemas.microsoft.com/office/powerpoint/2010/main" val="3527149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例子</a:t>
            </a:r>
          </a:p>
        </p:txBody>
      </p:sp>
      <p:sp>
        <p:nvSpPr>
          <p:cNvPr id="3" name="内容占位符 2"/>
          <p:cNvSpPr>
            <a:spLocks noGrp="1"/>
          </p:cNvSpPr>
          <p:nvPr>
            <p:ph idx="1"/>
          </p:nvPr>
        </p:nvSpPr>
        <p:spPr/>
        <p:txBody>
          <a:bodyPr/>
          <a:lstStyle/>
          <a:p>
            <a:pPr eaLnBrk="1" hangingPunct="1"/>
            <a:r>
              <a:rPr lang="en-US" altLang="zh-CN" dirty="0"/>
              <a:t>7+(-3)</a:t>
            </a:r>
          </a:p>
          <a:p>
            <a:pPr marL="0" indent="0" eaLnBrk="1" hangingPunct="1">
              <a:buNone/>
            </a:pPr>
            <a:r>
              <a:rPr lang="en-US" altLang="zh-CN" dirty="0"/>
              <a:t>          =7+(</a:t>
            </a:r>
            <a:r>
              <a:rPr lang="en-US" altLang="zh-CN" dirty="0">
                <a:solidFill>
                  <a:srgbClr val="FF0000"/>
                </a:solidFill>
              </a:rPr>
              <a:t>12</a:t>
            </a:r>
            <a:r>
              <a:rPr lang="en-US" altLang="zh-CN" dirty="0"/>
              <a:t>-3)</a:t>
            </a:r>
          </a:p>
          <a:p>
            <a:pPr marL="0" indent="0" eaLnBrk="1" hangingPunct="1">
              <a:buNone/>
            </a:pPr>
            <a:r>
              <a:rPr lang="en-US" altLang="zh-CN" dirty="0"/>
              <a:t>          =7+9</a:t>
            </a:r>
          </a:p>
          <a:p>
            <a:pPr marL="0" indent="0" eaLnBrk="1" hangingPunct="1">
              <a:buNone/>
            </a:pPr>
            <a:r>
              <a:rPr lang="en-US" altLang="zh-CN" dirty="0"/>
              <a:t>          =16</a:t>
            </a:r>
          </a:p>
          <a:p>
            <a:pPr marL="0" indent="0" eaLnBrk="1" hangingPunct="1">
              <a:buNone/>
            </a:pPr>
            <a:r>
              <a:rPr lang="en-US" altLang="zh-CN" dirty="0"/>
              <a:t>          =4</a:t>
            </a:r>
          </a:p>
          <a:p>
            <a:pPr eaLnBrk="1" hangingPunct="1">
              <a:lnSpc>
                <a:spcPct val="150000"/>
              </a:lnSpc>
            </a:pPr>
            <a:r>
              <a:rPr lang="zh-CN" altLang="en-US" b="1" dirty="0"/>
              <a:t>表示负数时可用</a:t>
            </a:r>
            <a:r>
              <a:rPr lang="zh-CN" altLang="en-US" b="1" dirty="0">
                <a:solidFill>
                  <a:srgbClr val="1387B7"/>
                </a:solidFill>
              </a:rPr>
              <a:t>模</a:t>
            </a:r>
            <a:r>
              <a:rPr lang="zh-CN" altLang="en-US" b="1" dirty="0"/>
              <a:t>的性质转换成正数</a:t>
            </a:r>
            <a:endParaRPr lang="en-US" altLang="zh-CN" b="1" dirty="0"/>
          </a:p>
          <a:p>
            <a:pPr eaLnBrk="1" hangingPunct="1">
              <a:lnSpc>
                <a:spcPct val="150000"/>
              </a:lnSpc>
            </a:pPr>
            <a:r>
              <a:rPr lang="zh-CN" altLang="en-US" b="1" dirty="0"/>
              <a:t>即可将运算中的</a:t>
            </a:r>
            <a:r>
              <a:rPr lang="zh-CN" altLang="en-US" b="1" dirty="0">
                <a:solidFill>
                  <a:srgbClr val="1387B7"/>
                </a:solidFill>
              </a:rPr>
              <a:t>减法变成加法</a:t>
            </a:r>
            <a:r>
              <a:rPr lang="zh-CN" altLang="en-US" b="1" dirty="0"/>
              <a:t>运算</a:t>
            </a:r>
          </a:p>
          <a:p>
            <a:endParaRPr lang="zh-CN" altLang="en-US" dirty="0"/>
          </a:p>
        </p:txBody>
      </p:sp>
    </p:spTree>
    <p:extLst>
      <p:ext uri="{BB962C8B-B14F-4D97-AF65-F5344CB8AC3E}">
        <p14:creationId xmlns:p14="http://schemas.microsoft.com/office/powerpoint/2010/main" val="2460136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补码公式</a:t>
            </a:r>
          </a:p>
        </p:txBody>
      </p:sp>
      <p:sp>
        <p:nvSpPr>
          <p:cNvPr id="3" name="内容占位符 2"/>
          <p:cNvSpPr>
            <a:spLocks noGrp="1"/>
          </p:cNvSpPr>
          <p:nvPr>
            <p:ph idx="1"/>
          </p:nvPr>
        </p:nvSpPr>
        <p:spPr>
          <a:xfrm>
            <a:off x="487822" y="942764"/>
            <a:ext cx="10515599" cy="2039482"/>
          </a:xfrm>
        </p:spPr>
        <p:txBody>
          <a:bodyPr>
            <a:normAutofit lnSpcReduction="10000"/>
          </a:bodyPr>
          <a:lstStyle/>
          <a:p>
            <a:pPr>
              <a:lnSpc>
                <a:spcPct val="150000"/>
              </a:lnSpc>
            </a:pPr>
            <a:r>
              <a:rPr lang="zh-CN" altLang="en-US" b="1" dirty="0">
                <a:solidFill>
                  <a:srgbClr val="C00000"/>
                </a:solidFill>
              </a:rPr>
              <a:t>模</a:t>
            </a:r>
            <a:r>
              <a:rPr lang="zh-CN" altLang="en-US" b="1" dirty="0"/>
              <a:t>：</a:t>
            </a:r>
            <a:r>
              <a:rPr lang="zh-CN" altLang="en-US" b="1" dirty="0">
                <a:solidFill>
                  <a:srgbClr val="1387B7"/>
                </a:solidFill>
              </a:rPr>
              <a:t>符号位进位位的权值</a:t>
            </a:r>
            <a:endParaRPr lang="en-US" altLang="zh-CN" b="1" dirty="0">
              <a:solidFill>
                <a:srgbClr val="1387B7"/>
              </a:solidFill>
            </a:endParaRPr>
          </a:p>
          <a:p>
            <a:pPr>
              <a:lnSpc>
                <a:spcPct val="150000"/>
              </a:lnSpc>
            </a:pPr>
            <a:r>
              <a:rPr lang="zh-CN" altLang="en-US" dirty="0"/>
              <a:t>真值为正数，补码与原码相同</a:t>
            </a:r>
            <a:endParaRPr lang="en-US" altLang="zh-CN" dirty="0"/>
          </a:p>
          <a:p>
            <a:pPr>
              <a:lnSpc>
                <a:spcPct val="150000"/>
              </a:lnSpc>
            </a:pPr>
            <a:r>
              <a:rPr lang="zh-CN" altLang="en-US" dirty="0"/>
              <a:t>真值为负数，增加一个模</a:t>
            </a:r>
            <a:endParaRPr lang="en-US" altLang="zh-CN" dirty="0"/>
          </a:p>
          <a:p>
            <a:endParaRPr lang="zh-CN" altLang="en-US" dirty="0"/>
          </a:p>
        </p:txBody>
      </p:sp>
      <p:grpSp>
        <p:nvGrpSpPr>
          <p:cNvPr id="4" name="Group 4"/>
          <p:cNvGrpSpPr>
            <a:grpSpLocks/>
          </p:cNvGrpSpPr>
          <p:nvPr/>
        </p:nvGrpSpPr>
        <p:grpSpPr bwMode="auto">
          <a:xfrm>
            <a:off x="3321089" y="2893346"/>
            <a:ext cx="5545138" cy="1503362"/>
            <a:chOff x="0" y="0"/>
            <a:chExt cx="3493" cy="947"/>
          </a:xfrm>
        </p:grpSpPr>
        <p:sp>
          <p:nvSpPr>
            <p:cNvPr id="5" name="Text Box 5"/>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rgbClr val="0000FF"/>
                  </a:solidFill>
                  <a:effectLst>
                    <a:outerShdw blurRad="38100" dist="38100" dir="2700000" algn="tl">
                      <a:srgbClr val="C0C0C0"/>
                    </a:outerShdw>
                  </a:effectLst>
                  <a:latin typeface="Tahoma" panose="020B0604030504040204" pitchFamily="34" charset="0"/>
                </a:rPr>
                <a:t>[X] </a:t>
              </a:r>
              <a:r>
                <a:rPr lang="zh-CN" altLang="en-US" sz="2400" b="1" baseline="-25000">
                  <a:solidFill>
                    <a:srgbClr val="0000FF"/>
                  </a:solidFill>
                  <a:effectLst>
                    <a:outerShdw blurRad="38100" dist="38100" dir="2700000" algn="tl">
                      <a:srgbClr val="C0C0C0"/>
                    </a:outerShdw>
                  </a:effectLst>
                  <a:latin typeface="Tahoma" panose="020B0604030504040204" pitchFamily="34" charset="0"/>
                </a:rPr>
                <a:t>补</a:t>
              </a:r>
              <a:r>
                <a:rPr lang="en-US" sz="2400" b="1">
                  <a:solidFill>
                    <a:srgbClr val="0000FF"/>
                  </a:solidFill>
                  <a:effectLst>
                    <a:outerShdw blurRad="38100" dist="38100" dir="2700000" algn="tl">
                      <a:srgbClr val="C0C0C0"/>
                    </a:outerShdw>
                  </a:effectLst>
                  <a:latin typeface="Tahoma" panose="020B0604030504040204" pitchFamily="34" charset="0"/>
                </a:rPr>
                <a:t>=</a:t>
              </a:r>
            </a:p>
          </p:txBody>
        </p:sp>
        <p:sp>
          <p:nvSpPr>
            <p:cNvPr id="6" name="Text Box 6"/>
            <p:cNvSpPr txBox="1">
              <a:spLocks noChangeArrowheads="1"/>
            </p:cNvSpPr>
            <p:nvPr/>
          </p:nvSpPr>
          <p:spPr bwMode="auto">
            <a:xfrm>
              <a:off x="953" y="0"/>
              <a:ext cx="2540" cy="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0≤X&lt;2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FF0000"/>
                  </a:solidFill>
                  <a:effectLst>
                    <a:outerShdw blurRad="38100" dist="38100" dir="2700000" algn="tl">
                      <a:srgbClr val="C0C0C0"/>
                    </a:outerShdw>
                  </a:effectLst>
                  <a:latin typeface="Tahoma" panose="020B0604030504040204" pitchFamily="34" charset="0"/>
                </a:rPr>
                <a:t>2</a:t>
              </a:r>
              <a:r>
                <a:rPr lang="en-US" sz="2400" b="1" baseline="50000" dirty="0">
                  <a:solidFill>
                    <a:srgbClr val="FF0000"/>
                  </a:solidFill>
                  <a:effectLst>
                    <a:outerShdw blurRad="38100" dist="38100" dir="2700000" algn="tl">
                      <a:srgbClr val="C0C0C0"/>
                    </a:outerShdw>
                  </a:effectLst>
                  <a:latin typeface="Tahoma" panose="020B0604030504040204" pitchFamily="34" charset="0"/>
                </a:rPr>
                <a:t>n+1 </a:t>
              </a:r>
              <a:r>
                <a:rPr lang="en-US" sz="2400" b="1" dirty="0">
                  <a:solidFill>
                    <a:srgbClr val="0000FF"/>
                  </a:solidFill>
                  <a:effectLst>
                    <a:outerShdw blurRad="38100" dist="38100" dir="2700000" algn="tl">
                      <a:srgbClr val="C0C0C0"/>
                    </a:outerShdw>
                  </a:effectLst>
                  <a:latin typeface="Tahoma" panose="020B0604030504040204" pitchFamily="34" charset="0"/>
                </a:rPr>
                <a:t>+ X    -2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r>
                <a:rPr lang="en-US" sz="2400" b="1" dirty="0">
                  <a:solidFill>
                    <a:srgbClr val="0000FF"/>
                  </a:solidFill>
                  <a:effectLst>
                    <a:outerShdw blurRad="38100" dist="38100" dir="2700000" algn="tl">
                      <a:srgbClr val="C0C0C0"/>
                    </a:outerShdw>
                  </a:effectLst>
                  <a:latin typeface="Tahoma" panose="020B0604030504040204" pitchFamily="34" charset="0"/>
                </a:rPr>
                <a:t>≤X&lt;0</a:t>
              </a:r>
            </a:p>
          </p:txBody>
        </p:sp>
        <p:sp>
          <p:nvSpPr>
            <p:cNvPr id="7" name="AutoShape 7"/>
            <p:cNvSpPr>
              <a:spLocks/>
            </p:cNvSpPr>
            <p:nvPr/>
          </p:nvSpPr>
          <p:spPr bwMode="auto">
            <a:xfrm>
              <a:off x="817" y="184"/>
              <a:ext cx="45" cy="681"/>
            </a:xfrm>
            <a:prstGeom prst="leftBrace">
              <a:avLst>
                <a:gd name="adj1" fmla="val 126111"/>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p>
          </p:txBody>
        </p:sp>
      </p:grpSp>
      <p:grpSp>
        <p:nvGrpSpPr>
          <p:cNvPr id="8" name="Group 8"/>
          <p:cNvGrpSpPr>
            <a:grpSpLocks/>
          </p:cNvGrpSpPr>
          <p:nvPr/>
        </p:nvGrpSpPr>
        <p:grpSpPr bwMode="auto">
          <a:xfrm>
            <a:off x="3321089" y="4755862"/>
            <a:ext cx="5545137" cy="1606549"/>
            <a:chOff x="0" y="0"/>
            <a:chExt cx="3493" cy="1012"/>
          </a:xfrm>
        </p:grpSpPr>
        <p:sp>
          <p:nvSpPr>
            <p:cNvPr id="9" name="Text Box 9"/>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chemeClr val="accent2"/>
                  </a:solidFill>
                  <a:effectLst>
                    <a:outerShdw blurRad="38100" dist="38100" dir="2700000" algn="tl">
                      <a:srgbClr val="C0C0C0"/>
                    </a:outerShdw>
                  </a:effectLst>
                  <a:latin typeface="Tahoma" panose="020B0604030504040204" pitchFamily="34" charset="0"/>
                </a:rPr>
                <a:t>[X] </a:t>
              </a:r>
              <a:r>
                <a:rPr lang="zh-CN" altLang="en-US" sz="2400" b="1" baseline="-25000">
                  <a:solidFill>
                    <a:schemeClr val="accent2"/>
                  </a:solidFill>
                  <a:effectLst>
                    <a:outerShdw blurRad="38100" dist="38100" dir="2700000" algn="tl">
                      <a:srgbClr val="C0C0C0"/>
                    </a:outerShdw>
                  </a:effectLst>
                  <a:latin typeface="Tahoma" panose="020B0604030504040204" pitchFamily="34" charset="0"/>
                </a:rPr>
                <a:t>补</a:t>
              </a:r>
              <a:r>
                <a:rPr lang="en-US" sz="2400" b="1">
                  <a:solidFill>
                    <a:schemeClr val="accent2"/>
                  </a:solidFill>
                  <a:effectLst>
                    <a:outerShdw blurRad="38100" dist="38100" dir="2700000" algn="tl">
                      <a:srgbClr val="C0C0C0"/>
                    </a:outerShdw>
                  </a:effectLst>
                  <a:latin typeface="Tahoma" panose="020B0604030504040204" pitchFamily="34" charset="0"/>
                </a:rPr>
                <a:t>=</a:t>
              </a:r>
            </a:p>
          </p:txBody>
        </p:sp>
        <p:sp>
          <p:nvSpPr>
            <p:cNvPr id="10" name="Text Box 10"/>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Tahoma" panose="020B0604030504040204" pitchFamily="34" charset="0"/>
                </a:rPr>
                <a:t>X                0≤X&lt;1</a:t>
              </a:r>
              <a:endParaRPr lang="en-US" sz="2400" b="1" baseline="50000" dirty="0">
                <a:solidFill>
                  <a:schemeClr val="accent2"/>
                </a:solidFill>
                <a:effectLst>
                  <a:outerShdw blurRad="38100" dist="38100" dir="2700000" algn="tl">
                    <a:srgbClr val="C0C0C0"/>
                  </a:outerShdw>
                </a:effectLst>
                <a:latin typeface="Tahoma" panose="020B0604030504040204" pitchFamily="34" charset="0"/>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FF0000"/>
                  </a:solidFill>
                  <a:effectLst>
                    <a:outerShdw blurRad="38100" dist="38100" dir="2700000" algn="tl">
                      <a:srgbClr val="C0C0C0"/>
                    </a:outerShdw>
                  </a:effectLst>
                  <a:latin typeface="Tahoma" panose="020B0604030504040204" pitchFamily="34" charset="0"/>
                </a:rPr>
                <a:t>2 </a:t>
              </a:r>
              <a:r>
                <a:rPr lang="en-US" sz="2400" b="1" dirty="0">
                  <a:solidFill>
                    <a:schemeClr val="accent2"/>
                  </a:solidFill>
                  <a:effectLst>
                    <a:outerShdw blurRad="38100" dist="38100" dir="2700000" algn="tl">
                      <a:srgbClr val="C0C0C0"/>
                    </a:outerShdw>
                  </a:effectLst>
                  <a:latin typeface="Tahoma" panose="020B0604030504040204" pitchFamily="34" charset="0"/>
                </a:rPr>
                <a:t>+ X        -1≤X&lt;0</a:t>
              </a:r>
            </a:p>
          </p:txBody>
        </p:sp>
        <p:sp>
          <p:nvSpPr>
            <p:cNvPr id="11" name="AutoShape 11"/>
            <p:cNvSpPr>
              <a:spLocks/>
            </p:cNvSpPr>
            <p:nvPr/>
          </p:nvSpPr>
          <p:spPr bwMode="auto">
            <a:xfrm>
              <a:off x="817"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12" name="矩形 11"/>
          <p:cNvSpPr/>
          <p:nvPr/>
        </p:nvSpPr>
        <p:spPr>
          <a:xfrm>
            <a:off x="8182272" y="3541046"/>
            <a:ext cx="3019128" cy="539507"/>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模是</a:t>
            </a:r>
            <a:r>
              <a:rPr lang="en-US" altLang="zh-CN" sz="2400" b="1" dirty="0">
                <a:latin typeface="微软雅黑" panose="020B0503020204020204" pitchFamily="34" charset="-122"/>
                <a:ea typeface="微软雅黑" panose="020B0503020204020204" pitchFamily="34" charset="-122"/>
              </a:rPr>
              <a:t>2</a:t>
            </a:r>
            <a:r>
              <a:rPr lang="en-US" altLang="zh-CN" sz="2400" b="1" baseline="70000" dirty="0">
                <a:latin typeface="微软雅黑" panose="020B0503020204020204" pitchFamily="34" charset="-122"/>
                <a:ea typeface="微软雅黑" panose="020B0503020204020204" pitchFamily="34" charset="-122"/>
              </a:rPr>
              <a:t>n+1</a:t>
            </a:r>
            <a:endParaRPr lang="en-US" altLang="zh-CN" sz="2400" b="1" dirty="0">
              <a:latin typeface="微软雅黑" panose="020B0503020204020204" pitchFamily="34" charset="-122"/>
              <a:ea typeface="微软雅黑" panose="020B0503020204020204" pitchFamily="34" charset="-122"/>
            </a:endParaRPr>
          </a:p>
        </p:txBody>
      </p:sp>
      <p:sp>
        <p:nvSpPr>
          <p:cNvPr id="13" name="矩形 12"/>
          <p:cNvSpPr/>
          <p:nvPr/>
        </p:nvSpPr>
        <p:spPr>
          <a:xfrm>
            <a:off x="8182272" y="5263670"/>
            <a:ext cx="3019128" cy="590931"/>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模是</a:t>
            </a:r>
            <a:r>
              <a:rPr lang="en-US" altLang="zh-CN" sz="2400" b="1" dirty="0">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113904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BE35E4-BE2F-4EF2-A5E1-313A49B5DAE7}"/>
              </a:ext>
            </a:extLst>
          </p:cNvPr>
          <p:cNvSpPr>
            <a:spLocks noGrp="1"/>
          </p:cNvSpPr>
          <p:nvPr>
            <p:ph type="title"/>
          </p:nvPr>
        </p:nvSpPr>
        <p:spPr>
          <a:xfrm>
            <a:off x="487822" y="257614"/>
            <a:ext cx="10515600" cy="617641"/>
          </a:xfrm>
        </p:spPr>
        <p:txBody>
          <a:bodyPr>
            <a:normAutofit/>
          </a:bodyPr>
          <a:lstStyle/>
          <a:p>
            <a:r>
              <a:rPr lang="zh-CN" altLang="zh-CN" dirty="0"/>
              <a:t>补码与反码的关系</a:t>
            </a:r>
            <a:endParaRPr lang="zh-CN" altLang="en-US" dirty="0"/>
          </a:p>
        </p:txBody>
      </p:sp>
      <p:sp>
        <p:nvSpPr>
          <p:cNvPr id="4" name="内容占位符 5">
            <a:extLst>
              <a:ext uri="{FF2B5EF4-FFF2-40B4-BE49-F238E27FC236}">
                <a16:creationId xmlns:a16="http://schemas.microsoft.com/office/drawing/2014/main" id="{14D256F3-5089-44E3-8AE5-ED33EAA928A5}"/>
              </a:ext>
            </a:extLst>
          </p:cNvPr>
          <p:cNvSpPr>
            <a:spLocks noGrp="1"/>
          </p:cNvSpPr>
          <p:nvPr>
            <p:ph idx="1"/>
          </p:nvPr>
        </p:nvSpPr>
        <p:spPr>
          <a:xfrm>
            <a:off x="1973516" y="1268884"/>
            <a:ext cx="4104456" cy="5040312"/>
          </a:xfrm>
        </p:spPr>
        <p:txBody>
          <a:bodyPr/>
          <a:lstStyle/>
          <a:p>
            <a:pPr eaLnBrk="1" hangingPunct="1">
              <a:lnSpc>
                <a:spcPct val="150000"/>
              </a:lnSpc>
              <a:buNone/>
            </a:pPr>
            <a:r>
              <a:rPr lang="zh-CN" altLang="en-US" sz="2800" b="1" dirty="0"/>
              <a:t>定点小数</a:t>
            </a:r>
          </a:p>
          <a:p>
            <a:pPr eaLnBrk="1" hangingPunct="1">
              <a:lnSpc>
                <a:spcPct val="150000"/>
              </a:lnSpc>
              <a:buNone/>
            </a:pPr>
            <a:r>
              <a:rPr lang="en-US" altLang="zh-CN" sz="2800" b="1" dirty="0">
                <a:solidFill>
                  <a:srgbClr val="1387B7"/>
                </a:solidFill>
              </a:rPr>
              <a:t>[x]</a:t>
            </a:r>
            <a:r>
              <a:rPr lang="zh-CN" altLang="en-US" sz="2800" b="1" baseline="-25000" dirty="0">
                <a:solidFill>
                  <a:srgbClr val="1387B7"/>
                </a:solidFill>
              </a:rPr>
              <a:t>反</a:t>
            </a:r>
            <a:r>
              <a:rPr lang="en-US" altLang="zh-CN" sz="2800" dirty="0"/>
              <a:t>=2</a:t>
            </a:r>
            <a:r>
              <a:rPr lang="en-US" altLang="zh-CN" sz="2800" dirty="0">
                <a:solidFill>
                  <a:srgbClr val="FF0000"/>
                </a:solidFill>
              </a:rPr>
              <a:t>-2</a:t>
            </a:r>
            <a:r>
              <a:rPr lang="en-US" altLang="zh-CN" sz="2800" baseline="50000" dirty="0">
                <a:solidFill>
                  <a:srgbClr val="FF0000"/>
                </a:solidFill>
              </a:rPr>
              <a:t>-n</a:t>
            </a:r>
            <a:r>
              <a:rPr lang="en-US" altLang="zh-CN" sz="2800" dirty="0"/>
              <a:t>+x</a:t>
            </a:r>
          </a:p>
          <a:p>
            <a:pPr eaLnBrk="1" hangingPunct="1">
              <a:lnSpc>
                <a:spcPct val="150000"/>
              </a:lnSpc>
              <a:buNone/>
            </a:pPr>
            <a:r>
              <a:rPr lang="en-US" altLang="zh-CN" sz="2800" b="1" dirty="0">
                <a:solidFill>
                  <a:srgbClr val="1387B7"/>
                </a:solidFill>
              </a:rPr>
              <a:t>[x]</a:t>
            </a:r>
            <a:r>
              <a:rPr lang="zh-CN" altLang="en-US" sz="2800" b="1" baseline="-25000" dirty="0">
                <a:solidFill>
                  <a:srgbClr val="1387B7"/>
                </a:solidFill>
              </a:rPr>
              <a:t>补</a:t>
            </a:r>
            <a:r>
              <a:rPr lang="en-US" altLang="zh-CN" sz="2800" dirty="0"/>
              <a:t>=2+x</a:t>
            </a:r>
          </a:p>
          <a:p>
            <a:pPr eaLnBrk="1" hangingPunct="1">
              <a:lnSpc>
                <a:spcPct val="150000"/>
              </a:lnSpc>
              <a:buNone/>
            </a:pPr>
            <a:r>
              <a:rPr lang="en-US" altLang="zh-CN" sz="2800" dirty="0"/>
              <a:t>      =(2-2</a:t>
            </a:r>
            <a:r>
              <a:rPr lang="en-US" altLang="zh-CN" sz="2800" baseline="50000" dirty="0"/>
              <a:t>-n</a:t>
            </a:r>
            <a:r>
              <a:rPr lang="en-US" altLang="zh-CN" sz="2800" dirty="0"/>
              <a:t>+x)+2</a:t>
            </a:r>
            <a:r>
              <a:rPr lang="en-US" altLang="zh-CN" sz="2800" baseline="50000" dirty="0"/>
              <a:t>-n</a:t>
            </a:r>
          </a:p>
          <a:p>
            <a:pPr eaLnBrk="1" hangingPunct="1">
              <a:lnSpc>
                <a:spcPct val="150000"/>
              </a:lnSpc>
              <a:buNone/>
            </a:pPr>
            <a:r>
              <a:rPr lang="en-US" altLang="zh-CN" sz="2800" dirty="0"/>
              <a:t>      =[x]</a:t>
            </a:r>
            <a:r>
              <a:rPr lang="zh-CN" altLang="en-US" sz="2800" baseline="-25000" dirty="0"/>
              <a:t>反</a:t>
            </a:r>
            <a:r>
              <a:rPr lang="en-US" altLang="zh-CN" sz="2800" dirty="0"/>
              <a:t>+</a:t>
            </a:r>
            <a:r>
              <a:rPr lang="en-US" altLang="zh-CN" sz="2800" dirty="0">
                <a:solidFill>
                  <a:srgbClr val="FF0000"/>
                </a:solidFill>
              </a:rPr>
              <a:t>2</a:t>
            </a:r>
            <a:r>
              <a:rPr lang="en-US" altLang="zh-CN" sz="2800" baseline="50000" dirty="0">
                <a:solidFill>
                  <a:srgbClr val="FF0000"/>
                </a:solidFill>
              </a:rPr>
              <a:t>-n</a:t>
            </a:r>
          </a:p>
          <a:p>
            <a:pPr>
              <a:lnSpc>
                <a:spcPct val="150000"/>
              </a:lnSpc>
            </a:pPr>
            <a:endParaRPr lang="zh-CN" altLang="en-US" dirty="0"/>
          </a:p>
        </p:txBody>
      </p:sp>
      <p:sp>
        <p:nvSpPr>
          <p:cNvPr id="5" name="内容占位符 6">
            <a:extLst>
              <a:ext uri="{FF2B5EF4-FFF2-40B4-BE49-F238E27FC236}">
                <a16:creationId xmlns:a16="http://schemas.microsoft.com/office/drawing/2014/main" id="{D2225E52-5D02-48F3-BD29-18427177BA9F}"/>
              </a:ext>
            </a:extLst>
          </p:cNvPr>
          <p:cNvSpPr txBox="1">
            <a:spLocks/>
          </p:cNvSpPr>
          <p:nvPr/>
        </p:nvSpPr>
        <p:spPr>
          <a:xfrm>
            <a:off x="6201045" y="1268884"/>
            <a:ext cx="4104456" cy="5040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chemeClr val="accent2"/>
              </a:buClr>
              <a:buFont typeface="Arial" panose="020B0604020202020204" pitchFamily="34" charset="0"/>
              <a:buNone/>
            </a:pPr>
            <a:r>
              <a:rPr lang="zh-CN" altLang="en-US" b="1" dirty="0"/>
              <a:t>整数</a:t>
            </a:r>
          </a:p>
          <a:p>
            <a:pPr>
              <a:lnSpc>
                <a:spcPct val="150000"/>
              </a:lnSpc>
              <a:buClr>
                <a:schemeClr val="accent2"/>
              </a:buClr>
              <a:buFont typeface="Arial" panose="020B0604020202020204" pitchFamily="34" charset="0"/>
              <a:buNone/>
            </a:pPr>
            <a:r>
              <a:rPr lang="en-US" altLang="zh-CN" b="1" dirty="0">
                <a:solidFill>
                  <a:srgbClr val="1387B7"/>
                </a:solidFill>
              </a:rPr>
              <a:t>[x]</a:t>
            </a:r>
            <a:r>
              <a:rPr lang="zh-CN" altLang="en-US" b="1" baseline="-25000" dirty="0">
                <a:solidFill>
                  <a:srgbClr val="1387B7"/>
                </a:solidFill>
              </a:rPr>
              <a:t>反</a:t>
            </a:r>
            <a:r>
              <a:rPr lang="en-US" altLang="zh-CN" dirty="0"/>
              <a:t>=2</a:t>
            </a:r>
            <a:r>
              <a:rPr lang="en-US" altLang="zh-CN" baseline="50000" dirty="0"/>
              <a:t>n+1</a:t>
            </a:r>
            <a:r>
              <a:rPr lang="en-US" altLang="zh-CN" dirty="0">
                <a:solidFill>
                  <a:srgbClr val="FF0000"/>
                </a:solidFill>
              </a:rPr>
              <a:t>-1</a:t>
            </a:r>
            <a:r>
              <a:rPr lang="en-US" altLang="zh-CN" dirty="0"/>
              <a:t>+x</a:t>
            </a:r>
          </a:p>
          <a:p>
            <a:pPr>
              <a:lnSpc>
                <a:spcPct val="150000"/>
              </a:lnSpc>
              <a:buClr>
                <a:schemeClr val="accent2"/>
              </a:buClr>
              <a:buFont typeface="Arial" panose="020B0604020202020204" pitchFamily="34" charset="0"/>
              <a:buNone/>
            </a:pPr>
            <a:r>
              <a:rPr lang="en-US" altLang="zh-CN" b="1" dirty="0">
                <a:solidFill>
                  <a:srgbClr val="1387B7"/>
                </a:solidFill>
              </a:rPr>
              <a:t>[x]</a:t>
            </a:r>
            <a:r>
              <a:rPr lang="zh-CN" altLang="en-US" b="1" baseline="-25000" dirty="0">
                <a:solidFill>
                  <a:srgbClr val="1387B7"/>
                </a:solidFill>
              </a:rPr>
              <a:t>补</a:t>
            </a:r>
            <a:r>
              <a:rPr lang="en-US" altLang="zh-CN" dirty="0"/>
              <a:t>=2</a:t>
            </a:r>
            <a:r>
              <a:rPr lang="en-US" altLang="zh-CN" baseline="50000" dirty="0"/>
              <a:t>n+1</a:t>
            </a:r>
            <a:r>
              <a:rPr lang="en-US" altLang="zh-CN" dirty="0"/>
              <a:t>+x</a:t>
            </a:r>
          </a:p>
          <a:p>
            <a:pPr>
              <a:lnSpc>
                <a:spcPct val="150000"/>
              </a:lnSpc>
              <a:buClr>
                <a:schemeClr val="accent2"/>
              </a:buClr>
              <a:buFont typeface="Arial" panose="020B0604020202020204" pitchFamily="34" charset="0"/>
              <a:buNone/>
            </a:pPr>
            <a:r>
              <a:rPr lang="en-US" altLang="zh-CN" dirty="0"/>
              <a:t>       =(2</a:t>
            </a:r>
            <a:r>
              <a:rPr lang="en-US" altLang="zh-CN" baseline="50000" dirty="0"/>
              <a:t>n+1</a:t>
            </a:r>
            <a:r>
              <a:rPr lang="en-US" altLang="zh-CN" dirty="0"/>
              <a:t>-1+x)+1</a:t>
            </a:r>
          </a:p>
          <a:p>
            <a:pPr>
              <a:lnSpc>
                <a:spcPct val="150000"/>
              </a:lnSpc>
              <a:buClr>
                <a:schemeClr val="accent2"/>
              </a:buClr>
              <a:buFont typeface="Arial" panose="020B0604020202020204" pitchFamily="34" charset="0"/>
              <a:buNone/>
            </a:pPr>
            <a:r>
              <a:rPr lang="en-US" altLang="zh-CN" dirty="0"/>
              <a:t>       = [x]</a:t>
            </a:r>
            <a:r>
              <a:rPr lang="zh-CN" altLang="en-US" baseline="-25000" dirty="0"/>
              <a:t>反</a:t>
            </a:r>
            <a:r>
              <a:rPr lang="en-US" altLang="zh-CN" dirty="0"/>
              <a:t>+</a:t>
            </a:r>
            <a:r>
              <a:rPr lang="en-US" altLang="zh-CN" dirty="0">
                <a:solidFill>
                  <a:srgbClr val="FF0000"/>
                </a:solidFill>
              </a:rPr>
              <a:t>1</a:t>
            </a:r>
          </a:p>
          <a:p>
            <a:pPr>
              <a:lnSpc>
                <a:spcPct val="150000"/>
              </a:lnSpc>
            </a:pPr>
            <a:endParaRPr lang="zh-CN" altLang="en-US" dirty="0"/>
          </a:p>
        </p:txBody>
      </p:sp>
      <p:sp>
        <p:nvSpPr>
          <p:cNvPr id="6" name="矩形 5"/>
          <p:cNvSpPr/>
          <p:nvPr/>
        </p:nvSpPr>
        <p:spPr>
          <a:xfrm>
            <a:off x="1973516" y="5482541"/>
            <a:ext cx="7868984" cy="576761"/>
          </a:xfrm>
          <a:prstGeom prst="rect">
            <a:avLst/>
          </a:prstGeom>
          <a:solidFill>
            <a:schemeClr val="accent6">
              <a:lumMod val="60000"/>
              <a:lumOff val="40000"/>
            </a:schemeClr>
          </a:solidFill>
        </p:spPr>
        <p:txBody>
          <a:bodyPr wrap="square" anchor="ctr" anchorCtr="0">
            <a:spAutoFit/>
          </a:bodyPr>
          <a:lstStyle/>
          <a:p>
            <a:pPr lvl="1" algn="ctr">
              <a:lnSpc>
                <a:spcPct val="135000"/>
              </a:lnSpc>
            </a:pPr>
            <a:r>
              <a:rPr lang="zh-CN" altLang="en-US" sz="2600" b="1" dirty="0">
                <a:latin typeface="微软雅黑" panose="020B0503020204020204" pitchFamily="34" charset="-122"/>
                <a:ea typeface="微软雅黑" panose="020B0503020204020204" pitchFamily="34" charset="-122"/>
              </a:rPr>
              <a:t>当</a:t>
            </a:r>
            <a:r>
              <a:rPr lang="en-US" altLang="zh-CN" sz="2600" b="1" dirty="0">
                <a:latin typeface="微软雅黑" panose="020B0503020204020204" pitchFamily="34" charset="-122"/>
                <a:ea typeface="微软雅黑" panose="020B0503020204020204" pitchFamily="34" charset="-122"/>
              </a:rPr>
              <a:t>X</a:t>
            </a:r>
            <a:r>
              <a:rPr lang="zh-CN" altLang="en-US" sz="2600" b="1" dirty="0">
                <a:latin typeface="微软雅黑" panose="020B0503020204020204" pitchFamily="34" charset="-122"/>
                <a:ea typeface="微软雅黑" panose="020B0503020204020204" pitchFamily="34" charset="-122"/>
              </a:rPr>
              <a:t>为负数时，补码等于反码末位加</a:t>
            </a:r>
            <a:r>
              <a:rPr lang="en-US" altLang="zh-CN" sz="2600" b="1" dirty="0">
                <a:latin typeface="微软雅黑" panose="020B0503020204020204" pitchFamily="34" charset="-122"/>
                <a:ea typeface="微软雅黑" panose="020B0503020204020204" pitchFamily="34" charset="-122"/>
              </a:rPr>
              <a:t>1</a:t>
            </a:r>
          </a:p>
        </p:txBody>
      </p:sp>
    </p:spTree>
    <p:extLst>
      <p:ext uri="{BB962C8B-B14F-4D97-AF65-F5344CB8AC3E}">
        <p14:creationId xmlns:p14="http://schemas.microsoft.com/office/powerpoint/2010/main" val="245632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本章主要内容</a:t>
            </a:r>
          </a:p>
        </p:txBody>
      </p:sp>
      <p:sp>
        <p:nvSpPr>
          <p:cNvPr id="3" name="内容占位符 2"/>
          <p:cNvSpPr>
            <a:spLocks noGrp="1"/>
          </p:cNvSpPr>
          <p:nvPr>
            <p:ph idx="1"/>
          </p:nvPr>
        </p:nvSpPr>
        <p:spPr>
          <a:xfrm>
            <a:off x="487822" y="942764"/>
            <a:ext cx="10515599" cy="5637024"/>
          </a:xfrm>
        </p:spPr>
        <p:txBody>
          <a:bodyPr/>
          <a:lstStyle/>
          <a:p>
            <a:pPr eaLnBrk="1" hangingPunct="1">
              <a:lnSpc>
                <a:spcPct val="150000"/>
              </a:lnSpc>
              <a:defRPr/>
            </a:pPr>
            <a:r>
              <a:rPr lang="en-US" altLang="zh-CN" b="1" u="sng" dirty="0">
                <a:solidFill>
                  <a:srgbClr val="C00000"/>
                </a:solidFill>
              </a:rPr>
              <a:t>2.1 </a:t>
            </a:r>
            <a:r>
              <a:rPr lang="zh-CN" altLang="en-US" b="1" u="sng" dirty="0">
                <a:solidFill>
                  <a:srgbClr val="C00000"/>
                </a:solidFill>
              </a:rPr>
              <a:t>数据表示的作用</a:t>
            </a:r>
          </a:p>
          <a:p>
            <a:pPr eaLnBrk="1" hangingPunct="1">
              <a:lnSpc>
                <a:spcPct val="150000"/>
              </a:lnSpc>
              <a:defRPr/>
            </a:pPr>
            <a:r>
              <a:rPr lang="en-US" altLang="zh-CN" b="1" dirty="0"/>
              <a:t>2.2 </a:t>
            </a:r>
            <a:r>
              <a:rPr lang="zh-CN" altLang="en-US" b="1" dirty="0"/>
              <a:t>数值数据的表示</a:t>
            </a:r>
            <a:endParaRPr lang="en-US" altLang="zh-CN" b="1" dirty="0"/>
          </a:p>
          <a:p>
            <a:pPr>
              <a:lnSpc>
                <a:spcPct val="150000"/>
              </a:lnSpc>
              <a:defRPr/>
            </a:pPr>
            <a:r>
              <a:rPr lang="en-US" altLang="zh-CN" b="1" dirty="0"/>
              <a:t>2.3 </a:t>
            </a:r>
            <a:r>
              <a:rPr lang="zh-CN" altLang="en-US" b="1" dirty="0"/>
              <a:t>非数值数据的表示</a:t>
            </a:r>
            <a:endParaRPr lang="en-US" altLang="zh-CN" b="1" dirty="0"/>
          </a:p>
          <a:p>
            <a:pPr eaLnBrk="1" hangingPunct="1">
              <a:lnSpc>
                <a:spcPct val="150000"/>
              </a:lnSpc>
              <a:defRPr/>
            </a:pPr>
            <a:r>
              <a:rPr lang="en-US" altLang="zh-CN" b="1" dirty="0"/>
              <a:t>2.4 </a:t>
            </a:r>
            <a:r>
              <a:rPr lang="zh-CN" altLang="en-US" b="1" dirty="0"/>
              <a:t>数据信息的校验</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4016412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补码编码的简便方法</a:t>
            </a:r>
          </a:p>
        </p:txBody>
      </p:sp>
      <p:sp>
        <p:nvSpPr>
          <p:cNvPr id="6" name="内容占位符 5"/>
          <p:cNvSpPr>
            <a:spLocks noGrp="1"/>
          </p:cNvSpPr>
          <p:nvPr>
            <p:ph idx="1"/>
          </p:nvPr>
        </p:nvSpPr>
        <p:spPr/>
        <p:txBody>
          <a:bodyPr>
            <a:normAutofit/>
          </a:bodyPr>
          <a:lstStyle/>
          <a:p>
            <a:pPr eaLnBrk="1" hangingPunct="1">
              <a:lnSpc>
                <a:spcPct val="150000"/>
              </a:lnSpc>
            </a:pPr>
            <a:r>
              <a:rPr lang="zh-CN" altLang="en-US" dirty="0"/>
              <a:t>正值和原码相同，符号位为</a:t>
            </a:r>
            <a:r>
              <a:rPr lang="en-US" altLang="zh-CN" dirty="0"/>
              <a:t>0</a:t>
            </a:r>
          </a:p>
          <a:p>
            <a:pPr eaLnBrk="1" hangingPunct="1">
              <a:lnSpc>
                <a:spcPct val="150000"/>
              </a:lnSpc>
            </a:pPr>
            <a:r>
              <a:rPr lang="zh-CN" altLang="en-US" dirty="0"/>
              <a:t>负值</a:t>
            </a:r>
            <a:r>
              <a:rPr lang="zh-CN" altLang="en-US" b="1" dirty="0">
                <a:solidFill>
                  <a:srgbClr val="C00000"/>
                </a:solidFill>
              </a:rPr>
              <a:t>逐位取反，末位加</a:t>
            </a:r>
            <a:r>
              <a:rPr lang="en-US" altLang="zh-CN" b="1" dirty="0">
                <a:solidFill>
                  <a:srgbClr val="C00000"/>
                </a:solidFill>
              </a:rPr>
              <a:t>1</a:t>
            </a:r>
            <a:r>
              <a:rPr lang="zh-CN" altLang="en-US" dirty="0"/>
              <a:t>，符号位为</a:t>
            </a:r>
            <a:r>
              <a:rPr lang="en-US" altLang="zh-CN" dirty="0"/>
              <a:t>1 </a:t>
            </a:r>
            <a:r>
              <a:rPr lang="zh-CN" altLang="en-US" b="1" dirty="0">
                <a:solidFill>
                  <a:srgbClr val="1387B7"/>
                </a:solidFill>
              </a:rPr>
              <a:t>（计算机求解方法）</a:t>
            </a:r>
            <a:endParaRPr lang="en-US" altLang="zh-CN" b="1" dirty="0">
              <a:solidFill>
                <a:srgbClr val="1387B7"/>
              </a:solidFill>
            </a:endParaRPr>
          </a:p>
          <a:p>
            <a:pPr eaLnBrk="1" hangingPunct="1">
              <a:lnSpc>
                <a:spcPct val="150000"/>
              </a:lnSpc>
            </a:pPr>
            <a:r>
              <a:rPr lang="en-US" altLang="zh-CN" dirty="0"/>
              <a:t>  [-1010</a:t>
            </a:r>
            <a:r>
              <a:rPr lang="en-US" altLang="zh-CN" dirty="0">
                <a:solidFill>
                  <a:srgbClr val="0000FF"/>
                </a:solidFill>
              </a:rPr>
              <a:t>1010</a:t>
            </a:r>
            <a:r>
              <a:rPr lang="en-US" altLang="zh-CN" dirty="0"/>
              <a:t>]</a:t>
            </a:r>
            <a:r>
              <a:rPr lang="zh-CN" altLang="en-US" baseline="-25000" dirty="0"/>
              <a:t>补</a:t>
            </a:r>
          </a:p>
          <a:p>
            <a:pPr lvl="1" eaLnBrk="1" hangingPunct="1">
              <a:lnSpc>
                <a:spcPct val="150000"/>
              </a:lnSpc>
              <a:buNone/>
            </a:pPr>
            <a:r>
              <a:rPr lang="en-US" altLang="zh-CN" sz="2400" dirty="0"/>
              <a:t>=</a:t>
            </a:r>
            <a:r>
              <a:rPr lang="en-US" altLang="zh-CN" sz="2400" dirty="0">
                <a:solidFill>
                  <a:srgbClr val="0000FF"/>
                </a:solidFill>
              </a:rPr>
              <a:t>1</a:t>
            </a:r>
            <a:r>
              <a:rPr lang="en-US" altLang="zh-CN" sz="2400" dirty="0"/>
              <a:t> 0101</a:t>
            </a:r>
            <a:r>
              <a:rPr lang="en-US" altLang="zh-CN" sz="2400" dirty="0">
                <a:solidFill>
                  <a:srgbClr val="0000FF"/>
                </a:solidFill>
              </a:rPr>
              <a:t>0101</a:t>
            </a:r>
            <a:r>
              <a:rPr lang="en-US" altLang="zh-CN" sz="2400" dirty="0"/>
              <a:t>+1</a:t>
            </a:r>
          </a:p>
          <a:p>
            <a:pPr lvl="1" eaLnBrk="1" hangingPunct="1">
              <a:lnSpc>
                <a:spcPct val="150000"/>
              </a:lnSpc>
              <a:buNone/>
            </a:pPr>
            <a:r>
              <a:rPr lang="en-US" altLang="zh-CN" sz="2400" dirty="0"/>
              <a:t>=</a:t>
            </a:r>
            <a:r>
              <a:rPr lang="en-US" altLang="zh-CN" sz="2400" dirty="0">
                <a:solidFill>
                  <a:srgbClr val="0000FF"/>
                </a:solidFill>
              </a:rPr>
              <a:t>1</a:t>
            </a:r>
            <a:r>
              <a:rPr lang="en-US" altLang="zh-CN" sz="2400" dirty="0"/>
              <a:t> 0101</a:t>
            </a:r>
            <a:r>
              <a:rPr lang="en-US" altLang="zh-CN" sz="2400" dirty="0">
                <a:solidFill>
                  <a:srgbClr val="0000FF"/>
                </a:solidFill>
              </a:rPr>
              <a:t>0110</a:t>
            </a:r>
          </a:p>
          <a:p>
            <a:pPr eaLnBrk="1" hangingPunct="1">
              <a:lnSpc>
                <a:spcPct val="150000"/>
              </a:lnSpc>
            </a:pPr>
            <a:r>
              <a:rPr lang="en-US" altLang="zh-CN" dirty="0"/>
              <a:t> [-0.010101]</a:t>
            </a:r>
            <a:r>
              <a:rPr lang="zh-CN" altLang="en-US" sz="2000" baseline="-25000" dirty="0"/>
              <a:t>补</a:t>
            </a:r>
            <a:r>
              <a:rPr lang="en-US" altLang="zh-CN" dirty="0"/>
              <a:t>=</a:t>
            </a:r>
            <a:r>
              <a:rPr lang="en-US" altLang="zh-CN" dirty="0">
                <a:solidFill>
                  <a:srgbClr val="0000FF"/>
                </a:solidFill>
              </a:rPr>
              <a:t>1</a:t>
            </a:r>
            <a:r>
              <a:rPr lang="en-US" altLang="zh-CN" dirty="0"/>
              <a:t>.101011</a:t>
            </a:r>
          </a:p>
          <a:p>
            <a:pPr>
              <a:lnSpc>
                <a:spcPct val="150000"/>
              </a:lnSpc>
            </a:pPr>
            <a:r>
              <a:rPr lang="zh-CN" altLang="en-US" b="1" dirty="0">
                <a:solidFill>
                  <a:srgbClr val="1387B7"/>
                </a:solidFill>
              </a:rPr>
              <a:t>扫描法（手工求解方法）</a:t>
            </a:r>
            <a:endParaRPr lang="en-US" altLang="zh-CN" b="1" dirty="0">
              <a:solidFill>
                <a:srgbClr val="1387B7"/>
              </a:solidFill>
            </a:endParaRPr>
          </a:p>
          <a:p>
            <a:pPr lvl="1">
              <a:lnSpc>
                <a:spcPct val="150000"/>
              </a:lnSpc>
            </a:pPr>
            <a:r>
              <a:rPr lang="zh-CN" altLang="en-US" dirty="0"/>
              <a:t>从最右侧开始扫描找到第一个</a:t>
            </a:r>
            <a:r>
              <a:rPr lang="en-US" altLang="zh-CN" dirty="0"/>
              <a:t>1</a:t>
            </a:r>
            <a:r>
              <a:rPr lang="zh-CN" altLang="en-US" dirty="0"/>
              <a:t>，该数位左侧所有位取反，其他位不变</a:t>
            </a:r>
            <a:endParaRPr lang="en-US" altLang="zh-CN" dirty="0"/>
          </a:p>
          <a:p>
            <a:pPr marL="0" indent="0" eaLnBrk="1" hangingPunct="1">
              <a:lnSpc>
                <a:spcPct val="150000"/>
              </a:lnSpc>
              <a:buNone/>
            </a:pPr>
            <a:endParaRPr lang="en-US" altLang="zh-CN" dirty="0">
              <a:solidFill>
                <a:srgbClr val="FF6600"/>
              </a:solidFill>
            </a:endParaRPr>
          </a:p>
          <a:p>
            <a:endParaRPr lang="zh-CN" altLang="en-US" dirty="0"/>
          </a:p>
        </p:txBody>
      </p:sp>
    </p:spTree>
    <p:extLst>
      <p:ext uri="{BB962C8B-B14F-4D97-AF65-F5344CB8AC3E}">
        <p14:creationId xmlns:p14="http://schemas.microsoft.com/office/powerpoint/2010/main" val="216078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例子</a:t>
            </a:r>
          </a:p>
        </p:txBody>
      </p:sp>
      <p:sp>
        <p:nvSpPr>
          <p:cNvPr id="3" name="内容占位符 2"/>
          <p:cNvSpPr>
            <a:spLocks noGrp="1"/>
          </p:cNvSpPr>
          <p:nvPr>
            <p:ph idx="1"/>
          </p:nvPr>
        </p:nvSpPr>
        <p:spPr>
          <a:xfrm>
            <a:off x="2040177" y="942764"/>
            <a:ext cx="4233034" cy="5637024"/>
          </a:xfrm>
        </p:spPr>
        <p:txBody>
          <a:bodyPr/>
          <a:lstStyle/>
          <a:p>
            <a:pPr>
              <a:lnSpc>
                <a:spcPct val="100000"/>
              </a:lnSpc>
            </a:pPr>
            <a:r>
              <a:rPr lang="en-US" altLang="zh-CN" dirty="0">
                <a:solidFill>
                  <a:srgbClr val="C00000"/>
                </a:solidFill>
              </a:rPr>
              <a:t>X=-0.11111111</a:t>
            </a:r>
          </a:p>
          <a:p>
            <a:pPr>
              <a:lnSpc>
                <a:spcPct val="100000"/>
              </a:lnSpc>
              <a:buClr>
                <a:schemeClr val="tx1"/>
              </a:buClr>
              <a:buNone/>
            </a:pPr>
            <a:r>
              <a:rPr lang="en-US" altLang="zh-CN" dirty="0">
                <a:solidFill>
                  <a:schemeClr val="tx2"/>
                </a:solidFill>
              </a:rPr>
              <a:t> </a:t>
            </a:r>
            <a:r>
              <a:rPr lang="en-US" altLang="zh-CN" dirty="0"/>
              <a:t>[X]</a:t>
            </a:r>
            <a:r>
              <a:rPr lang="zh-CN" altLang="en-US" baseline="-25000" dirty="0"/>
              <a:t>补</a:t>
            </a:r>
            <a:r>
              <a:rPr lang="zh-CN" altLang="en-US" dirty="0"/>
              <a:t> </a:t>
            </a:r>
            <a:r>
              <a:rPr lang="en-US" altLang="zh-CN" dirty="0"/>
              <a:t>=???</a:t>
            </a:r>
          </a:p>
          <a:p>
            <a:pPr>
              <a:lnSpc>
                <a:spcPct val="100000"/>
              </a:lnSpc>
              <a:buClr>
                <a:schemeClr val="tx1"/>
              </a:buClr>
              <a:buNone/>
            </a:pPr>
            <a:r>
              <a:rPr lang="en-US" altLang="zh-CN" dirty="0"/>
              <a:t> [X]</a:t>
            </a:r>
            <a:r>
              <a:rPr lang="zh-CN" altLang="en-US" baseline="-25000" dirty="0"/>
              <a:t>补</a:t>
            </a:r>
            <a:r>
              <a:rPr lang="zh-CN" altLang="en-US" dirty="0"/>
              <a:t> </a:t>
            </a:r>
            <a:r>
              <a:rPr lang="en-US" altLang="zh-CN" dirty="0"/>
              <a:t>=</a:t>
            </a:r>
            <a:r>
              <a:rPr lang="en-US" altLang="zh-CN" dirty="0">
                <a:solidFill>
                  <a:srgbClr val="C00000"/>
                </a:solidFill>
              </a:rPr>
              <a:t>1</a:t>
            </a:r>
            <a:r>
              <a:rPr lang="en-US" altLang="zh-CN" dirty="0"/>
              <a:t>.00000000</a:t>
            </a:r>
          </a:p>
          <a:p>
            <a:pPr>
              <a:lnSpc>
                <a:spcPct val="100000"/>
              </a:lnSpc>
              <a:buClr>
                <a:schemeClr val="tx1"/>
              </a:buClr>
              <a:buNone/>
            </a:pPr>
            <a:r>
              <a:rPr lang="en-US" altLang="zh-CN" dirty="0"/>
              <a:t>        +0.00000001</a:t>
            </a:r>
          </a:p>
          <a:p>
            <a:pPr>
              <a:lnSpc>
                <a:spcPct val="100000"/>
              </a:lnSpc>
              <a:buClr>
                <a:schemeClr val="tx1"/>
              </a:buClr>
              <a:buNone/>
            </a:pPr>
            <a:r>
              <a:rPr lang="en-US" altLang="zh-CN" dirty="0"/>
              <a:t>        =</a:t>
            </a:r>
            <a:r>
              <a:rPr lang="en-US" altLang="zh-CN" dirty="0">
                <a:solidFill>
                  <a:srgbClr val="C00000"/>
                </a:solidFill>
              </a:rPr>
              <a:t>1</a:t>
            </a:r>
            <a:r>
              <a:rPr lang="en-US" altLang="zh-CN" dirty="0"/>
              <a:t>.00000001</a:t>
            </a:r>
          </a:p>
          <a:p>
            <a:pPr>
              <a:lnSpc>
                <a:spcPct val="100000"/>
              </a:lnSpc>
              <a:buClr>
                <a:schemeClr val="tx1"/>
              </a:buClr>
              <a:buNone/>
            </a:pPr>
            <a:endParaRPr lang="en-US" altLang="zh-CN" sz="2400" dirty="0">
              <a:solidFill>
                <a:schemeClr val="tx2"/>
              </a:solidFill>
            </a:endParaRPr>
          </a:p>
          <a:p>
            <a:pPr>
              <a:lnSpc>
                <a:spcPct val="100000"/>
              </a:lnSpc>
            </a:pPr>
            <a:r>
              <a:rPr lang="en-US" altLang="zh-CN" sz="2400" dirty="0">
                <a:solidFill>
                  <a:srgbClr val="C00000"/>
                </a:solidFill>
              </a:rPr>
              <a:t>X=-0.00000001</a:t>
            </a:r>
          </a:p>
          <a:p>
            <a:pPr marL="0" indent="0">
              <a:lnSpc>
                <a:spcPct val="100000"/>
              </a:lnSpc>
              <a:buNone/>
            </a:pPr>
            <a:r>
              <a:rPr lang="en-US" altLang="zh-CN" sz="2400" dirty="0">
                <a:solidFill>
                  <a:schemeClr val="tx2"/>
                </a:solidFill>
              </a:rPr>
              <a:t>   </a:t>
            </a:r>
            <a:r>
              <a:rPr lang="en-US" altLang="zh-CN" sz="2400" dirty="0"/>
              <a:t>[X]</a:t>
            </a:r>
            <a:r>
              <a:rPr lang="zh-CN" altLang="en-US" sz="2400" baseline="-25000" dirty="0"/>
              <a:t>补</a:t>
            </a:r>
            <a:r>
              <a:rPr lang="zh-CN" altLang="en-US" sz="2400" dirty="0"/>
              <a:t> </a:t>
            </a:r>
            <a:r>
              <a:rPr lang="en-US" altLang="zh-CN" sz="2400" dirty="0"/>
              <a:t>=</a:t>
            </a:r>
            <a:r>
              <a:rPr lang="en-US" altLang="zh-CN" sz="2400" dirty="0">
                <a:solidFill>
                  <a:srgbClr val="C00000"/>
                </a:solidFill>
              </a:rPr>
              <a:t>1</a:t>
            </a:r>
            <a:r>
              <a:rPr lang="en-US" altLang="zh-CN" sz="2400" dirty="0"/>
              <a:t>.11111111</a:t>
            </a:r>
          </a:p>
          <a:p>
            <a:pPr marL="0" indent="0">
              <a:lnSpc>
                <a:spcPct val="100000"/>
              </a:lnSpc>
              <a:buNone/>
            </a:pPr>
            <a:endParaRPr lang="en-US" altLang="zh-CN" sz="2400" dirty="0">
              <a:solidFill>
                <a:schemeClr val="tx2"/>
              </a:solidFill>
            </a:endParaRPr>
          </a:p>
          <a:p>
            <a:pPr>
              <a:lnSpc>
                <a:spcPct val="100000"/>
              </a:lnSpc>
            </a:pPr>
            <a:r>
              <a:rPr lang="en-US" altLang="zh-CN" sz="2400" dirty="0">
                <a:solidFill>
                  <a:srgbClr val="C00000"/>
                </a:solidFill>
              </a:rPr>
              <a:t>X=-000000001</a:t>
            </a:r>
          </a:p>
          <a:p>
            <a:pPr marL="0" indent="0">
              <a:lnSpc>
                <a:spcPct val="100000"/>
              </a:lnSpc>
              <a:buNone/>
            </a:pPr>
            <a:r>
              <a:rPr lang="en-US" altLang="zh-CN" sz="2400" dirty="0"/>
              <a:t>   [X]</a:t>
            </a:r>
            <a:r>
              <a:rPr lang="zh-CN" altLang="en-US" sz="2400" baseline="-25000" dirty="0"/>
              <a:t>补</a:t>
            </a:r>
            <a:r>
              <a:rPr lang="zh-CN" altLang="en-US" sz="2400" dirty="0"/>
              <a:t> </a:t>
            </a:r>
            <a:r>
              <a:rPr lang="en-US" altLang="zh-CN" sz="2400" dirty="0"/>
              <a:t>=</a:t>
            </a:r>
            <a:r>
              <a:rPr lang="en-US" altLang="zh-CN" sz="2400" dirty="0">
                <a:solidFill>
                  <a:srgbClr val="C00000"/>
                </a:solidFill>
              </a:rPr>
              <a:t>1</a:t>
            </a:r>
            <a:r>
              <a:rPr lang="en-US" altLang="zh-CN" sz="2400" dirty="0"/>
              <a:t>11111111</a:t>
            </a:r>
          </a:p>
          <a:p>
            <a:pPr marL="0" indent="0">
              <a:lnSpc>
                <a:spcPct val="100000"/>
              </a:lnSpc>
              <a:buNone/>
            </a:pPr>
            <a:endParaRPr lang="en-US" altLang="zh-CN" sz="2400" dirty="0">
              <a:solidFill>
                <a:schemeClr val="tx2"/>
              </a:solidFill>
            </a:endParaRPr>
          </a:p>
          <a:p>
            <a:pPr>
              <a:lnSpc>
                <a:spcPct val="100000"/>
              </a:lnSpc>
              <a:buClr>
                <a:schemeClr val="tx1"/>
              </a:buClr>
              <a:buNone/>
            </a:pPr>
            <a:endParaRPr lang="en-US" altLang="zh-CN" sz="2400" dirty="0"/>
          </a:p>
          <a:p>
            <a:endParaRPr lang="zh-CN" altLang="en-US" dirty="0"/>
          </a:p>
        </p:txBody>
      </p:sp>
      <p:sp>
        <p:nvSpPr>
          <p:cNvPr id="4" name="内容占位符 2"/>
          <p:cNvSpPr txBox="1">
            <a:spLocks/>
          </p:cNvSpPr>
          <p:nvPr/>
        </p:nvSpPr>
        <p:spPr>
          <a:xfrm>
            <a:off x="6413705" y="942764"/>
            <a:ext cx="4233034" cy="563702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C00000"/>
                </a:solidFill>
              </a:rPr>
              <a:t>X=-0.00000000</a:t>
            </a:r>
          </a:p>
          <a:p>
            <a:pPr>
              <a:buClr>
                <a:schemeClr val="tx1"/>
              </a:buClr>
              <a:buNone/>
            </a:pPr>
            <a:r>
              <a:rPr lang="en-US" altLang="zh-CN" dirty="0">
                <a:solidFill>
                  <a:schemeClr val="tx2"/>
                </a:solidFill>
              </a:rPr>
              <a:t> </a:t>
            </a:r>
            <a:r>
              <a:rPr lang="en-US" altLang="zh-CN" dirty="0"/>
              <a:t>[X]</a:t>
            </a:r>
            <a:r>
              <a:rPr lang="zh-CN" altLang="en-US" baseline="-25000" dirty="0"/>
              <a:t>补</a:t>
            </a:r>
            <a:r>
              <a:rPr lang="zh-CN" altLang="en-US" dirty="0"/>
              <a:t> </a:t>
            </a:r>
            <a:r>
              <a:rPr lang="en-US" altLang="zh-CN" dirty="0"/>
              <a:t>=???</a:t>
            </a:r>
          </a:p>
          <a:p>
            <a:pPr>
              <a:buClr>
                <a:schemeClr val="tx1"/>
              </a:buClr>
              <a:buNone/>
            </a:pPr>
            <a:r>
              <a:rPr lang="en-US" altLang="zh-CN" dirty="0"/>
              <a:t> [X]</a:t>
            </a:r>
            <a:r>
              <a:rPr lang="zh-CN" altLang="en-US" baseline="-25000" dirty="0"/>
              <a:t>补</a:t>
            </a:r>
            <a:r>
              <a:rPr lang="zh-CN" altLang="en-US" dirty="0"/>
              <a:t> </a:t>
            </a:r>
            <a:r>
              <a:rPr lang="en-US" altLang="zh-CN" dirty="0"/>
              <a:t>=</a:t>
            </a:r>
            <a:r>
              <a:rPr lang="en-US" altLang="zh-CN" dirty="0">
                <a:solidFill>
                  <a:srgbClr val="C00000"/>
                </a:solidFill>
              </a:rPr>
              <a:t>1</a:t>
            </a:r>
            <a:r>
              <a:rPr lang="en-US" altLang="zh-CN" dirty="0"/>
              <a:t>.11111111</a:t>
            </a:r>
          </a:p>
          <a:p>
            <a:pPr>
              <a:buClr>
                <a:schemeClr val="tx1"/>
              </a:buClr>
              <a:buNone/>
            </a:pPr>
            <a:r>
              <a:rPr lang="en-US" altLang="zh-CN" dirty="0"/>
              <a:t>        +0.00000001</a:t>
            </a:r>
          </a:p>
          <a:p>
            <a:pPr>
              <a:buClr>
                <a:schemeClr val="tx1"/>
              </a:buClr>
              <a:buNone/>
            </a:pPr>
            <a:r>
              <a:rPr lang="en-US" altLang="zh-CN" dirty="0"/>
              <a:t>        =</a:t>
            </a:r>
            <a:r>
              <a:rPr lang="en-US" altLang="zh-CN" u="sng" dirty="0">
                <a:solidFill>
                  <a:srgbClr val="C00000"/>
                </a:solidFill>
              </a:rPr>
              <a:t>10</a:t>
            </a:r>
            <a:r>
              <a:rPr lang="en-US" altLang="zh-CN" dirty="0"/>
              <a:t>.00000000</a:t>
            </a:r>
          </a:p>
          <a:p>
            <a:pPr>
              <a:buClr>
                <a:schemeClr val="tx1"/>
              </a:buClr>
              <a:buNone/>
            </a:pPr>
            <a:r>
              <a:rPr lang="en-US" altLang="zh-CN" dirty="0"/>
              <a:t>        =</a:t>
            </a:r>
            <a:r>
              <a:rPr lang="en-US" altLang="zh-CN" dirty="0">
                <a:solidFill>
                  <a:srgbClr val="C00000"/>
                </a:solidFill>
              </a:rPr>
              <a:t>0</a:t>
            </a:r>
            <a:r>
              <a:rPr lang="en-US" altLang="zh-CN" dirty="0"/>
              <a:t>.00000000</a:t>
            </a:r>
          </a:p>
          <a:p>
            <a:endParaRPr lang="zh-CN" altLang="en-US" dirty="0"/>
          </a:p>
        </p:txBody>
      </p:sp>
    </p:spTree>
    <p:extLst>
      <p:ext uri="{BB962C8B-B14F-4D97-AF65-F5344CB8AC3E}">
        <p14:creationId xmlns:p14="http://schemas.microsoft.com/office/powerpoint/2010/main" val="109187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left)">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补码特性</a:t>
            </a:r>
          </a:p>
        </p:txBody>
      </p:sp>
      <p:sp>
        <p:nvSpPr>
          <p:cNvPr id="3" name="内容占位符 2"/>
          <p:cNvSpPr>
            <a:spLocks noGrp="1"/>
          </p:cNvSpPr>
          <p:nvPr>
            <p:ph idx="1"/>
          </p:nvPr>
        </p:nvSpPr>
        <p:spPr/>
        <p:txBody>
          <a:bodyPr/>
          <a:lstStyle/>
          <a:p>
            <a:pPr eaLnBrk="1" hangingPunct="1">
              <a:lnSpc>
                <a:spcPct val="125000"/>
              </a:lnSpc>
            </a:pPr>
            <a:r>
              <a:rPr lang="zh-CN" altLang="en-US" b="1" dirty="0"/>
              <a:t>唯一零</a:t>
            </a:r>
          </a:p>
          <a:p>
            <a:pPr eaLnBrk="1" hangingPunct="1">
              <a:lnSpc>
                <a:spcPct val="125000"/>
              </a:lnSpc>
              <a:buClr>
                <a:schemeClr val="tx1"/>
              </a:buClr>
              <a:buNone/>
            </a:pPr>
            <a:r>
              <a:rPr lang="zh-CN" altLang="en-US" dirty="0">
                <a:solidFill>
                  <a:srgbClr val="C00000"/>
                </a:solidFill>
              </a:rPr>
              <a:t>      </a:t>
            </a:r>
            <a:r>
              <a:rPr lang="en-US" altLang="zh-CN" dirty="0">
                <a:solidFill>
                  <a:srgbClr val="C00000"/>
                </a:solidFill>
              </a:rPr>
              <a:t>[</a:t>
            </a:r>
            <a:r>
              <a:rPr lang="zh-CN" altLang="en-US" dirty="0">
                <a:solidFill>
                  <a:srgbClr val="C00000"/>
                </a:solidFill>
              </a:rPr>
              <a:t>＋</a:t>
            </a:r>
            <a:r>
              <a:rPr lang="en-US" altLang="zh-CN" dirty="0">
                <a:solidFill>
                  <a:srgbClr val="C00000"/>
                </a:solidFill>
              </a:rPr>
              <a:t>0.0000]</a:t>
            </a:r>
            <a:r>
              <a:rPr lang="zh-CN" altLang="en-US" sz="2000" baseline="-25000" dirty="0">
                <a:solidFill>
                  <a:srgbClr val="C00000"/>
                </a:solidFill>
              </a:rPr>
              <a:t>补</a:t>
            </a:r>
            <a:r>
              <a:rPr lang="en-US" altLang="zh-CN" dirty="0">
                <a:solidFill>
                  <a:srgbClr val="C00000"/>
                </a:solidFill>
              </a:rPr>
              <a:t>= [-0.0000]</a:t>
            </a:r>
            <a:r>
              <a:rPr lang="zh-CN" altLang="en-US" sz="2000" baseline="-25000" dirty="0">
                <a:solidFill>
                  <a:srgbClr val="C00000"/>
                </a:solidFill>
              </a:rPr>
              <a:t>补</a:t>
            </a:r>
            <a:r>
              <a:rPr lang="en-US" altLang="zh-CN" dirty="0">
                <a:solidFill>
                  <a:srgbClr val="C00000"/>
                </a:solidFill>
              </a:rPr>
              <a:t>=</a:t>
            </a:r>
            <a:r>
              <a:rPr lang="en-US" altLang="zh-CN" sz="2000" baseline="-25000" dirty="0">
                <a:solidFill>
                  <a:srgbClr val="C00000"/>
                </a:solidFill>
              </a:rPr>
              <a:t> </a:t>
            </a:r>
            <a:r>
              <a:rPr lang="en-US" altLang="zh-CN" dirty="0">
                <a:solidFill>
                  <a:srgbClr val="C00000"/>
                </a:solidFill>
              </a:rPr>
              <a:t>0.0000</a:t>
            </a:r>
          </a:p>
          <a:p>
            <a:pPr eaLnBrk="1" hangingPunct="1">
              <a:lnSpc>
                <a:spcPct val="125000"/>
              </a:lnSpc>
            </a:pPr>
            <a:r>
              <a:rPr lang="en-US" altLang="zh-CN" b="1" dirty="0"/>
              <a:t>-1.0</a:t>
            </a:r>
            <a:r>
              <a:rPr lang="zh-CN" altLang="en-US" b="1" dirty="0"/>
              <a:t>的补码</a:t>
            </a:r>
          </a:p>
          <a:p>
            <a:pPr eaLnBrk="1" hangingPunct="1">
              <a:lnSpc>
                <a:spcPct val="125000"/>
              </a:lnSpc>
              <a:buClr>
                <a:schemeClr val="tx1"/>
              </a:buClr>
              <a:buNone/>
            </a:pPr>
            <a:r>
              <a:rPr lang="zh-CN" altLang="en-US" dirty="0">
                <a:solidFill>
                  <a:srgbClr val="C00000"/>
                </a:solidFill>
              </a:rPr>
              <a:t>     </a:t>
            </a:r>
            <a:r>
              <a:rPr lang="en-US" altLang="zh-CN" dirty="0">
                <a:solidFill>
                  <a:srgbClr val="C00000"/>
                </a:solidFill>
              </a:rPr>
              <a:t>[</a:t>
            </a:r>
            <a:r>
              <a:rPr lang="zh-CN" altLang="en-US" dirty="0">
                <a:solidFill>
                  <a:srgbClr val="C00000"/>
                </a:solidFill>
              </a:rPr>
              <a:t>－</a:t>
            </a:r>
            <a:r>
              <a:rPr lang="en-US" altLang="zh-CN" dirty="0">
                <a:solidFill>
                  <a:srgbClr val="C00000"/>
                </a:solidFill>
              </a:rPr>
              <a:t>1.0000]</a:t>
            </a:r>
            <a:r>
              <a:rPr lang="zh-CN" altLang="en-US" sz="2000" baseline="-25000" dirty="0">
                <a:solidFill>
                  <a:srgbClr val="C00000"/>
                </a:solidFill>
              </a:rPr>
              <a:t>补</a:t>
            </a:r>
            <a:r>
              <a:rPr lang="en-US" altLang="zh-CN" dirty="0">
                <a:solidFill>
                  <a:srgbClr val="C00000"/>
                </a:solidFill>
              </a:rPr>
              <a:t>=</a:t>
            </a:r>
            <a:r>
              <a:rPr lang="en-US" altLang="zh-CN" sz="2000" baseline="-25000" dirty="0">
                <a:solidFill>
                  <a:srgbClr val="C00000"/>
                </a:solidFill>
              </a:rPr>
              <a:t> </a:t>
            </a:r>
            <a:r>
              <a:rPr lang="en-US" altLang="zh-CN" dirty="0">
                <a:solidFill>
                  <a:srgbClr val="C00000"/>
                </a:solidFill>
              </a:rPr>
              <a:t>0.1111+0.0001=1.0000</a:t>
            </a:r>
          </a:p>
          <a:p>
            <a:pPr eaLnBrk="1" hangingPunct="1">
              <a:lnSpc>
                <a:spcPct val="125000"/>
              </a:lnSpc>
              <a:buClr>
                <a:schemeClr val="tx1"/>
              </a:buClr>
              <a:buNone/>
            </a:pPr>
            <a:r>
              <a:rPr lang="en-US" altLang="zh-CN" dirty="0">
                <a:solidFill>
                  <a:srgbClr val="C00000"/>
                </a:solidFill>
              </a:rPr>
              <a:t>     2+X=2-1=1</a:t>
            </a:r>
          </a:p>
          <a:p>
            <a:pPr eaLnBrk="1" hangingPunct="1">
              <a:lnSpc>
                <a:spcPct val="125000"/>
              </a:lnSpc>
            </a:pPr>
            <a:r>
              <a:rPr lang="zh-CN" altLang="en-US" dirty="0"/>
              <a:t>相对原码</a:t>
            </a:r>
            <a:r>
              <a:rPr lang="zh-CN" altLang="en-US" b="1" dirty="0">
                <a:solidFill>
                  <a:srgbClr val="1387B7"/>
                </a:solidFill>
              </a:rPr>
              <a:t>少个负零</a:t>
            </a:r>
            <a:r>
              <a:rPr lang="zh-CN" altLang="en-US" dirty="0"/>
              <a:t>，</a:t>
            </a:r>
            <a:r>
              <a:rPr lang="zh-CN" altLang="en-US" b="1" dirty="0">
                <a:solidFill>
                  <a:srgbClr val="1387B7"/>
                </a:solidFill>
              </a:rPr>
              <a:t>多个负一</a:t>
            </a:r>
            <a:endParaRPr lang="en-US" altLang="zh-CN" b="1" dirty="0">
              <a:solidFill>
                <a:srgbClr val="1387B7"/>
              </a:solidFill>
            </a:endParaRPr>
          </a:p>
          <a:p>
            <a:endParaRPr lang="zh-CN" altLang="en-US" dirty="0"/>
          </a:p>
        </p:txBody>
      </p:sp>
    </p:spTree>
    <p:extLst>
      <p:ext uri="{BB962C8B-B14F-4D97-AF65-F5344CB8AC3E}">
        <p14:creationId xmlns:p14="http://schemas.microsoft.com/office/powerpoint/2010/main" val="4016980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补码表示区间</a:t>
            </a:r>
          </a:p>
        </p:txBody>
      </p:sp>
      <p:sp>
        <p:nvSpPr>
          <p:cNvPr id="3" name="内容占位符 2"/>
          <p:cNvSpPr>
            <a:spLocks noGrp="1"/>
          </p:cNvSpPr>
          <p:nvPr>
            <p:ph idx="1"/>
          </p:nvPr>
        </p:nvSpPr>
        <p:spPr>
          <a:xfrm>
            <a:off x="487822" y="942764"/>
            <a:ext cx="10515599" cy="5637024"/>
          </a:xfrm>
        </p:spPr>
        <p:txBody>
          <a:bodyPr/>
          <a:lstStyle/>
          <a:p>
            <a:pPr>
              <a:lnSpc>
                <a:spcPct val="150000"/>
              </a:lnSpc>
              <a:spcBef>
                <a:spcPct val="50000"/>
              </a:spcBef>
            </a:pPr>
            <a:r>
              <a:rPr lang="zh-CN" altLang="en-US" sz="2800" dirty="0"/>
              <a:t>定点小数</a:t>
            </a:r>
            <a:r>
              <a:rPr lang="en-US" altLang="zh-CN" sz="2800" dirty="0">
                <a:solidFill>
                  <a:srgbClr val="0000FF"/>
                </a:solidFill>
                <a:latin typeface="Times New Roman" panose="02020603050405020304" pitchFamily="18" charset="0"/>
                <a:cs typeface="Times New Roman" panose="02020603050405020304" pitchFamily="18" charset="0"/>
              </a:rPr>
              <a:t>X</a:t>
            </a:r>
            <a:r>
              <a:rPr lang="en-US" altLang="zh-CN" sz="2800" baseline="-25000" dirty="0">
                <a:solidFill>
                  <a:srgbClr val="0000FF"/>
                </a:solidFill>
                <a:latin typeface="Times New Roman" panose="02020603050405020304" pitchFamily="18" charset="0"/>
                <a:cs typeface="Times New Roman" panose="02020603050405020304" pitchFamily="18" charset="0"/>
              </a:rPr>
              <a:t>0</a:t>
            </a:r>
            <a:r>
              <a:rPr lang="en-US" altLang="zh-CN" sz="2800" b="1" baseline="-250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p>
          <a:p>
            <a:pPr lvl="1">
              <a:lnSpc>
                <a:spcPct val="150000"/>
              </a:lnSpc>
              <a:spcBef>
                <a:spcPct val="50000"/>
              </a:spcBef>
            </a:pPr>
            <a:r>
              <a:rPr lang="en-US" altLang="zh-CN" sz="2400" b="1" dirty="0"/>
              <a:t>-1.000…0 </a:t>
            </a:r>
            <a:r>
              <a:rPr lang="en-US" altLang="zh-CN" sz="2400" dirty="0"/>
              <a:t>~ </a:t>
            </a:r>
            <a:r>
              <a:rPr lang="en-US" altLang="zh-CN" sz="2400" b="1" dirty="0"/>
              <a:t>+0.111…1</a:t>
            </a:r>
          </a:p>
          <a:p>
            <a:pPr lvl="1">
              <a:lnSpc>
                <a:spcPct val="150000"/>
              </a:lnSpc>
              <a:spcBef>
                <a:spcPct val="50000"/>
              </a:spcBef>
            </a:pPr>
            <a:r>
              <a:rPr lang="en-US" altLang="zh-CN" sz="2400" b="1" dirty="0"/>
              <a:t> [-1,1-2</a:t>
            </a:r>
            <a:r>
              <a:rPr lang="en-US" altLang="zh-CN" sz="2400" b="1" baseline="60000" dirty="0"/>
              <a:t>-n</a:t>
            </a:r>
            <a:r>
              <a:rPr lang="en-US" altLang="zh-CN" sz="2400" b="1" dirty="0"/>
              <a:t>]       </a:t>
            </a:r>
            <a:r>
              <a:rPr lang="zh-CN" altLang="en-US" sz="2400" b="1" dirty="0"/>
              <a:t>或</a:t>
            </a:r>
            <a:r>
              <a:rPr lang="en-US" altLang="zh-CN" sz="2400" b="1" dirty="0"/>
              <a:t>        </a:t>
            </a:r>
            <a:r>
              <a:rPr lang="en-US" altLang="zh-CN" sz="2400" b="1" dirty="0">
                <a:solidFill>
                  <a:srgbClr val="1387B7"/>
                </a:solidFill>
              </a:rPr>
              <a:t>[-1</a:t>
            </a:r>
            <a:r>
              <a:rPr lang="en-US" altLang="zh-CN" sz="2400" b="1" dirty="0"/>
              <a:t>,1) </a:t>
            </a:r>
          </a:p>
          <a:p>
            <a:pPr>
              <a:lnSpc>
                <a:spcPct val="150000"/>
              </a:lnSpc>
              <a:spcBef>
                <a:spcPct val="50000"/>
              </a:spcBef>
            </a:pPr>
            <a:r>
              <a:rPr lang="zh-CN" altLang="en-US" sz="2800" dirty="0">
                <a:latin typeface="Times New Roman" panose="02020603050405020304" pitchFamily="18" charset="0"/>
                <a:cs typeface="Times New Roman" panose="02020603050405020304" pitchFamily="18" charset="0"/>
              </a:rPr>
              <a:t>定点</a:t>
            </a:r>
            <a:r>
              <a:rPr lang="zh-CN" altLang="en-US" sz="2800" dirty="0"/>
              <a:t>整</a:t>
            </a:r>
            <a:r>
              <a:rPr lang="zh-CN" altLang="en-US" sz="2800" dirty="0">
                <a:latin typeface="Times New Roman" panose="02020603050405020304" pitchFamily="18" charset="0"/>
                <a:cs typeface="Times New Roman" panose="02020603050405020304" pitchFamily="18" charset="0"/>
              </a:rPr>
              <a:t>数</a:t>
            </a:r>
            <a:r>
              <a:rPr lang="en-US" altLang="zh-CN" sz="2800" dirty="0">
                <a:solidFill>
                  <a:srgbClr val="0000FF"/>
                </a:solidFill>
                <a:latin typeface="Times New Roman" panose="02020603050405020304" pitchFamily="18" charset="0"/>
                <a:cs typeface="Times New Roman" panose="02020603050405020304" pitchFamily="18" charset="0"/>
              </a:rPr>
              <a:t>X</a:t>
            </a:r>
            <a:r>
              <a:rPr lang="en-US" altLang="zh-CN" sz="2800" baseline="-25000" dirty="0">
                <a:solidFill>
                  <a:srgbClr val="0000FF"/>
                </a:solidFill>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p>
          <a:p>
            <a:pPr lvl="1">
              <a:lnSpc>
                <a:spcPct val="150000"/>
              </a:lnSpc>
              <a:spcBef>
                <a:spcPct val="50000"/>
              </a:spcBef>
            </a:pPr>
            <a:r>
              <a:rPr lang="en-US" altLang="zh-CN" sz="2400" b="1" dirty="0">
                <a:solidFill>
                  <a:srgbClr val="1387B7"/>
                </a:solidFill>
              </a:rPr>
              <a:t>-1000…0</a:t>
            </a:r>
            <a:r>
              <a:rPr lang="en-US" altLang="zh-CN" sz="2400" dirty="0">
                <a:solidFill>
                  <a:srgbClr val="1387B7"/>
                </a:solidFill>
              </a:rPr>
              <a:t> </a:t>
            </a:r>
            <a:r>
              <a:rPr lang="en-US" altLang="zh-CN" sz="2400" dirty="0"/>
              <a:t>~ </a:t>
            </a:r>
            <a:r>
              <a:rPr lang="en-US" altLang="zh-CN" sz="2400" b="1" dirty="0"/>
              <a:t>+0111…1</a:t>
            </a:r>
          </a:p>
          <a:p>
            <a:pPr lvl="1">
              <a:lnSpc>
                <a:spcPct val="150000"/>
              </a:lnSpc>
              <a:spcBef>
                <a:spcPct val="50000"/>
              </a:spcBef>
            </a:pPr>
            <a:r>
              <a:rPr lang="zh-CN" altLang="en-US" sz="2400" b="1" dirty="0"/>
              <a:t> </a:t>
            </a:r>
            <a:r>
              <a:rPr lang="en-US" altLang="zh-CN" sz="2400" b="1" dirty="0"/>
              <a:t> [-2</a:t>
            </a:r>
            <a:r>
              <a:rPr lang="en-US" altLang="zh-CN" sz="2400" b="1" baseline="60000" dirty="0"/>
              <a:t>n</a:t>
            </a:r>
            <a:r>
              <a:rPr lang="en-US" altLang="zh-CN" sz="2400" b="1" dirty="0"/>
              <a:t>, 2</a:t>
            </a:r>
            <a:r>
              <a:rPr lang="en-US" altLang="zh-CN" sz="2400" b="1" baseline="60000" dirty="0"/>
              <a:t>n</a:t>
            </a:r>
            <a:r>
              <a:rPr lang="en-US" altLang="zh-CN" sz="2400" b="1" dirty="0"/>
              <a:t>-1]    </a:t>
            </a:r>
            <a:r>
              <a:rPr lang="zh-CN" altLang="en-US" sz="2400" b="1" dirty="0"/>
              <a:t>或        </a:t>
            </a:r>
            <a:r>
              <a:rPr lang="en-US" altLang="zh-CN" sz="2400" b="1" dirty="0">
                <a:solidFill>
                  <a:srgbClr val="1387B7"/>
                </a:solidFill>
              </a:rPr>
              <a:t>[-2</a:t>
            </a:r>
            <a:r>
              <a:rPr lang="en-US" altLang="zh-CN" sz="2400" b="1" baseline="60000" dirty="0">
                <a:solidFill>
                  <a:srgbClr val="1387B7"/>
                </a:solidFill>
              </a:rPr>
              <a:t>n</a:t>
            </a:r>
            <a:r>
              <a:rPr lang="en-US" altLang="zh-CN" sz="2400" b="1" dirty="0"/>
              <a:t>, 2</a:t>
            </a:r>
            <a:r>
              <a:rPr lang="en-US" altLang="zh-CN" sz="2400" b="1" baseline="60000" dirty="0"/>
              <a:t>n</a:t>
            </a:r>
            <a:r>
              <a:rPr lang="en-US" altLang="zh-CN" sz="2400" b="1" dirty="0"/>
              <a:t> ) </a:t>
            </a:r>
          </a:p>
          <a:p>
            <a:pPr>
              <a:lnSpc>
                <a:spcPct val="150000"/>
              </a:lnSpc>
              <a:spcBef>
                <a:spcPct val="50000"/>
              </a:spcBef>
            </a:pPr>
            <a:r>
              <a:rPr lang="zh-CN" altLang="en-US" sz="2800" b="1" dirty="0">
                <a:solidFill>
                  <a:srgbClr val="1387B7"/>
                </a:solidFill>
                <a:latin typeface="Times New Roman" panose="02020603050405020304" pitchFamily="18" charset="0"/>
                <a:cs typeface="Times New Roman" panose="02020603050405020304" pitchFamily="18" charset="0"/>
              </a:rPr>
              <a:t>非对称区间</a:t>
            </a:r>
            <a:r>
              <a:rPr lang="zh-CN" altLang="en-US" sz="2800" dirty="0">
                <a:latin typeface="Times New Roman" panose="02020603050405020304" pitchFamily="18" charset="0"/>
                <a:cs typeface="Times New Roman" panose="02020603050405020304" pitchFamily="18" charset="0"/>
              </a:rPr>
              <a:t>，左侧多一个数</a:t>
            </a:r>
            <a:endParaRPr lang="en-US" altLang="zh-CN" sz="2800" dirty="0"/>
          </a:p>
          <a:p>
            <a:pPr lvl="1">
              <a:spcBef>
                <a:spcPct val="50000"/>
              </a:spcBef>
            </a:pPr>
            <a:endParaRPr lang="en-US" altLang="zh-CN" sz="2400" dirty="0">
              <a:solidFill>
                <a:schemeClr val="accent2"/>
              </a:solidFill>
            </a:endParaRPr>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4099726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双符号位补码（变形补码）  模</a:t>
            </a:r>
            <a:r>
              <a:rPr lang="en-US" altLang="zh-CN" dirty="0"/>
              <a:t>=</a:t>
            </a:r>
            <a:r>
              <a:rPr lang="zh-CN" altLang="en-US" dirty="0"/>
              <a:t>？  </a:t>
            </a:r>
          </a:p>
        </p:txBody>
      </p:sp>
      <p:sp>
        <p:nvSpPr>
          <p:cNvPr id="5" name="Text Box 3"/>
          <p:cNvSpPr txBox="1">
            <a:spLocks noChangeArrowheads="1"/>
          </p:cNvSpPr>
          <p:nvPr/>
        </p:nvSpPr>
        <p:spPr bwMode="auto">
          <a:xfrm>
            <a:off x="8158164" y="1384692"/>
            <a:ext cx="6553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例：	</a:t>
            </a:r>
            <a:r>
              <a:rPr lang="en-US" altLang="zh-CN" sz="2400" dirty="0">
                <a:solidFill>
                  <a:srgbClr val="C00000"/>
                </a:solidFill>
                <a:latin typeface="微软雅黑" panose="020B0503020204020204" pitchFamily="34" charset="-122"/>
                <a:ea typeface="微软雅黑" panose="020B0503020204020204" pitchFamily="34" charset="-122"/>
              </a:rPr>
              <a:t>00</a:t>
            </a:r>
            <a:r>
              <a:rPr lang="en-US" altLang="zh-CN" sz="2400" dirty="0">
                <a:latin typeface="微软雅黑" panose="020B0503020204020204" pitchFamily="34" charset="-122"/>
                <a:ea typeface="微软雅黑" panose="020B0503020204020204" pitchFamily="34" charset="-122"/>
              </a:rPr>
              <a:t>01010110 </a:t>
            </a:r>
          </a:p>
          <a:p>
            <a:pPr algn="l" eaLnBrk="1" hangingPunct="1">
              <a:spcBef>
                <a:spcPct val="50000"/>
              </a:spcBef>
              <a:buFont typeface="Arial" panose="020B0604020202020204" pitchFamily="34" charset="0"/>
              <a:buNone/>
            </a:pP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11</a:t>
            </a:r>
            <a:r>
              <a:rPr lang="en-US" altLang="zh-CN" sz="2400" dirty="0">
                <a:latin typeface="微软雅黑" panose="020B0503020204020204" pitchFamily="34" charset="-122"/>
                <a:ea typeface="微软雅黑" panose="020B0503020204020204" pitchFamily="34" charset="-122"/>
              </a:rPr>
              <a:t>01010001</a:t>
            </a:r>
          </a:p>
        </p:txBody>
      </p:sp>
      <p:grpSp>
        <p:nvGrpSpPr>
          <p:cNvPr id="6" name="Group 4"/>
          <p:cNvGrpSpPr>
            <a:grpSpLocks/>
          </p:cNvGrpSpPr>
          <p:nvPr/>
        </p:nvGrpSpPr>
        <p:grpSpPr bwMode="auto">
          <a:xfrm>
            <a:off x="1497014" y="1308249"/>
            <a:ext cx="5545137" cy="1504951"/>
            <a:chOff x="0" y="0"/>
            <a:chExt cx="3493" cy="948"/>
          </a:xfrm>
        </p:grpSpPr>
        <p:sp>
          <p:nvSpPr>
            <p:cNvPr id="7" name="Text Box 5"/>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rgbClr val="0000FF"/>
                  </a:solidFill>
                  <a:effectLst>
                    <a:outerShdw blurRad="38100" dist="38100" dir="2700000" algn="tl">
                      <a:srgbClr val="C0C0C0"/>
                    </a:outerShdw>
                  </a:effectLst>
                  <a:latin typeface="+mj-ea"/>
                  <a:ea typeface="+mj-ea"/>
                </a:rPr>
                <a:t>[X] </a:t>
              </a:r>
              <a:r>
                <a:rPr lang="zh-CN" altLang="en-US" sz="2400" b="1" baseline="-25000">
                  <a:solidFill>
                    <a:srgbClr val="0000FF"/>
                  </a:solidFill>
                  <a:effectLst>
                    <a:outerShdw blurRad="38100" dist="38100" dir="2700000" algn="tl">
                      <a:srgbClr val="C0C0C0"/>
                    </a:outerShdw>
                  </a:effectLst>
                  <a:latin typeface="+mj-ea"/>
                  <a:ea typeface="+mj-ea"/>
                </a:rPr>
                <a:t>补</a:t>
              </a:r>
              <a:r>
                <a:rPr lang="en-US" sz="2400" b="1">
                  <a:solidFill>
                    <a:srgbClr val="0000FF"/>
                  </a:solidFill>
                  <a:effectLst>
                    <a:outerShdw blurRad="38100" dist="38100" dir="2700000" algn="tl">
                      <a:srgbClr val="C0C0C0"/>
                    </a:outerShdw>
                  </a:effectLst>
                  <a:latin typeface="+mj-ea"/>
                  <a:ea typeface="+mj-ea"/>
                </a:rPr>
                <a:t>=</a:t>
              </a:r>
            </a:p>
          </p:txBody>
        </p:sp>
        <p:sp>
          <p:nvSpPr>
            <p:cNvPr id="8" name="Text Box 6"/>
            <p:cNvSpPr txBox="1">
              <a:spLocks noChangeArrowheads="1"/>
            </p:cNvSpPr>
            <p:nvPr/>
          </p:nvSpPr>
          <p:spPr bwMode="auto">
            <a:xfrm>
              <a:off x="953" y="0"/>
              <a:ext cx="2540" cy="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mj-ea"/>
                  <a:ea typeface="+mj-ea"/>
                </a:rPr>
                <a:t>X                0≤X&lt;2</a:t>
              </a:r>
              <a:r>
                <a:rPr lang="en-US" sz="2400" b="1" baseline="50000" dirty="0">
                  <a:solidFill>
                    <a:srgbClr val="0000FF"/>
                  </a:solidFill>
                  <a:effectLst>
                    <a:outerShdw blurRad="38100" dist="38100" dir="2700000" algn="tl">
                      <a:srgbClr val="C0C0C0"/>
                    </a:outerShdw>
                  </a:effectLst>
                  <a:latin typeface="+mj-ea"/>
                  <a:ea typeface="+mj-ea"/>
                </a:rPr>
                <a:t>n</a:t>
              </a: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mj-ea"/>
                  <a:ea typeface="+mj-ea"/>
                </a:rPr>
                <a:t>2</a:t>
              </a:r>
              <a:r>
                <a:rPr lang="en-US" sz="2400" b="1" baseline="50000" dirty="0">
                  <a:solidFill>
                    <a:srgbClr val="C00000"/>
                  </a:solidFill>
                  <a:effectLst>
                    <a:outerShdw blurRad="38100" dist="38100" dir="2700000" algn="tl">
                      <a:srgbClr val="C0C0C0"/>
                    </a:outerShdw>
                  </a:effectLst>
                  <a:latin typeface="+mj-ea"/>
                  <a:ea typeface="+mj-ea"/>
                </a:rPr>
                <a:t>n+2 </a:t>
              </a:r>
              <a:r>
                <a:rPr lang="en-US" sz="2400" b="1" dirty="0">
                  <a:solidFill>
                    <a:srgbClr val="0000FF"/>
                  </a:solidFill>
                  <a:effectLst>
                    <a:outerShdw blurRad="38100" dist="38100" dir="2700000" algn="tl">
                      <a:srgbClr val="C0C0C0"/>
                    </a:outerShdw>
                  </a:effectLst>
                  <a:latin typeface="+mj-ea"/>
                  <a:ea typeface="+mj-ea"/>
                </a:rPr>
                <a:t>+ X   -2</a:t>
              </a:r>
              <a:r>
                <a:rPr lang="en-US" sz="2400" b="1" baseline="50000" dirty="0">
                  <a:solidFill>
                    <a:srgbClr val="0000FF"/>
                  </a:solidFill>
                  <a:effectLst>
                    <a:outerShdw blurRad="38100" dist="38100" dir="2700000" algn="tl">
                      <a:srgbClr val="C0C0C0"/>
                    </a:outerShdw>
                  </a:effectLst>
                  <a:latin typeface="+mj-ea"/>
                  <a:ea typeface="+mj-ea"/>
                </a:rPr>
                <a:t>n</a:t>
              </a:r>
              <a:r>
                <a:rPr lang="en-US" sz="2400" b="1" dirty="0">
                  <a:solidFill>
                    <a:srgbClr val="0000FF"/>
                  </a:solidFill>
                  <a:effectLst>
                    <a:outerShdw blurRad="38100" dist="38100" dir="2700000" algn="tl">
                      <a:srgbClr val="C0C0C0"/>
                    </a:outerShdw>
                  </a:effectLst>
                  <a:latin typeface="+mj-ea"/>
                  <a:ea typeface="+mj-ea"/>
                </a:rPr>
                <a:t>≤X&lt;0</a:t>
              </a:r>
            </a:p>
          </p:txBody>
        </p:sp>
        <p:sp>
          <p:nvSpPr>
            <p:cNvPr id="9" name="AutoShape 7"/>
            <p:cNvSpPr>
              <a:spLocks/>
            </p:cNvSpPr>
            <p:nvPr/>
          </p:nvSpPr>
          <p:spPr bwMode="auto">
            <a:xfrm>
              <a:off x="817" y="184"/>
              <a:ext cx="45" cy="681"/>
            </a:xfrm>
            <a:prstGeom prst="leftBrace">
              <a:avLst>
                <a:gd name="adj1" fmla="val 126111"/>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solidFill>
                  <a:srgbClr val="0000FF"/>
                </a:solidFill>
                <a:latin typeface="+mj-ea"/>
                <a:ea typeface="+mj-ea"/>
              </a:endParaRPr>
            </a:p>
          </p:txBody>
        </p:sp>
      </p:grpSp>
      <p:grpSp>
        <p:nvGrpSpPr>
          <p:cNvPr id="10" name="Group 8"/>
          <p:cNvGrpSpPr>
            <a:grpSpLocks/>
          </p:cNvGrpSpPr>
          <p:nvPr/>
        </p:nvGrpSpPr>
        <p:grpSpPr bwMode="auto">
          <a:xfrm>
            <a:off x="1497014" y="3511495"/>
            <a:ext cx="5545137" cy="1606551"/>
            <a:chOff x="0" y="0"/>
            <a:chExt cx="3493" cy="1012"/>
          </a:xfrm>
        </p:grpSpPr>
        <p:sp>
          <p:nvSpPr>
            <p:cNvPr id="11" name="Text Box 9"/>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chemeClr val="accent2"/>
                  </a:solidFill>
                  <a:effectLst>
                    <a:outerShdw blurRad="38100" dist="38100" dir="2700000" algn="tl">
                      <a:srgbClr val="C0C0C0"/>
                    </a:outerShdw>
                  </a:effectLst>
                  <a:latin typeface="+mj-ea"/>
                  <a:ea typeface="+mj-ea"/>
                </a:rPr>
                <a:t>[X] </a:t>
              </a:r>
              <a:r>
                <a:rPr lang="zh-CN" altLang="en-US" sz="2400" b="1" baseline="-25000">
                  <a:solidFill>
                    <a:schemeClr val="accent2"/>
                  </a:solidFill>
                  <a:effectLst>
                    <a:outerShdw blurRad="38100" dist="38100" dir="2700000" algn="tl">
                      <a:srgbClr val="C0C0C0"/>
                    </a:outerShdw>
                  </a:effectLst>
                  <a:latin typeface="+mj-ea"/>
                  <a:ea typeface="+mj-ea"/>
                </a:rPr>
                <a:t>补</a:t>
              </a:r>
              <a:r>
                <a:rPr lang="en-US" sz="2400" b="1">
                  <a:solidFill>
                    <a:schemeClr val="accent2"/>
                  </a:solidFill>
                  <a:effectLst>
                    <a:outerShdw blurRad="38100" dist="38100" dir="2700000" algn="tl">
                      <a:srgbClr val="C0C0C0"/>
                    </a:outerShdw>
                  </a:effectLst>
                  <a:latin typeface="+mj-ea"/>
                  <a:ea typeface="+mj-ea"/>
                </a:rPr>
                <a:t>=</a:t>
              </a:r>
            </a:p>
          </p:txBody>
        </p:sp>
        <p:sp>
          <p:nvSpPr>
            <p:cNvPr id="12" name="Text Box 10"/>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mj-ea"/>
                  <a:ea typeface="+mj-ea"/>
                </a:rPr>
                <a:t>X               0≤X&lt;1</a:t>
              </a:r>
              <a:endParaRPr lang="en-US" sz="2400" b="1" baseline="50000" dirty="0">
                <a:solidFill>
                  <a:schemeClr val="accent2"/>
                </a:solidFill>
                <a:effectLst>
                  <a:outerShdw blurRad="38100" dist="38100" dir="2700000" algn="tl">
                    <a:srgbClr val="C0C0C0"/>
                  </a:outerShdw>
                </a:effectLst>
                <a:latin typeface="+mj-ea"/>
                <a:ea typeface="+mj-ea"/>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mj-ea"/>
                  <a:ea typeface="+mj-ea"/>
                </a:rPr>
                <a:t>4 </a:t>
              </a:r>
              <a:r>
                <a:rPr lang="en-US" sz="2400" b="1" dirty="0">
                  <a:solidFill>
                    <a:schemeClr val="accent2"/>
                  </a:solidFill>
                  <a:effectLst>
                    <a:outerShdw blurRad="38100" dist="38100" dir="2700000" algn="tl">
                      <a:srgbClr val="C0C0C0"/>
                    </a:outerShdw>
                  </a:effectLst>
                  <a:latin typeface="+mj-ea"/>
                  <a:ea typeface="+mj-ea"/>
                </a:rPr>
                <a:t>+ X       -1≤X&lt;0</a:t>
              </a:r>
            </a:p>
          </p:txBody>
        </p:sp>
        <p:sp>
          <p:nvSpPr>
            <p:cNvPr id="13" name="AutoShape 11"/>
            <p:cNvSpPr>
              <a:spLocks/>
            </p:cNvSpPr>
            <p:nvPr/>
          </p:nvSpPr>
          <p:spPr bwMode="auto">
            <a:xfrm>
              <a:off x="817"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mj-ea"/>
                <a:ea typeface="+mj-ea"/>
              </a:endParaRPr>
            </a:p>
          </p:txBody>
        </p:sp>
      </p:grpSp>
      <p:sp>
        <p:nvSpPr>
          <p:cNvPr id="14" name="Text Box 3"/>
          <p:cNvSpPr txBox="1">
            <a:spLocks noChangeArrowheads="1"/>
          </p:cNvSpPr>
          <p:nvPr/>
        </p:nvSpPr>
        <p:spPr bwMode="auto">
          <a:xfrm>
            <a:off x="8158164" y="3869020"/>
            <a:ext cx="32709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例：	</a:t>
            </a:r>
            <a:r>
              <a:rPr lang="en-US" altLang="zh-CN" sz="2400" dirty="0">
                <a:solidFill>
                  <a:srgbClr val="C00000"/>
                </a:solidFill>
                <a:latin typeface="微软雅黑" panose="020B0503020204020204" pitchFamily="34" charset="-122"/>
                <a:ea typeface="微软雅黑" panose="020B0503020204020204" pitchFamily="34" charset="-122"/>
              </a:rPr>
              <a:t>00.</a:t>
            </a:r>
            <a:r>
              <a:rPr lang="en-US" altLang="zh-CN" sz="2400" dirty="0">
                <a:latin typeface="微软雅黑" panose="020B0503020204020204" pitchFamily="34" charset="-122"/>
                <a:ea typeface="微软雅黑" panose="020B0503020204020204" pitchFamily="34" charset="-122"/>
              </a:rPr>
              <a:t>01010110</a:t>
            </a:r>
          </a:p>
          <a:p>
            <a:pPr algn="l" eaLnBrk="1" hangingPunct="1">
              <a:spcBef>
                <a:spcPct val="50000"/>
              </a:spcBef>
              <a:buFont typeface="Arial" panose="020B0604020202020204" pitchFamily="34" charset="0"/>
              <a:buNone/>
            </a:pP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11.</a:t>
            </a:r>
            <a:r>
              <a:rPr lang="en-US" altLang="zh-CN" sz="2400" dirty="0">
                <a:latin typeface="微软雅黑" panose="020B0503020204020204" pitchFamily="34" charset="-122"/>
                <a:ea typeface="微软雅黑" panose="020B0503020204020204" pitchFamily="34" charset="-122"/>
              </a:rPr>
              <a:t>01010001</a:t>
            </a:r>
          </a:p>
        </p:txBody>
      </p:sp>
      <p:sp>
        <p:nvSpPr>
          <p:cNvPr id="3" name="矩形 2"/>
          <p:cNvSpPr/>
          <p:nvPr/>
        </p:nvSpPr>
        <p:spPr>
          <a:xfrm>
            <a:off x="1625600" y="5689600"/>
            <a:ext cx="9080500" cy="5715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符号位</a:t>
            </a:r>
            <a:r>
              <a:rPr lang="en-US" altLang="zh-CN" sz="2400" b="1" dirty="0">
                <a:solidFill>
                  <a:schemeClr val="tx1"/>
                </a:solidFill>
                <a:latin typeface="微软雅黑" panose="020B0503020204020204" pitchFamily="34" charset="-122"/>
                <a:ea typeface="微软雅黑" panose="020B0503020204020204" pitchFamily="34" charset="-122"/>
              </a:rPr>
              <a:t>01</a:t>
            </a:r>
            <a:r>
              <a:rPr lang="zh-CN" altLang="en-US" sz="2400" b="1" dirty="0">
                <a:solidFill>
                  <a:schemeClr val="tx1"/>
                </a:solidFill>
                <a:latin typeface="微软雅黑" panose="020B0503020204020204" pitchFamily="34" charset="-122"/>
                <a:ea typeface="微软雅黑" panose="020B0503020204020204" pitchFamily="34" charset="-122"/>
              </a:rPr>
              <a:t>表示正溢出，</a:t>
            </a:r>
            <a:r>
              <a:rPr lang="en-US" altLang="zh-CN" sz="2400" b="1" dirty="0">
                <a:solidFill>
                  <a:schemeClr val="tx1"/>
                </a:solidFill>
                <a:latin typeface="微软雅黑" panose="020B0503020204020204" pitchFamily="34" charset="-122"/>
                <a:ea typeface="微软雅黑" panose="020B0503020204020204" pitchFamily="34" charset="-122"/>
              </a:rPr>
              <a:t>10</a:t>
            </a:r>
            <a:r>
              <a:rPr lang="zh-CN" altLang="en-US" sz="2400" b="1" dirty="0">
                <a:solidFill>
                  <a:schemeClr val="tx1"/>
                </a:solidFill>
                <a:latin typeface="微软雅黑" panose="020B0503020204020204" pitchFamily="34" charset="-122"/>
                <a:ea typeface="微软雅黑" panose="020B0503020204020204" pitchFamily="34" charset="-122"/>
              </a:rPr>
              <a:t>表示负溢出，最高位表示正确符号位</a:t>
            </a:r>
          </a:p>
        </p:txBody>
      </p:sp>
    </p:spTree>
    <p:extLst>
      <p:ext uri="{BB962C8B-B14F-4D97-AF65-F5344CB8AC3E}">
        <p14:creationId xmlns:p14="http://schemas.microsoft.com/office/powerpoint/2010/main" val="179598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anim calcmode="lin" valueType="num">
                                      <p:cBhvr additive="base">
                                        <p:cTn id="31"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xEl>
                                              <p:pRg st="1" end="1"/>
                                            </p:txEl>
                                          </p:spTgt>
                                        </p:tgtEl>
                                        <p:attrNameLst>
                                          <p:attrName>style.visibility</p:attrName>
                                        </p:attrNameLst>
                                      </p:cBhvr>
                                      <p:to>
                                        <p:strVal val="visible"/>
                                      </p:to>
                                    </p:set>
                                    <p:anim calcmode="lin" valueType="num">
                                      <p:cBhvr additive="base">
                                        <p:cTn id="37"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补码加减法的实现</a:t>
            </a:r>
            <a:endParaRPr lang="zh-CN" altLang="en-US" dirty="0"/>
          </a:p>
        </p:txBody>
      </p:sp>
      <p:sp>
        <p:nvSpPr>
          <p:cNvPr id="3" name="内容占位符 2"/>
          <p:cNvSpPr>
            <a:spLocks noGrp="1"/>
          </p:cNvSpPr>
          <p:nvPr>
            <p:ph idx="1"/>
          </p:nvPr>
        </p:nvSpPr>
        <p:spPr/>
        <p:txBody>
          <a:bodyPr/>
          <a:lstStyle/>
          <a:p>
            <a:pPr eaLnBrk="1" hangingPunct="1">
              <a:lnSpc>
                <a:spcPct val="150000"/>
              </a:lnSpc>
              <a:buClr>
                <a:schemeClr val="tx1"/>
              </a:buClr>
              <a:buNone/>
            </a:pPr>
            <a:r>
              <a:rPr lang="en-US" altLang="zh-CN" sz="2800" dirty="0"/>
              <a:t>[X + Y]</a:t>
            </a:r>
            <a:r>
              <a:rPr lang="zh-CN" altLang="en-US" sz="2800" baseline="-25000" dirty="0"/>
              <a:t>补</a:t>
            </a:r>
            <a:r>
              <a:rPr lang="en-US" altLang="zh-CN" sz="2800" dirty="0"/>
              <a:t>= [X]</a:t>
            </a:r>
            <a:r>
              <a:rPr lang="zh-CN" altLang="en-US" sz="2800" baseline="-25000" dirty="0"/>
              <a:t>补</a:t>
            </a:r>
            <a:r>
              <a:rPr lang="en-US" altLang="zh-CN" sz="2800" dirty="0"/>
              <a:t>+ [Y]</a:t>
            </a:r>
            <a:r>
              <a:rPr lang="zh-CN" altLang="en-US" sz="2800" baseline="-25000" dirty="0"/>
              <a:t>补</a:t>
            </a:r>
            <a:endParaRPr lang="zh-CN" altLang="en-US" sz="2800" dirty="0"/>
          </a:p>
          <a:p>
            <a:pPr>
              <a:lnSpc>
                <a:spcPct val="150000"/>
              </a:lnSpc>
              <a:buClr>
                <a:schemeClr val="tx1"/>
              </a:buClr>
              <a:buNone/>
            </a:pPr>
            <a:r>
              <a:rPr lang="en-US" altLang="zh-CN" sz="2800" dirty="0"/>
              <a:t>[X−Y]</a:t>
            </a:r>
            <a:r>
              <a:rPr lang="zh-CN" altLang="en-US" sz="2800" baseline="-25000" dirty="0"/>
              <a:t>补</a:t>
            </a:r>
            <a:r>
              <a:rPr lang="en-US" altLang="zh-CN" sz="2800" dirty="0"/>
              <a:t>= [X]</a:t>
            </a:r>
            <a:r>
              <a:rPr lang="zh-CN" altLang="en-US" sz="2800" baseline="-25000" dirty="0"/>
              <a:t>补</a:t>
            </a:r>
            <a:r>
              <a:rPr lang="en-US" altLang="zh-CN" sz="2800" dirty="0"/>
              <a:t>+ [−Y]</a:t>
            </a:r>
            <a:r>
              <a:rPr lang="zh-CN" altLang="en-US" sz="2800" baseline="-25000" dirty="0"/>
              <a:t>补</a:t>
            </a:r>
            <a:endParaRPr lang="en-US" altLang="zh-CN" sz="2800" baseline="-25000" dirty="0"/>
          </a:p>
          <a:p>
            <a:pPr>
              <a:lnSpc>
                <a:spcPct val="150000"/>
              </a:lnSpc>
              <a:buClr>
                <a:schemeClr val="tx1"/>
              </a:buClr>
              <a:buNone/>
            </a:pPr>
            <a:endParaRPr lang="en-US" altLang="zh-CN" sz="2800" baseline="-25000" dirty="0"/>
          </a:p>
          <a:p>
            <a:r>
              <a:rPr lang="en-US" altLang="zh-CN" sz="2800" b="1"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rPr>
              <a:t>[−Y]</a:t>
            </a:r>
            <a:r>
              <a:rPr lang="zh-CN" altLang="en-US" sz="2800" b="1" baseline="-25000" dirty="0">
                <a:solidFill>
                  <a:srgbClr val="1387B7"/>
                </a:solidFill>
                <a:latin typeface="Segoe UI Black" panose="020B0A02040204020203" pitchFamily="34" charset="0"/>
                <a:ea typeface="楷体" panose="02010609060101010101" pitchFamily="49" charset="-122"/>
                <a:cs typeface="Segoe UI Black" panose="020B0A02040204020203" pitchFamily="34" charset="0"/>
              </a:rPr>
              <a:t>补</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800" b="1"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rPr>
              <a:t>[Y]</a:t>
            </a:r>
            <a:r>
              <a:rPr lang="zh-CN" altLang="en-US" sz="2800" b="1" baseline="-25000" dirty="0">
                <a:solidFill>
                  <a:srgbClr val="1387B7"/>
                </a:solidFill>
                <a:latin typeface="Segoe UI Black" panose="020B0A02040204020203" pitchFamily="34" charset="0"/>
                <a:ea typeface="楷体" panose="02010609060101010101" pitchFamily="49" charset="-122"/>
                <a:cs typeface="Segoe UI Black" panose="020B0A02040204020203" pitchFamily="34" charset="0"/>
              </a:rPr>
              <a:t>补</a:t>
            </a:r>
            <a:r>
              <a:rPr lang="zh-CN" altLang="en-US" sz="2800" b="1" baseline="-25000" dirty="0">
                <a:solidFill>
                  <a:srgbClr val="0066FF"/>
                </a:solidFill>
                <a:latin typeface="Segoe UI Black" panose="020B0A02040204020203" pitchFamily="34" charset="0"/>
                <a:cs typeface="Segoe UI Black" panose="020B0A02040204020203" pitchFamily="34" charset="0"/>
              </a:rPr>
              <a:t> </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a:t>
            </a:r>
            <a:endParaRPr lang="zh-CN" altLang="en-US" sz="2800" b="1" baseline="-25000" dirty="0">
              <a:solidFill>
                <a:schemeClr val="bg2">
                  <a:lumMod val="50000"/>
                </a:schemeClr>
              </a:solidFill>
              <a:latin typeface="Segoe UI Black" panose="020B0A02040204020203" pitchFamily="34" charset="0"/>
              <a:ea typeface="楷体" panose="02010609060101010101" pitchFamily="49" charset="-122"/>
              <a:cs typeface="Segoe UI Black" panose="020B0A02040204020203" pitchFamily="34" charset="0"/>
            </a:endParaRPr>
          </a:p>
          <a:p>
            <a:pPr lvl="1"/>
            <a:r>
              <a:rPr lang="en-US" altLang="zh-CN" sz="2400" dirty="0">
                <a:solidFill>
                  <a:schemeClr val="tx1"/>
                </a:solidFill>
              </a:rPr>
              <a:t>{ }</a:t>
            </a:r>
            <a:r>
              <a:rPr lang="zh-CN" altLang="en-US" sz="2400" b="1" baseline="-25000" dirty="0">
                <a:solidFill>
                  <a:schemeClr val="tx1"/>
                </a:solidFill>
                <a:latin typeface="楷体" panose="02010609060101010101" pitchFamily="49" charset="-122"/>
                <a:ea typeface="楷体" panose="02010609060101010101" pitchFamily="49" charset="-122"/>
              </a:rPr>
              <a:t>补</a:t>
            </a:r>
            <a:r>
              <a:rPr lang="zh-CN" altLang="en-US" sz="2400" dirty="0"/>
              <a:t>是求补运算：表示将 </a:t>
            </a:r>
            <a:r>
              <a:rPr lang="en-US" altLang="zh-CN" sz="2400" dirty="0">
                <a:solidFill>
                  <a:srgbClr val="1387B7"/>
                </a:solidFill>
              </a:rPr>
              <a:t>[Y]</a:t>
            </a:r>
            <a:r>
              <a:rPr lang="zh-CN" altLang="en-US" sz="2400" b="1" baseline="-25000" dirty="0">
                <a:solidFill>
                  <a:srgbClr val="1387B7"/>
                </a:solidFill>
                <a:latin typeface="楷体" panose="02010609060101010101" pitchFamily="49" charset="-122"/>
                <a:ea typeface="楷体" panose="02010609060101010101" pitchFamily="49" charset="-122"/>
              </a:rPr>
              <a:t>补</a:t>
            </a:r>
            <a:r>
              <a:rPr lang="zh-CN" altLang="en-US" sz="2400" dirty="0"/>
              <a:t>逐位取反</a:t>
            </a:r>
            <a:r>
              <a:rPr lang="en-US" altLang="zh-CN" sz="2400" dirty="0"/>
              <a:t>, </a:t>
            </a:r>
            <a:r>
              <a:rPr lang="zh-CN" altLang="en-US" sz="2400" dirty="0"/>
              <a:t>末位加</a:t>
            </a:r>
            <a:r>
              <a:rPr lang="en-US" altLang="zh-CN" sz="2400" dirty="0"/>
              <a:t>1</a:t>
            </a:r>
            <a:r>
              <a:rPr lang="zh-CN" altLang="en-US" sz="2400" dirty="0"/>
              <a:t>，或扫描法求补</a:t>
            </a:r>
            <a:endParaRPr lang="en-US" altLang="zh-CN" sz="2400" dirty="0"/>
          </a:p>
          <a:p>
            <a:pPr lvl="1">
              <a:lnSpc>
                <a:spcPct val="150000"/>
              </a:lnSpc>
            </a:pPr>
            <a:r>
              <a:rPr lang="zh-CN" altLang="en-US" sz="2400" dirty="0"/>
              <a:t>是否恒成立？     </a:t>
            </a:r>
            <a:endParaRPr lang="en-US" altLang="zh-CN" sz="2400" dirty="0"/>
          </a:p>
        </p:txBody>
      </p:sp>
    </p:spTree>
    <p:extLst>
      <p:ext uri="{BB962C8B-B14F-4D97-AF65-F5344CB8AC3E}">
        <p14:creationId xmlns:p14="http://schemas.microsoft.com/office/powerpoint/2010/main" val="2884547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补码加减法运算实例</a:t>
            </a:r>
            <a:endParaRPr lang="zh-CN" altLang="en-US" dirty="0"/>
          </a:p>
        </p:txBody>
      </p:sp>
      <p:sp>
        <p:nvSpPr>
          <p:cNvPr id="3" name="内容占位符 2"/>
          <p:cNvSpPr>
            <a:spLocks noGrp="1"/>
          </p:cNvSpPr>
          <p:nvPr>
            <p:ph idx="1"/>
          </p:nvPr>
        </p:nvSpPr>
        <p:spPr/>
        <p:txBody>
          <a:bodyPr/>
          <a:lstStyle/>
          <a:p>
            <a:pPr eaLnBrk="1" hangingPunct="1">
              <a:buClr>
                <a:schemeClr val="tx1"/>
              </a:buClr>
              <a:buNone/>
            </a:pPr>
            <a:r>
              <a:rPr lang="en-US" altLang="zh-CN" dirty="0"/>
              <a:t>x=0.1011   y= -0.0101  </a:t>
            </a:r>
            <a:r>
              <a:rPr lang="zh-CN" altLang="en-US" dirty="0"/>
              <a:t>用模</a:t>
            </a:r>
            <a:r>
              <a:rPr lang="en-US" altLang="zh-CN" dirty="0"/>
              <a:t>4</a:t>
            </a:r>
            <a:r>
              <a:rPr lang="zh-CN" altLang="en-US" dirty="0"/>
              <a:t>补码  求</a:t>
            </a:r>
            <a:r>
              <a:rPr lang="en-US" altLang="zh-CN" dirty="0" err="1"/>
              <a:t>x+y</a:t>
            </a:r>
            <a:r>
              <a:rPr lang="zh-CN" altLang="en-US" dirty="0"/>
              <a:t>，</a:t>
            </a:r>
            <a:r>
              <a:rPr lang="en-US" altLang="zh-CN" dirty="0"/>
              <a:t>x-y</a:t>
            </a:r>
          </a:p>
          <a:p>
            <a:pPr eaLnBrk="1" hangingPunct="1">
              <a:buClr>
                <a:schemeClr val="tx1"/>
              </a:buClr>
              <a:buNone/>
            </a:pPr>
            <a:r>
              <a:rPr lang="en-US" altLang="zh-CN" dirty="0"/>
              <a:t>[x]</a:t>
            </a:r>
            <a:r>
              <a:rPr lang="zh-CN" altLang="en-US" baseline="-25000" dirty="0"/>
              <a:t>补</a:t>
            </a:r>
            <a:r>
              <a:rPr lang="zh-CN" altLang="en-US" dirty="0"/>
              <a:t>  </a:t>
            </a:r>
            <a:r>
              <a:rPr lang="en-US" altLang="zh-CN" dirty="0"/>
              <a:t>= </a:t>
            </a:r>
            <a:r>
              <a:rPr lang="en-US" altLang="zh-CN" dirty="0">
                <a:solidFill>
                  <a:srgbClr val="C00000"/>
                </a:solidFill>
              </a:rPr>
              <a:t>00 </a:t>
            </a:r>
            <a:r>
              <a:rPr lang="en-US" altLang="zh-CN" dirty="0"/>
              <a:t>1011,    [y]</a:t>
            </a:r>
            <a:r>
              <a:rPr lang="zh-CN" altLang="en-US" baseline="-25000" dirty="0"/>
              <a:t>补</a:t>
            </a:r>
            <a:r>
              <a:rPr lang="zh-CN" altLang="en-US" dirty="0"/>
              <a:t> </a:t>
            </a:r>
            <a:r>
              <a:rPr lang="en-US" altLang="zh-CN" dirty="0"/>
              <a:t>=  </a:t>
            </a:r>
            <a:r>
              <a:rPr lang="en-US" altLang="zh-CN" dirty="0">
                <a:solidFill>
                  <a:srgbClr val="C00000"/>
                </a:solidFill>
              </a:rPr>
              <a:t>11</a:t>
            </a:r>
            <a:r>
              <a:rPr lang="en-US" altLang="zh-CN" dirty="0"/>
              <a:t>  1011 </a:t>
            </a:r>
          </a:p>
          <a:p>
            <a:pPr eaLnBrk="1" hangingPunct="1">
              <a:buClr>
                <a:schemeClr val="tx1"/>
              </a:buClr>
              <a:buNone/>
            </a:pPr>
            <a:r>
              <a:rPr lang="en-US" altLang="zh-CN" dirty="0"/>
              <a:t>                            [-y]</a:t>
            </a:r>
            <a:r>
              <a:rPr lang="zh-CN" altLang="en-US" baseline="-25000" dirty="0"/>
              <a:t>补</a:t>
            </a:r>
            <a:r>
              <a:rPr lang="zh-CN" altLang="en-US" dirty="0"/>
              <a:t> </a:t>
            </a:r>
            <a:r>
              <a:rPr lang="en-US" altLang="zh-CN" dirty="0"/>
              <a:t>=  </a:t>
            </a:r>
            <a:r>
              <a:rPr lang="en-US" altLang="zh-CN" dirty="0">
                <a:solidFill>
                  <a:srgbClr val="C00000"/>
                </a:solidFill>
              </a:rPr>
              <a:t>00</a:t>
            </a:r>
            <a:r>
              <a:rPr lang="en-US" altLang="zh-CN" dirty="0"/>
              <a:t>  0101</a:t>
            </a:r>
          </a:p>
          <a:p>
            <a:endParaRPr lang="zh-CN" altLang="en-US" dirty="0"/>
          </a:p>
        </p:txBody>
      </p:sp>
      <p:grpSp>
        <p:nvGrpSpPr>
          <p:cNvPr id="5" name="Group 4"/>
          <p:cNvGrpSpPr>
            <a:grpSpLocks/>
          </p:cNvGrpSpPr>
          <p:nvPr/>
        </p:nvGrpSpPr>
        <p:grpSpPr bwMode="auto">
          <a:xfrm>
            <a:off x="3071814" y="3581400"/>
            <a:ext cx="2232025" cy="2349500"/>
            <a:chOff x="0" y="0"/>
            <a:chExt cx="1406" cy="1480"/>
          </a:xfrm>
        </p:grpSpPr>
        <p:sp>
          <p:nvSpPr>
            <p:cNvPr id="6" name="Line 5"/>
            <p:cNvSpPr>
              <a:spLocks noChangeShapeType="1"/>
            </p:cNvSpPr>
            <p:nvPr/>
          </p:nvSpPr>
          <p:spPr bwMode="auto">
            <a:xfrm>
              <a:off x="0" y="681"/>
              <a:ext cx="124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7" name="Line 6"/>
            <p:cNvSpPr>
              <a:spLocks noChangeShapeType="1"/>
            </p:cNvSpPr>
            <p:nvPr/>
          </p:nvSpPr>
          <p:spPr bwMode="auto">
            <a:xfrm flipH="1">
              <a:off x="317" y="1044"/>
              <a:ext cx="24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8" name="Text Box 7"/>
            <p:cNvSpPr txBox="1">
              <a:spLocks noChangeArrowheads="1"/>
            </p:cNvSpPr>
            <p:nvPr/>
          </p:nvSpPr>
          <p:spPr bwMode="auto">
            <a:xfrm>
              <a:off x="181" y="953"/>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endParaRPr lang="zh-CN" altLang="en-US" sz="1800" b="1">
                <a:latin typeface="Tahoma" panose="020B0604030504040204" pitchFamily="34" charset="0"/>
                <a:ea typeface="宋体" panose="02010600030101010101" pitchFamily="2" charset="-122"/>
              </a:endParaRPr>
            </a:p>
          </p:txBody>
        </p:sp>
        <p:sp>
          <p:nvSpPr>
            <p:cNvPr id="9" name="Rectangle 8"/>
            <p:cNvSpPr>
              <a:spLocks noChangeArrowheads="1"/>
            </p:cNvSpPr>
            <p:nvPr/>
          </p:nvSpPr>
          <p:spPr bwMode="auto">
            <a:xfrm>
              <a:off x="272" y="0"/>
              <a:ext cx="11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00 1011</a:t>
              </a:r>
            </a:p>
          </p:txBody>
        </p:sp>
        <p:sp>
          <p:nvSpPr>
            <p:cNvPr id="10" name="Rectangle 9"/>
            <p:cNvSpPr>
              <a:spLocks noChangeArrowheads="1"/>
            </p:cNvSpPr>
            <p:nvPr/>
          </p:nvSpPr>
          <p:spPr bwMode="auto">
            <a:xfrm>
              <a:off x="0" y="329"/>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11" name="Rectangle 10"/>
            <p:cNvSpPr>
              <a:spLocks noChangeArrowheads="1"/>
            </p:cNvSpPr>
            <p:nvPr/>
          </p:nvSpPr>
          <p:spPr bwMode="auto">
            <a:xfrm>
              <a:off x="272" y="318"/>
              <a:ext cx="9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11 1011</a:t>
              </a:r>
            </a:p>
          </p:txBody>
        </p:sp>
        <p:sp>
          <p:nvSpPr>
            <p:cNvPr id="12" name="Rectangle 11"/>
            <p:cNvSpPr>
              <a:spLocks noChangeArrowheads="1"/>
            </p:cNvSpPr>
            <p:nvPr/>
          </p:nvSpPr>
          <p:spPr bwMode="auto">
            <a:xfrm>
              <a:off x="90" y="726"/>
              <a:ext cx="11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dirty="0">
                  <a:latin typeface="Tahoma" panose="020B0604030504040204" pitchFamily="34" charset="0"/>
                  <a:ea typeface="宋体" panose="02010600030101010101" pitchFamily="2" charset="-122"/>
                </a:rPr>
                <a:t> </a:t>
              </a:r>
              <a:r>
                <a:rPr lang="en-US" sz="2800" dirty="0">
                  <a:solidFill>
                    <a:srgbClr val="0000FF"/>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28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00</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 0110</a:t>
              </a:r>
              <a:r>
                <a:rPr lang="en-US" sz="1800" b="1" dirty="0">
                  <a:latin typeface="Tahoma" panose="020B0604030504040204" pitchFamily="34" charset="0"/>
                  <a:ea typeface="宋体" panose="02010600030101010101" pitchFamily="2" charset="-122"/>
                </a:rPr>
                <a:t> </a:t>
              </a:r>
            </a:p>
          </p:txBody>
        </p:sp>
        <p:sp>
          <p:nvSpPr>
            <p:cNvPr id="13" name="Rectangle 12"/>
            <p:cNvSpPr>
              <a:spLocks noChangeArrowheads="1"/>
            </p:cNvSpPr>
            <p:nvPr/>
          </p:nvSpPr>
          <p:spPr bwMode="auto">
            <a:xfrm>
              <a:off x="363" y="1153"/>
              <a:ext cx="6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a:latin typeface="Tahoma" panose="020B0604030504040204" pitchFamily="34" charset="0"/>
                  <a:ea typeface="宋体" panose="02010600030101010101" pitchFamily="2" charset="-122"/>
                </a:rPr>
                <a:t> </a:t>
              </a:r>
              <a:r>
                <a:rPr lang="en-US" sz="2800">
                  <a:effectLst>
                    <a:outerShdw blurRad="38100" dist="38100" dir="2700000" algn="tl">
                      <a:srgbClr val="C0C0C0"/>
                    </a:outerShdw>
                  </a:effectLst>
                  <a:latin typeface="Tahoma" panose="020B0604030504040204" pitchFamily="34" charset="0"/>
                  <a:ea typeface="宋体" panose="02010600030101010101" pitchFamily="2" charset="-122"/>
                </a:rPr>
                <a:t>x+y</a:t>
              </a:r>
              <a:r>
                <a:rPr lang="en-US" sz="1800" b="1">
                  <a:latin typeface="Tahoma" panose="020B0604030504040204" pitchFamily="34" charset="0"/>
                  <a:ea typeface="宋体" panose="02010600030101010101" pitchFamily="2" charset="-122"/>
                </a:rPr>
                <a:t> </a:t>
              </a:r>
            </a:p>
          </p:txBody>
        </p:sp>
      </p:grpSp>
      <p:grpSp>
        <p:nvGrpSpPr>
          <p:cNvPr id="14" name="Group 13"/>
          <p:cNvGrpSpPr>
            <a:grpSpLocks/>
          </p:cNvGrpSpPr>
          <p:nvPr/>
        </p:nvGrpSpPr>
        <p:grpSpPr bwMode="auto">
          <a:xfrm>
            <a:off x="6456364" y="3581400"/>
            <a:ext cx="2232025" cy="2349500"/>
            <a:chOff x="0" y="0"/>
            <a:chExt cx="1406" cy="1480"/>
          </a:xfrm>
        </p:grpSpPr>
        <p:sp>
          <p:nvSpPr>
            <p:cNvPr id="15" name="Line 14"/>
            <p:cNvSpPr>
              <a:spLocks noChangeShapeType="1"/>
            </p:cNvSpPr>
            <p:nvPr/>
          </p:nvSpPr>
          <p:spPr bwMode="auto">
            <a:xfrm>
              <a:off x="0" y="681"/>
              <a:ext cx="124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16" name="Line 15"/>
            <p:cNvSpPr>
              <a:spLocks noChangeShapeType="1"/>
            </p:cNvSpPr>
            <p:nvPr/>
          </p:nvSpPr>
          <p:spPr bwMode="auto">
            <a:xfrm flipH="1">
              <a:off x="317" y="1044"/>
              <a:ext cx="24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17" name="Text Box 16"/>
            <p:cNvSpPr txBox="1">
              <a:spLocks noChangeArrowheads="1"/>
            </p:cNvSpPr>
            <p:nvPr/>
          </p:nvSpPr>
          <p:spPr bwMode="auto">
            <a:xfrm>
              <a:off x="181" y="953"/>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endParaRPr lang="zh-CN" altLang="en-US" sz="1800" b="1">
                <a:latin typeface="Tahoma" panose="020B0604030504040204" pitchFamily="34" charset="0"/>
                <a:ea typeface="宋体" panose="02010600030101010101" pitchFamily="2" charset="-122"/>
              </a:endParaRPr>
            </a:p>
          </p:txBody>
        </p:sp>
        <p:sp>
          <p:nvSpPr>
            <p:cNvPr id="18" name="Rectangle 17"/>
            <p:cNvSpPr>
              <a:spLocks noChangeArrowheads="1"/>
            </p:cNvSpPr>
            <p:nvPr/>
          </p:nvSpPr>
          <p:spPr bwMode="auto">
            <a:xfrm>
              <a:off x="272" y="0"/>
              <a:ext cx="11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00 1011</a:t>
              </a:r>
            </a:p>
          </p:txBody>
        </p:sp>
        <p:sp>
          <p:nvSpPr>
            <p:cNvPr id="19" name="Rectangle 18"/>
            <p:cNvSpPr>
              <a:spLocks noChangeArrowheads="1"/>
            </p:cNvSpPr>
            <p:nvPr/>
          </p:nvSpPr>
          <p:spPr bwMode="auto">
            <a:xfrm>
              <a:off x="0" y="329"/>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20" name="Rectangle 19"/>
            <p:cNvSpPr>
              <a:spLocks noChangeArrowheads="1"/>
            </p:cNvSpPr>
            <p:nvPr/>
          </p:nvSpPr>
          <p:spPr bwMode="auto">
            <a:xfrm>
              <a:off x="272" y="318"/>
              <a:ext cx="9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00 0101</a:t>
              </a:r>
            </a:p>
          </p:txBody>
        </p:sp>
        <p:sp>
          <p:nvSpPr>
            <p:cNvPr id="21" name="Rectangle 20"/>
            <p:cNvSpPr>
              <a:spLocks noChangeArrowheads="1"/>
            </p:cNvSpPr>
            <p:nvPr/>
          </p:nvSpPr>
          <p:spPr bwMode="auto">
            <a:xfrm>
              <a:off x="136" y="726"/>
              <a:ext cx="10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dirty="0">
                  <a:solidFill>
                    <a:schemeClr val="folHlink"/>
                  </a:solidFill>
                  <a:latin typeface="Tahoma" panose="020B0604030504040204" pitchFamily="34" charset="0"/>
                  <a:ea typeface="宋体" panose="02010600030101010101" pitchFamily="2" charset="-122"/>
                </a:rPr>
                <a:t>  </a:t>
              </a:r>
              <a:r>
                <a:rPr lang="en-US" sz="28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01</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 0000</a:t>
              </a:r>
              <a:r>
                <a:rPr lang="en-US" sz="1800" b="1" dirty="0">
                  <a:latin typeface="Tahoma" panose="020B0604030504040204" pitchFamily="34" charset="0"/>
                  <a:ea typeface="宋体" panose="02010600030101010101" pitchFamily="2" charset="-122"/>
                </a:rPr>
                <a:t> </a:t>
              </a:r>
            </a:p>
          </p:txBody>
        </p:sp>
        <p:sp>
          <p:nvSpPr>
            <p:cNvPr id="22" name="Rectangle 21"/>
            <p:cNvSpPr>
              <a:spLocks noChangeArrowheads="1"/>
            </p:cNvSpPr>
            <p:nvPr/>
          </p:nvSpPr>
          <p:spPr bwMode="auto">
            <a:xfrm>
              <a:off x="363" y="1153"/>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a:latin typeface="Tahoma" panose="020B0604030504040204" pitchFamily="34" charset="0"/>
                  <a:ea typeface="宋体" panose="02010600030101010101" pitchFamily="2" charset="-122"/>
                </a:rPr>
                <a:t> </a:t>
              </a:r>
              <a:r>
                <a:rPr lang="en-US" sz="2800">
                  <a:effectLst>
                    <a:outerShdw blurRad="38100" dist="38100" dir="2700000" algn="tl">
                      <a:srgbClr val="C0C0C0"/>
                    </a:outerShdw>
                  </a:effectLst>
                  <a:latin typeface="Tahoma" panose="020B0604030504040204" pitchFamily="34" charset="0"/>
                  <a:ea typeface="宋体" panose="02010600030101010101" pitchFamily="2" charset="-122"/>
                </a:rPr>
                <a:t>x-y</a:t>
              </a:r>
              <a:r>
                <a:rPr lang="en-US" sz="1800" b="1">
                  <a:latin typeface="Tahoma" panose="020B0604030504040204" pitchFamily="34" charset="0"/>
                  <a:ea typeface="宋体" panose="02010600030101010101" pitchFamily="2" charset="-122"/>
                </a:rPr>
                <a:t> </a:t>
              </a:r>
            </a:p>
          </p:txBody>
        </p:sp>
      </p:grpSp>
    </p:spTree>
    <p:extLst>
      <p:ext uri="{BB962C8B-B14F-4D97-AF65-F5344CB8AC3E}">
        <p14:creationId xmlns:p14="http://schemas.microsoft.com/office/powerpoint/2010/main" val="310293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补码表示中的符号位扩展</a:t>
            </a:r>
            <a:endParaRPr lang="zh-CN" altLang="en-US" dirty="0"/>
          </a:p>
        </p:txBody>
      </p:sp>
      <p:sp>
        <p:nvSpPr>
          <p:cNvPr id="3" name="内容占位符 2"/>
          <p:cNvSpPr>
            <a:spLocks noGrp="1"/>
          </p:cNvSpPr>
          <p:nvPr>
            <p:ph idx="1"/>
          </p:nvPr>
        </p:nvSpPr>
        <p:spPr/>
        <p:txBody>
          <a:bodyPr/>
          <a:lstStyle/>
          <a:p>
            <a:pPr eaLnBrk="1" hangingPunct="1">
              <a:buClr>
                <a:schemeClr val="tx1"/>
              </a:buClr>
              <a:buNone/>
            </a:pPr>
            <a:r>
              <a:rPr lang="zh-CN" altLang="en-US" b="1" dirty="0">
                <a:solidFill>
                  <a:srgbClr val="18978B"/>
                </a:solidFill>
              </a:rPr>
              <a:t>由  </a:t>
            </a:r>
            <a:r>
              <a:rPr lang="en-US" altLang="zh-CN" b="1" dirty="0">
                <a:solidFill>
                  <a:srgbClr val="18978B"/>
                </a:solidFill>
              </a:rPr>
              <a:t>[X]</a:t>
            </a:r>
            <a:r>
              <a:rPr lang="zh-CN" altLang="en-US" b="1" baseline="-25000" dirty="0">
                <a:solidFill>
                  <a:srgbClr val="18978B"/>
                </a:solidFill>
              </a:rPr>
              <a:t>补</a:t>
            </a:r>
            <a:r>
              <a:rPr lang="zh-CN" altLang="en-US" b="1" dirty="0">
                <a:solidFill>
                  <a:srgbClr val="18978B"/>
                </a:solidFill>
              </a:rPr>
              <a:t>    求  </a:t>
            </a:r>
            <a:r>
              <a:rPr lang="en-US" altLang="zh-CN" b="1" dirty="0">
                <a:solidFill>
                  <a:srgbClr val="18978B"/>
                </a:solidFill>
              </a:rPr>
              <a:t>[X / 2]</a:t>
            </a:r>
            <a:r>
              <a:rPr lang="zh-CN" altLang="en-US" b="1" baseline="-25000" dirty="0">
                <a:solidFill>
                  <a:srgbClr val="18978B"/>
                </a:solidFill>
              </a:rPr>
              <a:t>补</a:t>
            </a:r>
            <a:r>
              <a:rPr lang="zh-CN" altLang="en-US" b="1" dirty="0">
                <a:solidFill>
                  <a:srgbClr val="18978B"/>
                </a:solidFill>
              </a:rPr>
              <a:t> </a:t>
            </a:r>
            <a:endParaRPr lang="en-US" altLang="zh-CN" b="1" dirty="0">
              <a:solidFill>
                <a:srgbClr val="18978B"/>
              </a:solidFill>
            </a:endParaRPr>
          </a:p>
          <a:p>
            <a:pPr eaLnBrk="1" hangingPunct="1">
              <a:buClr>
                <a:schemeClr val="tx1"/>
              </a:buClr>
              <a:buNone/>
            </a:pPr>
            <a:r>
              <a:rPr lang="zh-CN" altLang="en-US" dirty="0"/>
              <a:t>  符号位不变，符号与数值位均右移一位，</a:t>
            </a:r>
          </a:p>
          <a:p>
            <a:pPr eaLnBrk="1" hangingPunct="1">
              <a:buClr>
                <a:schemeClr val="tx1"/>
              </a:buClr>
              <a:buNone/>
            </a:pPr>
            <a:r>
              <a:rPr lang="zh-CN" altLang="en-US" dirty="0"/>
              <a:t>    </a:t>
            </a:r>
            <a:r>
              <a:rPr lang="en-US" altLang="zh-CN" dirty="0"/>
              <a:t>[X]</a:t>
            </a:r>
            <a:r>
              <a:rPr lang="zh-CN" altLang="en-US" baseline="-25000" dirty="0"/>
              <a:t>补 </a:t>
            </a:r>
            <a:r>
              <a:rPr lang="en-US" altLang="zh-CN" dirty="0"/>
              <a:t>=</a:t>
            </a:r>
            <a:r>
              <a:rPr lang="en-US" altLang="zh-CN" u="sng" dirty="0">
                <a:solidFill>
                  <a:srgbClr val="C00000"/>
                </a:solidFill>
              </a:rPr>
              <a:t>1</a:t>
            </a:r>
            <a:r>
              <a:rPr lang="en-US" altLang="zh-CN" dirty="0"/>
              <a:t>0010    </a:t>
            </a:r>
            <a:r>
              <a:rPr lang="zh-CN" altLang="en-US" dirty="0"/>
              <a:t>则  </a:t>
            </a:r>
            <a:r>
              <a:rPr lang="en-US" altLang="zh-CN" dirty="0"/>
              <a:t>[X/2]</a:t>
            </a:r>
            <a:r>
              <a:rPr lang="zh-CN" altLang="en-US" baseline="-25000" dirty="0"/>
              <a:t>补 </a:t>
            </a:r>
            <a:r>
              <a:rPr lang="en-US" altLang="zh-CN" dirty="0"/>
              <a:t>=</a:t>
            </a:r>
            <a:r>
              <a:rPr lang="en-US" altLang="zh-CN" u="sng" dirty="0">
                <a:solidFill>
                  <a:srgbClr val="C00000"/>
                </a:solidFill>
              </a:rPr>
              <a:t>11</a:t>
            </a:r>
            <a:r>
              <a:rPr lang="en-US" altLang="zh-CN" dirty="0"/>
              <a:t>001      </a:t>
            </a:r>
            <a:r>
              <a:rPr lang="zh-CN" altLang="en-US" dirty="0"/>
              <a:t>符号向右扩展  （算术右移）</a:t>
            </a:r>
            <a:endParaRPr lang="en-US" altLang="zh-CN" dirty="0"/>
          </a:p>
          <a:p>
            <a:pPr eaLnBrk="1" hangingPunct="1">
              <a:buClr>
                <a:schemeClr val="tx1"/>
              </a:buClr>
              <a:buNone/>
            </a:pPr>
            <a:r>
              <a:rPr lang="en-US" altLang="zh-CN" dirty="0"/>
              <a:t>    [2x]</a:t>
            </a:r>
            <a:r>
              <a:rPr lang="zh-CN" altLang="en-US" baseline="-25000" dirty="0"/>
              <a:t>补</a:t>
            </a:r>
            <a:r>
              <a:rPr lang="en-US" altLang="zh-CN" dirty="0"/>
              <a:t>=?      </a:t>
            </a:r>
            <a:r>
              <a:rPr lang="zh-CN" altLang="en-US" dirty="0"/>
              <a:t>左移，末位补零，符号变化溢出</a:t>
            </a:r>
            <a:endParaRPr lang="en-US" altLang="zh-CN" dirty="0"/>
          </a:p>
          <a:p>
            <a:pPr eaLnBrk="1" hangingPunct="1">
              <a:lnSpc>
                <a:spcPct val="110000"/>
              </a:lnSpc>
              <a:buClr>
                <a:schemeClr val="tx1"/>
              </a:buClr>
              <a:buNone/>
            </a:pPr>
            <a:endParaRPr lang="en-US" altLang="zh-CN" sz="2800" dirty="0">
              <a:solidFill>
                <a:schemeClr val="accent2"/>
              </a:solidFill>
            </a:endParaRPr>
          </a:p>
          <a:p>
            <a:pPr eaLnBrk="1" hangingPunct="1">
              <a:lnSpc>
                <a:spcPct val="110000"/>
              </a:lnSpc>
              <a:buClr>
                <a:schemeClr val="tx1"/>
              </a:buClr>
              <a:buNone/>
            </a:pPr>
            <a:r>
              <a:rPr lang="zh-CN" altLang="en-US" b="1" dirty="0">
                <a:solidFill>
                  <a:srgbClr val="18978B"/>
                </a:solidFill>
              </a:rPr>
              <a:t>不同位数的整数补码相加减时，如何运算？</a:t>
            </a:r>
          </a:p>
          <a:p>
            <a:endParaRPr lang="zh-CN" altLang="en-US" dirty="0"/>
          </a:p>
        </p:txBody>
      </p:sp>
      <p:grpSp>
        <p:nvGrpSpPr>
          <p:cNvPr id="23" name="Group 7">
            <a:extLst>
              <a:ext uri="{FF2B5EF4-FFF2-40B4-BE49-F238E27FC236}">
                <a16:creationId xmlns:a16="http://schemas.microsoft.com/office/drawing/2014/main" id="{587A7288-B599-440B-8F13-01625B7A5187}"/>
              </a:ext>
            </a:extLst>
          </p:cNvPr>
          <p:cNvGrpSpPr>
            <a:grpSpLocks/>
          </p:cNvGrpSpPr>
          <p:nvPr/>
        </p:nvGrpSpPr>
        <p:grpSpPr bwMode="auto">
          <a:xfrm>
            <a:off x="6333377" y="4666340"/>
            <a:ext cx="5752766" cy="1593850"/>
            <a:chOff x="0" y="0"/>
            <a:chExt cx="2586" cy="1004"/>
          </a:xfrm>
        </p:grpSpPr>
        <p:sp>
          <p:nvSpPr>
            <p:cNvPr id="24" name="Line 8">
              <a:extLst>
                <a:ext uri="{FF2B5EF4-FFF2-40B4-BE49-F238E27FC236}">
                  <a16:creationId xmlns:a16="http://schemas.microsoft.com/office/drawing/2014/main" id="{EFDA6BE1-A4D6-4823-980C-F73E8D2FB045}"/>
                </a:ext>
              </a:extLst>
            </p:cNvPr>
            <p:cNvSpPr>
              <a:spLocks noChangeShapeType="1"/>
            </p:cNvSpPr>
            <p:nvPr/>
          </p:nvSpPr>
          <p:spPr bwMode="auto">
            <a:xfrm>
              <a:off x="46" y="636"/>
              <a:ext cx="1903"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sz="2000"/>
            </a:p>
          </p:txBody>
        </p:sp>
        <p:sp>
          <p:nvSpPr>
            <p:cNvPr id="25" name="Rectangle 9">
              <a:extLst>
                <a:ext uri="{FF2B5EF4-FFF2-40B4-BE49-F238E27FC236}">
                  <a16:creationId xmlns:a16="http://schemas.microsoft.com/office/drawing/2014/main" id="{2D71CBD0-C504-4194-8473-0BCEE03A010E}"/>
                </a:ext>
              </a:extLst>
            </p:cNvPr>
            <p:cNvSpPr>
              <a:spLocks noChangeArrowheads="1"/>
            </p:cNvSpPr>
            <p:nvPr/>
          </p:nvSpPr>
          <p:spPr bwMode="auto">
            <a:xfrm>
              <a:off x="171" y="0"/>
              <a:ext cx="241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b="1" dirty="0">
                  <a:latin typeface="Tahoma" panose="020B0604030504040204" pitchFamily="34" charset="0"/>
                  <a:ea typeface="宋体" panose="02010600030101010101" pitchFamily="2" charset="-122"/>
                </a:rPr>
                <a:t> </a:t>
              </a: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800" b="1" dirty="0">
                  <a:latin typeface="Tahoma" panose="020B0604030504040204" pitchFamily="34" charset="0"/>
                  <a:ea typeface="宋体" panose="02010600030101010101" pitchFamily="2" charset="-122"/>
                </a:rPr>
                <a:t> </a:t>
              </a:r>
            </a:p>
          </p:txBody>
        </p:sp>
        <p:sp>
          <p:nvSpPr>
            <p:cNvPr id="26" name="Rectangle 10">
              <a:extLst>
                <a:ext uri="{FF2B5EF4-FFF2-40B4-BE49-F238E27FC236}">
                  <a16:creationId xmlns:a16="http://schemas.microsoft.com/office/drawing/2014/main" id="{0460C9C7-7A52-466A-BE27-4670E7AC88C8}"/>
                </a:ext>
              </a:extLst>
            </p:cNvPr>
            <p:cNvSpPr>
              <a:spLocks noChangeArrowheads="1"/>
            </p:cNvSpPr>
            <p:nvPr/>
          </p:nvSpPr>
          <p:spPr bwMode="auto">
            <a:xfrm>
              <a:off x="0" y="273"/>
              <a:ext cx="3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27" name="Rectangle 11">
              <a:extLst>
                <a:ext uri="{FF2B5EF4-FFF2-40B4-BE49-F238E27FC236}">
                  <a16:creationId xmlns:a16="http://schemas.microsoft.com/office/drawing/2014/main" id="{B95D4DF7-226B-4E3E-AFF5-D2EADD9A2B9E}"/>
                </a:ext>
              </a:extLst>
            </p:cNvPr>
            <p:cNvSpPr>
              <a:spLocks noChangeArrowheads="1"/>
            </p:cNvSpPr>
            <p:nvPr/>
          </p:nvSpPr>
          <p:spPr bwMode="auto">
            <a:xfrm>
              <a:off x="227" y="273"/>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11111111</a:t>
              </a:r>
              <a:r>
                <a:rPr lang="en-US" altLang="zh-CN"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28" name="Rectangle 12">
              <a:extLst>
                <a:ext uri="{FF2B5EF4-FFF2-40B4-BE49-F238E27FC236}">
                  <a16:creationId xmlns:a16="http://schemas.microsoft.com/office/drawing/2014/main" id="{6C0182DE-436E-4AAC-BB4A-C3A5FE16E8CB}"/>
                </a:ext>
              </a:extLst>
            </p:cNvPr>
            <p:cNvSpPr>
              <a:spLocks noChangeArrowheads="1"/>
            </p:cNvSpPr>
            <p:nvPr/>
          </p:nvSpPr>
          <p:spPr bwMode="auto">
            <a:xfrm>
              <a:off x="227" y="636"/>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101010101011111</a:t>
              </a:r>
            </a:p>
          </p:txBody>
        </p:sp>
      </p:grpSp>
      <p:grpSp>
        <p:nvGrpSpPr>
          <p:cNvPr id="29" name="Group 7">
            <a:extLst>
              <a:ext uri="{FF2B5EF4-FFF2-40B4-BE49-F238E27FC236}">
                <a16:creationId xmlns:a16="http://schemas.microsoft.com/office/drawing/2014/main" id="{0AFC0BDF-0064-4F3E-BFF8-54AD16D6FB67}"/>
              </a:ext>
            </a:extLst>
          </p:cNvPr>
          <p:cNvGrpSpPr>
            <a:grpSpLocks/>
          </p:cNvGrpSpPr>
          <p:nvPr/>
        </p:nvGrpSpPr>
        <p:grpSpPr bwMode="auto">
          <a:xfrm>
            <a:off x="1188579" y="4672834"/>
            <a:ext cx="5752766" cy="1593851"/>
            <a:chOff x="0" y="0"/>
            <a:chExt cx="2586" cy="1004"/>
          </a:xfrm>
        </p:grpSpPr>
        <p:sp>
          <p:nvSpPr>
            <p:cNvPr id="30" name="Line 8">
              <a:extLst>
                <a:ext uri="{FF2B5EF4-FFF2-40B4-BE49-F238E27FC236}">
                  <a16:creationId xmlns:a16="http://schemas.microsoft.com/office/drawing/2014/main" id="{8AFF465A-84D8-43EE-82E8-49762DE70144}"/>
                </a:ext>
              </a:extLst>
            </p:cNvPr>
            <p:cNvSpPr>
              <a:spLocks noChangeShapeType="1"/>
            </p:cNvSpPr>
            <p:nvPr/>
          </p:nvSpPr>
          <p:spPr bwMode="auto">
            <a:xfrm>
              <a:off x="46" y="636"/>
              <a:ext cx="1887"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sz="2000"/>
            </a:p>
          </p:txBody>
        </p:sp>
        <p:sp>
          <p:nvSpPr>
            <p:cNvPr id="31" name="Rectangle 9">
              <a:extLst>
                <a:ext uri="{FF2B5EF4-FFF2-40B4-BE49-F238E27FC236}">
                  <a16:creationId xmlns:a16="http://schemas.microsoft.com/office/drawing/2014/main" id="{6F906B4A-C5A6-49FF-B06A-43BDF79ACC0A}"/>
                </a:ext>
              </a:extLst>
            </p:cNvPr>
            <p:cNvSpPr>
              <a:spLocks noChangeArrowheads="1"/>
            </p:cNvSpPr>
            <p:nvPr/>
          </p:nvSpPr>
          <p:spPr bwMode="auto">
            <a:xfrm>
              <a:off x="171" y="0"/>
              <a:ext cx="241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b="1" dirty="0">
                  <a:latin typeface="Tahoma" panose="020B0604030504040204" pitchFamily="34" charset="0"/>
                  <a:ea typeface="宋体" panose="02010600030101010101" pitchFamily="2" charset="-122"/>
                </a:rPr>
                <a:t> </a:t>
              </a: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800" b="1" dirty="0">
                  <a:latin typeface="Tahoma" panose="020B0604030504040204" pitchFamily="34" charset="0"/>
                  <a:ea typeface="宋体" panose="02010600030101010101" pitchFamily="2" charset="-122"/>
                </a:rPr>
                <a:t> </a:t>
              </a:r>
            </a:p>
          </p:txBody>
        </p:sp>
        <p:sp>
          <p:nvSpPr>
            <p:cNvPr id="32" name="Rectangle 10">
              <a:extLst>
                <a:ext uri="{FF2B5EF4-FFF2-40B4-BE49-F238E27FC236}">
                  <a16:creationId xmlns:a16="http://schemas.microsoft.com/office/drawing/2014/main" id="{0574102F-6232-4912-9DEE-F348A5765966}"/>
                </a:ext>
              </a:extLst>
            </p:cNvPr>
            <p:cNvSpPr>
              <a:spLocks noChangeArrowheads="1"/>
            </p:cNvSpPr>
            <p:nvPr/>
          </p:nvSpPr>
          <p:spPr bwMode="auto">
            <a:xfrm>
              <a:off x="0" y="273"/>
              <a:ext cx="3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33" name="Rectangle 11">
              <a:extLst>
                <a:ext uri="{FF2B5EF4-FFF2-40B4-BE49-F238E27FC236}">
                  <a16:creationId xmlns:a16="http://schemas.microsoft.com/office/drawing/2014/main" id="{CDD35C56-6FD9-4062-B015-BFEE327913B1}"/>
                </a:ext>
              </a:extLst>
            </p:cNvPr>
            <p:cNvSpPr>
              <a:spLocks noChangeArrowheads="1"/>
            </p:cNvSpPr>
            <p:nvPr/>
          </p:nvSpPr>
          <p:spPr bwMode="auto">
            <a:xfrm>
              <a:off x="227" y="273"/>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altLang="zh-CN" sz="32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a:t>
              </a:r>
              <a:r>
                <a:rPr lang="en-US" altLang="zh-CN"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34" name="Rectangle 12">
              <a:extLst>
                <a:ext uri="{FF2B5EF4-FFF2-40B4-BE49-F238E27FC236}">
                  <a16:creationId xmlns:a16="http://schemas.microsoft.com/office/drawing/2014/main" id="{164566A9-95C4-4234-83FC-D753DC378ADB}"/>
                </a:ext>
              </a:extLst>
            </p:cNvPr>
            <p:cNvSpPr>
              <a:spLocks noChangeArrowheads="1"/>
            </p:cNvSpPr>
            <p:nvPr/>
          </p:nvSpPr>
          <p:spPr bwMode="auto">
            <a:xfrm>
              <a:off x="227" y="636"/>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zh-CN" altLang="en-US" sz="32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a:t>
              </a:r>
              <a:r>
                <a:rPr lang="zh-CN" alt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a:t>
              </a:r>
              <a:endPar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spTree>
    <p:extLst>
      <p:ext uri="{BB962C8B-B14F-4D97-AF65-F5344CB8AC3E}">
        <p14:creationId xmlns:p14="http://schemas.microsoft.com/office/powerpoint/2010/main" val="410875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补码特性</a:t>
            </a:r>
          </a:p>
        </p:txBody>
      </p:sp>
      <p:sp>
        <p:nvSpPr>
          <p:cNvPr id="3" name="内容占位符 2"/>
          <p:cNvSpPr>
            <a:spLocks noGrp="1"/>
          </p:cNvSpPr>
          <p:nvPr>
            <p:ph idx="1"/>
          </p:nvPr>
        </p:nvSpPr>
        <p:spPr/>
        <p:txBody>
          <a:bodyPr/>
          <a:lstStyle/>
          <a:p>
            <a:pPr>
              <a:lnSpc>
                <a:spcPct val="150000"/>
              </a:lnSpc>
            </a:pPr>
            <a:r>
              <a:rPr lang="zh-CN" altLang="en-US" b="1" dirty="0"/>
              <a:t>机器</a:t>
            </a:r>
            <a:r>
              <a:rPr lang="zh-CN" altLang="zh-CN" b="1" dirty="0"/>
              <a:t>零唯一</a:t>
            </a:r>
          </a:p>
          <a:p>
            <a:pPr eaLnBrk="1" hangingPunct="1">
              <a:lnSpc>
                <a:spcPct val="150000"/>
              </a:lnSpc>
            </a:pPr>
            <a:r>
              <a:rPr lang="zh-CN" altLang="zh-CN" b="1" dirty="0"/>
              <a:t>符号位可以直接参与运算</a:t>
            </a:r>
          </a:p>
          <a:p>
            <a:pPr eaLnBrk="1" hangingPunct="1">
              <a:lnSpc>
                <a:spcPct val="150000"/>
              </a:lnSpc>
            </a:pPr>
            <a:r>
              <a:rPr lang="zh-CN" altLang="zh-CN" b="1" dirty="0"/>
              <a:t>减法可以变成加法</a:t>
            </a:r>
            <a:r>
              <a:rPr lang="zh-CN" altLang="en-US" b="1" dirty="0"/>
              <a:t>，运算电路统一</a:t>
            </a:r>
            <a:endParaRPr lang="zh-CN" altLang="zh-CN" b="1" dirty="0"/>
          </a:p>
          <a:p>
            <a:pPr eaLnBrk="1" hangingPunct="1">
              <a:lnSpc>
                <a:spcPct val="150000"/>
              </a:lnSpc>
            </a:pPr>
            <a:r>
              <a:rPr lang="zh-CN" altLang="zh-CN" b="1" dirty="0"/>
              <a:t>负数比整数多一个</a:t>
            </a:r>
            <a:endParaRPr lang="en-US" altLang="zh-CN" b="1" dirty="0"/>
          </a:p>
          <a:p>
            <a:pPr eaLnBrk="1" hangingPunct="1"/>
            <a:endParaRPr lang="en-US" altLang="zh-CN" dirty="0"/>
          </a:p>
          <a:p>
            <a:pPr eaLnBrk="1" hangingPunct="1"/>
            <a:r>
              <a:rPr lang="en-US" altLang="zh-CN" b="1" i="1" dirty="0">
                <a:solidFill>
                  <a:srgbClr val="C00000"/>
                </a:solidFill>
                <a:latin typeface="Times New Roman" panose="02020603050405020304" pitchFamily="18" charset="0"/>
                <a:ea typeface="宋体" panose="02010600030101010101" pitchFamily="2" charset="-122"/>
              </a:rPr>
              <a:t>Two’s complement is the standard for integer !!  </a:t>
            </a:r>
          </a:p>
          <a:p>
            <a:pPr eaLnBrk="1" hangingPunct="1"/>
            <a:r>
              <a:rPr lang="zh-CN" altLang="en-US" b="1" dirty="0"/>
              <a:t>为什么不是双位补码？</a:t>
            </a:r>
            <a:endParaRPr lang="en-US" altLang="zh-CN" b="1" dirty="0"/>
          </a:p>
          <a:p>
            <a:pPr eaLnBrk="1" hangingPunct="1"/>
            <a:endParaRPr lang="zh-CN" altLang="zh-CN" dirty="0"/>
          </a:p>
          <a:p>
            <a:endParaRPr lang="zh-CN" altLang="en-US" dirty="0"/>
          </a:p>
        </p:txBody>
      </p:sp>
    </p:spTree>
    <p:extLst>
      <p:ext uri="{BB962C8B-B14F-4D97-AF65-F5344CB8AC3E}">
        <p14:creationId xmlns:p14="http://schemas.microsoft.com/office/powerpoint/2010/main" val="39649074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移码表示法 </a:t>
            </a:r>
            <a:r>
              <a:rPr lang="en-US" altLang="zh-CN" dirty="0"/>
              <a:t>Biased/Excess Notation</a:t>
            </a:r>
            <a:endParaRPr lang="zh-CN" altLang="en-US" dirty="0"/>
          </a:p>
        </p:txBody>
      </p:sp>
      <p:sp>
        <p:nvSpPr>
          <p:cNvPr id="3" name="内容占位符 2"/>
          <p:cNvSpPr>
            <a:spLocks noGrp="1"/>
          </p:cNvSpPr>
          <p:nvPr>
            <p:ph idx="1"/>
          </p:nvPr>
        </p:nvSpPr>
        <p:spPr>
          <a:xfrm>
            <a:off x="487822" y="942764"/>
            <a:ext cx="11704178" cy="5637024"/>
          </a:xfrm>
        </p:spPr>
        <p:txBody>
          <a:bodyPr>
            <a:normAutofit/>
          </a:bodyPr>
          <a:lstStyle/>
          <a:p>
            <a:pPr>
              <a:buClr>
                <a:schemeClr val="hlink"/>
              </a:buClr>
              <a:buSzPct val="65000"/>
              <a:buNone/>
            </a:pPr>
            <a:r>
              <a:rPr lang="zh-CN" altLang="en-US" dirty="0">
                <a:latin typeface="Tahoma" panose="020B0604030504040204" pitchFamily="34" charset="0"/>
              </a:rPr>
              <a:t>定义</a:t>
            </a:r>
          </a:p>
          <a:p>
            <a:pPr>
              <a:buClr>
                <a:schemeClr val="hlink"/>
              </a:buClr>
              <a:buSzPct val="65000"/>
              <a:buNone/>
            </a:pPr>
            <a:r>
              <a:rPr lang="zh-CN" altLang="en-US" dirty="0">
                <a:latin typeface="Tahoma" panose="020B0604030504040204" pitchFamily="34" charset="0"/>
              </a:rPr>
              <a:t>	</a:t>
            </a:r>
            <a:r>
              <a:rPr lang="zh-CN" altLang="en-US" dirty="0">
                <a:solidFill>
                  <a:srgbClr val="0000FF"/>
                </a:solidFill>
                <a:latin typeface="Tahoma" panose="020B0604030504040204" pitchFamily="34" charset="0"/>
              </a:rPr>
              <a:t>	</a:t>
            </a:r>
            <a:r>
              <a:rPr lang="en-US" altLang="zh-CN" dirty="0">
                <a:solidFill>
                  <a:srgbClr val="0000FF"/>
                </a:solidFill>
                <a:latin typeface="Tahoma" panose="020B0604030504040204" pitchFamily="34" charset="0"/>
              </a:rPr>
              <a:t>[</a:t>
            </a:r>
            <a:r>
              <a:rPr lang="en-US" altLang="zh-CN" i="1" dirty="0">
                <a:solidFill>
                  <a:srgbClr val="0000FF"/>
                </a:solidFill>
                <a:latin typeface="Tahoma" panose="020B0604030504040204" pitchFamily="34" charset="0"/>
              </a:rPr>
              <a:t>x</a:t>
            </a:r>
            <a:r>
              <a:rPr lang="en-US" altLang="zh-CN" dirty="0">
                <a:solidFill>
                  <a:srgbClr val="0000FF"/>
                </a:solidFill>
                <a:latin typeface="Tahoma" panose="020B0604030504040204" pitchFamily="34" charset="0"/>
              </a:rPr>
              <a:t>]</a:t>
            </a:r>
            <a:r>
              <a:rPr lang="zh-CN" altLang="en-US" baseline="-25000" dirty="0">
                <a:solidFill>
                  <a:srgbClr val="0000FF"/>
                </a:solidFill>
                <a:latin typeface="Tahoma" panose="020B0604030504040204" pitchFamily="34" charset="0"/>
              </a:rPr>
              <a:t>移</a:t>
            </a:r>
            <a:r>
              <a:rPr lang="zh-CN" altLang="en-US" dirty="0">
                <a:solidFill>
                  <a:srgbClr val="0000FF"/>
                </a:solidFill>
                <a:latin typeface="Tahoma" panose="020B0604030504040204" pitchFamily="34" charset="0"/>
              </a:rPr>
              <a:t> </a:t>
            </a:r>
            <a:r>
              <a:rPr lang="en-US" altLang="zh-CN" dirty="0">
                <a:solidFill>
                  <a:srgbClr val="0000FF"/>
                </a:solidFill>
                <a:latin typeface="Tahoma" panose="020B0604030504040204" pitchFamily="34" charset="0"/>
              </a:rPr>
              <a:t>= 2</a:t>
            </a:r>
            <a:r>
              <a:rPr lang="en-US" altLang="zh-CN" i="1" baseline="50000" dirty="0">
                <a:solidFill>
                  <a:srgbClr val="0000FF"/>
                </a:solidFill>
                <a:latin typeface="Tahoma" panose="020B0604030504040204" pitchFamily="34" charset="0"/>
              </a:rPr>
              <a:t>n</a:t>
            </a:r>
            <a:r>
              <a:rPr lang="en-US" altLang="zh-CN" dirty="0">
                <a:solidFill>
                  <a:srgbClr val="0000FF"/>
                </a:solidFill>
                <a:latin typeface="Tahoma" panose="020B0604030504040204" pitchFamily="34" charset="0"/>
              </a:rPr>
              <a:t>+</a:t>
            </a:r>
            <a:r>
              <a:rPr lang="en-US" altLang="zh-CN" i="1" dirty="0">
                <a:solidFill>
                  <a:srgbClr val="0000FF"/>
                </a:solidFill>
                <a:latin typeface="Tahoma" panose="020B0604030504040204" pitchFamily="34" charset="0"/>
              </a:rPr>
              <a:t>x     </a:t>
            </a:r>
            <a:r>
              <a:rPr lang="en-US" altLang="zh-CN" dirty="0">
                <a:solidFill>
                  <a:srgbClr val="0000FF"/>
                </a:solidFill>
                <a:latin typeface="Tahoma" panose="020B0604030504040204" pitchFamily="34" charset="0"/>
              </a:rPr>
              <a:t>-2</a:t>
            </a:r>
            <a:r>
              <a:rPr lang="en-US" altLang="zh-CN" i="1" baseline="50000" dirty="0">
                <a:solidFill>
                  <a:srgbClr val="0000FF"/>
                </a:solidFill>
                <a:latin typeface="Tahoma" panose="020B0604030504040204" pitchFamily="34" charset="0"/>
              </a:rPr>
              <a:t>n</a:t>
            </a:r>
            <a:r>
              <a:rPr lang="en-US" altLang="zh-CN" dirty="0">
                <a:solidFill>
                  <a:srgbClr val="0000FF"/>
                </a:solidFill>
                <a:latin typeface="Tahoma" panose="020B0604030504040204" pitchFamily="34" charset="0"/>
              </a:rPr>
              <a:t> ≤ </a:t>
            </a:r>
            <a:r>
              <a:rPr lang="en-US" altLang="zh-CN" i="1" dirty="0">
                <a:solidFill>
                  <a:srgbClr val="0000FF"/>
                </a:solidFill>
                <a:latin typeface="Tahoma" panose="020B0604030504040204" pitchFamily="34" charset="0"/>
              </a:rPr>
              <a:t>x</a:t>
            </a:r>
            <a:r>
              <a:rPr lang="en-US" altLang="zh-CN" dirty="0">
                <a:solidFill>
                  <a:srgbClr val="0000FF"/>
                </a:solidFill>
                <a:latin typeface="Tahoma" panose="020B0604030504040204" pitchFamily="34" charset="0"/>
              </a:rPr>
              <a:t> &lt; 2</a:t>
            </a:r>
            <a:r>
              <a:rPr lang="en-US" altLang="zh-CN" i="1" baseline="50000" dirty="0">
                <a:solidFill>
                  <a:srgbClr val="0000FF"/>
                </a:solidFill>
                <a:latin typeface="Tahoma" panose="020B0604030504040204" pitchFamily="34" charset="0"/>
              </a:rPr>
              <a:t>n</a:t>
            </a:r>
          </a:p>
          <a:p>
            <a:pPr>
              <a:buClr>
                <a:schemeClr val="hlink"/>
              </a:buClr>
              <a:buSzPct val="65000"/>
              <a:buNone/>
            </a:pPr>
            <a:endParaRPr lang="en-US" altLang="zh-CN" i="1" baseline="50000" dirty="0">
              <a:solidFill>
                <a:srgbClr val="0000FF"/>
              </a:solidFill>
              <a:latin typeface="Tahoma" panose="020B0604030504040204" pitchFamily="34" charset="0"/>
            </a:endParaRPr>
          </a:p>
          <a:p>
            <a:pPr>
              <a:buClr>
                <a:schemeClr val="hlink"/>
              </a:buClr>
              <a:buSzPct val="65000"/>
              <a:buNone/>
            </a:pPr>
            <a:r>
              <a:rPr lang="zh-CN" altLang="en-US" dirty="0">
                <a:solidFill>
                  <a:srgbClr val="0070C0"/>
                </a:solidFill>
                <a:latin typeface="Tahoma" panose="020B0604030504040204" pitchFamily="34" charset="0"/>
              </a:rPr>
              <a:t> </a:t>
            </a:r>
            <a:r>
              <a:rPr lang="zh-CN" altLang="en-US" b="1" dirty="0">
                <a:solidFill>
                  <a:srgbClr val="18978B"/>
                </a:solidFill>
                <a:latin typeface="Tahoma" panose="020B0604030504040204" pitchFamily="34" charset="0"/>
              </a:rPr>
              <a:t>保持数据原大小顺序，便于直接比较，偏移量也可是非幂次方常量</a:t>
            </a:r>
          </a:p>
          <a:p>
            <a:pPr>
              <a:buClr>
                <a:schemeClr val="hlink"/>
              </a:buClr>
              <a:buSzPct val="65000"/>
              <a:buNone/>
            </a:pPr>
            <a:r>
              <a:rPr lang="zh-CN" altLang="en-US" dirty="0">
                <a:solidFill>
                  <a:srgbClr val="000099"/>
                </a:solidFill>
                <a:latin typeface="Tahoma" panose="020B0604030504040204" pitchFamily="34" charset="0"/>
              </a:rPr>
              <a:t> </a:t>
            </a:r>
            <a:endParaRPr lang="zh-CN" altLang="en-US" dirty="0">
              <a:solidFill>
                <a:srgbClr val="0000FF"/>
              </a:solidFill>
            </a:endParaRPr>
          </a:p>
          <a:p>
            <a:pPr>
              <a:lnSpc>
                <a:spcPct val="150000"/>
              </a:lnSpc>
              <a:spcBef>
                <a:spcPct val="0"/>
              </a:spcBef>
              <a:buFont typeface="Wingdings" panose="05000000000000000000" pitchFamily="2" charset="2"/>
              <a:buChar char="p"/>
            </a:pPr>
            <a:r>
              <a:rPr lang="zh-CN" altLang="en-US" dirty="0"/>
              <a:t>与补码的符号位相异，数据位相同</a:t>
            </a:r>
            <a:endParaRPr lang="en-US" altLang="zh-CN" dirty="0"/>
          </a:p>
          <a:p>
            <a:pPr lvl="1">
              <a:lnSpc>
                <a:spcPct val="150000"/>
              </a:lnSpc>
              <a:spcBef>
                <a:spcPct val="0"/>
              </a:spcBef>
            </a:pPr>
            <a:r>
              <a:rPr lang="en-US" altLang="zh-CN" sz="2200" dirty="0">
                <a:solidFill>
                  <a:schemeClr val="tx1"/>
                </a:solidFill>
              </a:rPr>
              <a:t>X=+10101     [X]</a:t>
            </a:r>
            <a:r>
              <a:rPr lang="zh-CN" altLang="en-US" sz="2200" baseline="-25000" dirty="0">
                <a:solidFill>
                  <a:schemeClr val="tx1"/>
                </a:solidFill>
              </a:rPr>
              <a:t>移 </a:t>
            </a:r>
            <a:r>
              <a:rPr lang="en-US" altLang="zh-CN" sz="2200" dirty="0">
                <a:solidFill>
                  <a:schemeClr val="tx1"/>
                </a:solidFill>
              </a:rPr>
              <a:t>=2</a:t>
            </a:r>
            <a:r>
              <a:rPr lang="en-US" altLang="zh-CN" sz="2200" baseline="50000" dirty="0">
                <a:solidFill>
                  <a:schemeClr val="tx1"/>
                </a:solidFill>
              </a:rPr>
              <a:t>5</a:t>
            </a:r>
            <a:r>
              <a:rPr lang="en-US" altLang="zh-CN" sz="2200" dirty="0">
                <a:solidFill>
                  <a:schemeClr val="tx1"/>
                </a:solidFill>
              </a:rPr>
              <a:t>+10101=</a:t>
            </a:r>
            <a:r>
              <a:rPr lang="en-US" altLang="zh-CN" sz="2200" u="sng" dirty="0"/>
              <a:t>1</a:t>
            </a:r>
            <a:r>
              <a:rPr lang="en-US" altLang="zh-CN" sz="2200" dirty="0">
                <a:solidFill>
                  <a:schemeClr val="tx1"/>
                </a:solidFill>
              </a:rPr>
              <a:t>10101</a:t>
            </a:r>
          </a:p>
          <a:p>
            <a:pPr lvl="1">
              <a:lnSpc>
                <a:spcPct val="150000"/>
              </a:lnSpc>
              <a:spcBef>
                <a:spcPct val="0"/>
              </a:spcBef>
            </a:pPr>
            <a:r>
              <a:rPr lang="en-US" altLang="zh-CN" sz="2200" dirty="0">
                <a:solidFill>
                  <a:schemeClr val="tx1"/>
                </a:solidFill>
              </a:rPr>
              <a:t>X=-10101      [X]</a:t>
            </a:r>
            <a:r>
              <a:rPr lang="zh-CN" altLang="en-US" sz="2200" baseline="-25000" dirty="0">
                <a:solidFill>
                  <a:schemeClr val="tx1"/>
                </a:solidFill>
              </a:rPr>
              <a:t>移 </a:t>
            </a:r>
            <a:r>
              <a:rPr lang="en-US" altLang="zh-CN" sz="2200" dirty="0">
                <a:solidFill>
                  <a:schemeClr val="tx1"/>
                </a:solidFill>
              </a:rPr>
              <a:t>=2</a:t>
            </a:r>
            <a:r>
              <a:rPr lang="en-US" altLang="zh-CN" sz="2200" baseline="50000" dirty="0">
                <a:solidFill>
                  <a:schemeClr val="tx1"/>
                </a:solidFill>
              </a:rPr>
              <a:t>5</a:t>
            </a:r>
            <a:r>
              <a:rPr lang="en-US" altLang="zh-CN" sz="2200" dirty="0">
                <a:solidFill>
                  <a:schemeClr val="tx1"/>
                </a:solidFill>
              </a:rPr>
              <a:t>-10101</a:t>
            </a:r>
            <a:r>
              <a:rPr lang="zh-CN" altLang="en-US" sz="2200" dirty="0">
                <a:solidFill>
                  <a:schemeClr val="tx1"/>
                </a:solidFill>
              </a:rPr>
              <a:t>＝</a:t>
            </a:r>
            <a:r>
              <a:rPr lang="en-US" altLang="zh-CN" sz="2200" u="sng" dirty="0"/>
              <a:t>0</a:t>
            </a:r>
            <a:r>
              <a:rPr lang="en-US" altLang="zh-CN" sz="2200" dirty="0">
                <a:solidFill>
                  <a:schemeClr val="tx1"/>
                </a:solidFill>
              </a:rPr>
              <a:t>01011</a:t>
            </a:r>
          </a:p>
          <a:p>
            <a:pPr>
              <a:lnSpc>
                <a:spcPct val="150000"/>
              </a:lnSpc>
              <a:spcBef>
                <a:spcPct val="0"/>
              </a:spcBef>
              <a:buFont typeface="Wingdings" panose="05000000000000000000" pitchFamily="2" charset="2"/>
              <a:buChar char="p"/>
            </a:pPr>
            <a:r>
              <a:rPr lang="zh-CN" altLang="en-US" dirty="0"/>
              <a:t>仅用于表示整数，通常表示浮点数的</a:t>
            </a:r>
            <a:r>
              <a:rPr lang="zh-CN" altLang="en-US" dirty="0">
                <a:solidFill>
                  <a:srgbClr val="FF0000"/>
                </a:solidFill>
              </a:rPr>
              <a:t>阶码</a:t>
            </a:r>
            <a:endParaRPr lang="en-US" altLang="zh-CN" dirty="0">
              <a:solidFill>
                <a:srgbClr val="FF0000"/>
              </a:solidFill>
            </a:endParaRPr>
          </a:p>
          <a:p>
            <a:pPr>
              <a:buClr>
                <a:schemeClr val="hlink"/>
              </a:buClr>
              <a:buSzPct val="65000"/>
              <a:buNone/>
            </a:pPr>
            <a:endParaRPr lang="en-US" altLang="zh-CN" dirty="0">
              <a:solidFill>
                <a:srgbClr val="000099"/>
              </a:solidFill>
              <a:latin typeface="Tahoma" panose="020B0604030504040204" pitchFamily="34" charset="0"/>
            </a:endParaRPr>
          </a:p>
          <a:p>
            <a:endParaRPr lang="zh-CN" altLang="en-US" dirty="0"/>
          </a:p>
          <a:p>
            <a:endParaRPr lang="zh-CN" altLang="en-US" dirty="0"/>
          </a:p>
        </p:txBody>
      </p:sp>
    </p:spTree>
    <p:extLst>
      <p:ext uri="{BB962C8B-B14F-4D97-AF65-F5344CB8AC3E}">
        <p14:creationId xmlns:p14="http://schemas.microsoft.com/office/powerpoint/2010/main" val="531215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1749F3-0368-4311-AD39-56CEC4071295}"/>
              </a:ext>
            </a:extLst>
          </p:cNvPr>
          <p:cNvSpPr>
            <a:spLocks noGrp="1"/>
          </p:cNvSpPr>
          <p:nvPr>
            <p:ph type="title"/>
          </p:nvPr>
        </p:nvSpPr>
        <p:spPr>
          <a:xfrm>
            <a:off x="487822" y="257614"/>
            <a:ext cx="10515600" cy="617641"/>
          </a:xfrm>
        </p:spPr>
        <p:txBody>
          <a:bodyPr>
            <a:normAutofit/>
          </a:bodyPr>
          <a:lstStyle/>
          <a:p>
            <a:r>
              <a:rPr lang="en-US" altLang="zh-CN" dirty="0"/>
              <a:t>2.1 </a:t>
            </a:r>
            <a:r>
              <a:rPr lang="zh-CN" altLang="en-US" dirty="0"/>
              <a:t>数据表示的作用</a:t>
            </a:r>
          </a:p>
        </p:txBody>
      </p:sp>
      <p:sp>
        <p:nvSpPr>
          <p:cNvPr id="3" name="内容占位符 2">
            <a:extLst>
              <a:ext uri="{FF2B5EF4-FFF2-40B4-BE49-F238E27FC236}">
                <a16:creationId xmlns:a16="http://schemas.microsoft.com/office/drawing/2014/main" id="{F291E4D7-291B-49CF-A529-AA5E58C382B5}"/>
              </a:ext>
            </a:extLst>
          </p:cNvPr>
          <p:cNvSpPr>
            <a:spLocks noGrp="1"/>
          </p:cNvSpPr>
          <p:nvPr>
            <p:ph idx="1"/>
          </p:nvPr>
        </p:nvSpPr>
        <p:spPr>
          <a:xfrm>
            <a:off x="487822" y="942764"/>
            <a:ext cx="10959292" cy="5637024"/>
          </a:xfrm>
        </p:spPr>
        <p:txBody>
          <a:bodyPr>
            <a:normAutofit fontScale="92500" lnSpcReduction="10000"/>
          </a:bodyPr>
          <a:lstStyle/>
          <a:p>
            <a:pPr>
              <a:lnSpc>
                <a:spcPct val="150000"/>
              </a:lnSpc>
            </a:pPr>
            <a:r>
              <a:rPr lang="zh-CN" altLang="zh-CN" b="1" u="sng" dirty="0">
                <a:solidFill>
                  <a:srgbClr val="1387B7"/>
                </a:solidFill>
              </a:rPr>
              <a:t>将数据按照某种方式组织，以便机器硬件能直接识别和使用</a:t>
            </a:r>
            <a:endParaRPr lang="en-US" altLang="zh-CN" b="1" u="sng" dirty="0">
              <a:solidFill>
                <a:srgbClr val="1387B7"/>
              </a:solidFill>
            </a:endParaRPr>
          </a:p>
          <a:p>
            <a:pPr>
              <a:lnSpc>
                <a:spcPct val="150000"/>
              </a:lnSpc>
            </a:pPr>
            <a:r>
              <a:rPr lang="zh-CN" altLang="en-US" b="1" dirty="0"/>
              <a:t>数据表示考虑因素</a:t>
            </a:r>
            <a:endParaRPr lang="zh-CN" altLang="zh-CN" b="1" dirty="0"/>
          </a:p>
          <a:p>
            <a:pPr lvl="1">
              <a:lnSpc>
                <a:spcPct val="150000"/>
              </a:lnSpc>
            </a:pPr>
            <a:r>
              <a:rPr lang="zh-CN" altLang="zh-CN" b="1" dirty="0"/>
              <a:t>数据的类型：</a:t>
            </a:r>
            <a:r>
              <a:rPr lang="en-US" altLang="zh-CN" b="1" dirty="0">
                <a:solidFill>
                  <a:schemeClr val="bg1">
                    <a:lumMod val="65000"/>
                  </a:schemeClr>
                </a:solidFill>
              </a:rPr>
              <a:t> </a:t>
            </a:r>
            <a:r>
              <a:rPr lang="zh-CN" altLang="en-US" b="1" dirty="0">
                <a:solidFill>
                  <a:schemeClr val="bg1">
                    <a:lumMod val="65000"/>
                  </a:schemeClr>
                </a:solidFill>
              </a:rPr>
              <a:t>数值</a:t>
            </a:r>
            <a:r>
              <a:rPr lang="en-US" altLang="zh-CN" b="1" dirty="0">
                <a:solidFill>
                  <a:schemeClr val="bg1">
                    <a:lumMod val="65000"/>
                  </a:schemeClr>
                </a:solidFill>
              </a:rPr>
              <a:t>/</a:t>
            </a:r>
            <a:r>
              <a:rPr lang="zh-CN" altLang="en-US" b="1" dirty="0">
                <a:solidFill>
                  <a:schemeClr val="bg1">
                    <a:lumMod val="65000"/>
                  </a:schemeClr>
                </a:solidFill>
              </a:rPr>
              <a:t>非数值、小数、整数、英文字符、汉字</a:t>
            </a:r>
            <a:endParaRPr lang="zh-CN" altLang="zh-CN" dirty="0">
              <a:solidFill>
                <a:schemeClr val="bg1">
                  <a:lumMod val="65000"/>
                </a:schemeClr>
              </a:solidFill>
            </a:endParaRPr>
          </a:p>
          <a:p>
            <a:pPr lvl="1">
              <a:lnSpc>
                <a:spcPct val="150000"/>
              </a:lnSpc>
            </a:pPr>
            <a:r>
              <a:rPr lang="zh-CN" altLang="zh-CN" b="1" dirty="0"/>
              <a:t>表示的范围和精度</a:t>
            </a:r>
            <a:r>
              <a:rPr lang="zh-CN" altLang="en-US" b="1" dirty="0"/>
              <a:t>：</a:t>
            </a:r>
            <a:r>
              <a:rPr lang="zh-CN" altLang="en-US" b="1" dirty="0">
                <a:solidFill>
                  <a:schemeClr val="bg1">
                    <a:lumMod val="65000"/>
                  </a:schemeClr>
                </a:solidFill>
              </a:rPr>
              <a:t>满足日常计算需要</a:t>
            </a:r>
            <a:endParaRPr lang="zh-CN" altLang="zh-CN" b="1" dirty="0">
              <a:solidFill>
                <a:schemeClr val="bg1">
                  <a:lumMod val="65000"/>
                </a:schemeClr>
              </a:solidFill>
            </a:endParaRPr>
          </a:p>
          <a:p>
            <a:pPr lvl="1">
              <a:lnSpc>
                <a:spcPct val="150000"/>
              </a:lnSpc>
            </a:pPr>
            <a:r>
              <a:rPr lang="zh-CN" altLang="zh-CN" b="1" dirty="0"/>
              <a:t>存储和处理的代价</a:t>
            </a:r>
            <a:r>
              <a:rPr lang="zh-CN" altLang="en-US" b="1" dirty="0"/>
              <a:t>：</a:t>
            </a:r>
            <a:r>
              <a:rPr lang="zh-CN" altLang="en-US" b="1" dirty="0">
                <a:solidFill>
                  <a:schemeClr val="bg1">
                    <a:lumMod val="65000"/>
                  </a:schemeClr>
                </a:solidFill>
              </a:rPr>
              <a:t>处理性能</a:t>
            </a:r>
            <a:endParaRPr lang="zh-CN" altLang="zh-CN" b="1" dirty="0">
              <a:solidFill>
                <a:schemeClr val="bg1">
                  <a:lumMod val="65000"/>
                </a:schemeClr>
              </a:solidFill>
            </a:endParaRPr>
          </a:p>
          <a:p>
            <a:pPr lvl="1">
              <a:lnSpc>
                <a:spcPct val="150000"/>
              </a:lnSpc>
            </a:pPr>
            <a:r>
              <a:rPr lang="zh-CN" altLang="zh-CN" b="1" dirty="0"/>
              <a:t>软件的可移植性</a:t>
            </a:r>
            <a:r>
              <a:rPr lang="zh-CN" altLang="en-US" b="1" dirty="0"/>
              <a:t>：</a:t>
            </a:r>
            <a:r>
              <a:rPr lang="zh-CN" altLang="en-US" b="1" dirty="0">
                <a:solidFill>
                  <a:schemeClr val="bg1">
                    <a:lumMod val="65000"/>
                  </a:schemeClr>
                </a:solidFill>
              </a:rPr>
              <a:t>方便在不同机器之间移植</a:t>
            </a:r>
            <a:endParaRPr lang="zh-CN" altLang="zh-CN" b="1" dirty="0">
              <a:solidFill>
                <a:schemeClr val="bg1">
                  <a:lumMod val="65000"/>
                </a:schemeClr>
              </a:solidFill>
            </a:endParaRPr>
          </a:p>
          <a:p>
            <a:pPr>
              <a:lnSpc>
                <a:spcPct val="150000"/>
              </a:lnSpc>
            </a:pPr>
            <a:r>
              <a:rPr lang="zh-CN" altLang="en-US" b="1" dirty="0"/>
              <a:t>现代计算机采用</a:t>
            </a:r>
            <a:r>
              <a:rPr lang="zh-CN" altLang="en-US" b="1" dirty="0">
                <a:solidFill>
                  <a:srgbClr val="0070C0"/>
                </a:solidFill>
              </a:rPr>
              <a:t>二进制</a:t>
            </a:r>
            <a:r>
              <a:rPr lang="zh-CN" altLang="en-US" b="1" dirty="0"/>
              <a:t>进行数据表示</a:t>
            </a:r>
            <a:endParaRPr lang="en-US" altLang="zh-CN" b="1" dirty="0"/>
          </a:p>
          <a:p>
            <a:pPr lvl="1">
              <a:lnSpc>
                <a:spcPct val="150000"/>
              </a:lnSpc>
            </a:pPr>
            <a:r>
              <a:rPr lang="zh-CN" altLang="en-US" b="1" dirty="0"/>
              <a:t>可表示任何数据信息</a:t>
            </a:r>
            <a:endParaRPr lang="en-US" altLang="zh-CN" b="1" dirty="0"/>
          </a:p>
          <a:p>
            <a:pPr lvl="1">
              <a:lnSpc>
                <a:spcPct val="150000"/>
              </a:lnSpc>
            </a:pPr>
            <a:r>
              <a:rPr lang="zh-CN" altLang="en-US" b="1" dirty="0"/>
              <a:t>状态数最少，易与简单物理状态对应</a:t>
            </a:r>
            <a:endParaRPr lang="en-US" altLang="zh-CN" b="1" dirty="0"/>
          </a:p>
          <a:p>
            <a:pPr lvl="1">
              <a:lnSpc>
                <a:spcPct val="150000"/>
              </a:lnSpc>
            </a:pPr>
            <a:r>
              <a:rPr lang="zh-CN" altLang="en-US" b="1" dirty="0"/>
              <a:t>运算电路易实现、硬件开销小</a:t>
            </a:r>
          </a:p>
        </p:txBody>
      </p:sp>
      <p:pic>
        <p:nvPicPr>
          <p:cNvPr id="7" name="图片 6">
            <a:extLst>
              <a:ext uri="{FF2B5EF4-FFF2-40B4-BE49-F238E27FC236}">
                <a16:creationId xmlns:a16="http://schemas.microsoft.com/office/drawing/2014/main" id="{4438C1F4-7851-4EC6-8593-2A58CF1EB9AE}"/>
              </a:ext>
            </a:extLst>
          </p:cNvPr>
          <p:cNvPicPr>
            <a:picLocks noChangeAspect="1"/>
          </p:cNvPicPr>
          <p:nvPr/>
        </p:nvPicPr>
        <p:blipFill>
          <a:blip r:embed="rId3">
            <a:duotone>
              <a:schemeClr val="accent1">
                <a:shade val="45000"/>
                <a:satMod val="135000"/>
              </a:schemeClr>
              <a:prstClr val="white"/>
            </a:duotone>
          </a:blip>
          <a:stretch>
            <a:fillRect/>
          </a:stretch>
        </p:blipFill>
        <p:spPr>
          <a:xfrm>
            <a:off x="9475422" y="4544754"/>
            <a:ext cx="1888566" cy="1545541"/>
          </a:xfrm>
          <a:prstGeom prst="rect">
            <a:avLst/>
          </a:prstGeom>
        </p:spPr>
      </p:pic>
    </p:spTree>
    <p:extLst>
      <p:ext uri="{BB962C8B-B14F-4D97-AF65-F5344CB8AC3E}">
        <p14:creationId xmlns:p14="http://schemas.microsoft.com/office/powerpoint/2010/main" val="2905771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6445597" y="4047150"/>
            <a:ext cx="12397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62" name="Line 8"/>
          <p:cNvSpPr>
            <a:spLocks noChangeShapeType="1"/>
          </p:cNvSpPr>
          <p:nvPr/>
        </p:nvSpPr>
        <p:spPr bwMode="auto">
          <a:xfrm>
            <a:off x="1902345" y="3970443"/>
            <a:ext cx="8865038"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pPr algn="l"/>
            <a:endParaRPr lang="zh-CN" altLang="en-US" sz="2000">
              <a:latin typeface="宋体" panose="02010600030101010101" pitchFamily="2" charset="-122"/>
              <a:ea typeface="宋体" panose="02010600030101010101" pitchFamily="2" charset="-122"/>
            </a:endParaRPr>
          </a:p>
        </p:txBody>
      </p:sp>
      <p:sp>
        <p:nvSpPr>
          <p:cNvPr id="74" name="Rectangle 7"/>
          <p:cNvSpPr>
            <a:spLocks noChangeArrowheads="1"/>
          </p:cNvSpPr>
          <p:nvPr/>
        </p:nvSpPr>
        <p:spPr bwMode="auto">
          <a:xfrm>
            <a:off x="6987783"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75" name="Rectangle 7"/>
          <p:cNvSpPr>
            <a:spLocks noChangeArrowheads="1"/>
          </p:cNvSpPr>
          <p:nvPr/>
        </p:nvSpPr>
        <p:spPr bwMode="auto">
          <a:xfrm>
            <a:off x="7508011"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35" name="Rectangle 7"/>
          <p:cNvSpPr>
            <a:spLocks noChangeArrowheads="1"/>
          </p:cNvSpPr>
          <p:nvPr/>
        </p:nvSpPr>
        <p:spPr bwMode="auto">
          <a:xfrm>
            <a:off x="8034512"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95" name="Rectangle 7"/>
          <p:cNvSpPr>
            <a:spLocks noChangeArrowheads="1"/>
          </p:cNvSpPr>
          <p:nvPr/>
        </p:nvSpPr>
        <p:spPr bwMode="auto">
          <a:xfrm>
            <a:off x="8564265"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96" name="Rectangle 7"/>
          <p:cNvSpPr>
            <a:spLocks noChangeArrowheads="1"/>
          </p:cNvSpPr>
          <p:nvPr/>
        </p:nvSpPr>
        <p:spPr bwMode="auto">
          <a:xfrm>
            <a:off x="9111442"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97" name="Rectangle 7"/>
          <p:cNvSpPr>
            <a:spLocks noChangeArrowheads="1"/>
          </p:cNvSpPr>
          <p:nvPr/>
        </p:nvSpPr>
        <p:spPr bwMode="auto">
          <a:xfrm>
            <a:off x="9641195"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98" name="Rectangle 7"/>
          <p:cNvSpPr>
            <a:spLocks noChangeArrowheads="1"/>
          </p:cNvSpPr>
          <p:nvPr/>
        </p:nvSpPr>
        <p:spPr bwMode="auto">
          <a:xfrm>
            <a:off x="10178847"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25" name="Rectangle 7"/>
          <p:cNvSpPr>
            <a:spLocks noChangeArrowheads="1"/>
          </p:cNvSpPr>
          <p:nvPr/>
        </p:nvSpPr>
        <p:spPr bwMode="auto">
          <a:xfrm>
            <a:off x="2099802" y="4047150"/>
            <a:ext cx="30604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dirty="0">
                <a:solidFill>
                  <a:srgbClr val="0066FF"/>
                </a:solidFill>
                <a:latin typeface="宋体" panose="02010600030101010101" pitchFamily="2" charset="-122"/>
                <a:ea typeface="宋体" panose="02010600030101010101" pitchFamily="2" charset="-122"/>
              </a:rPr>
              <a:t>-8</a:t>
            </a:r>
            <a:endParaRPr lang="en-US" sz="1600" dirty="0">
              <a:solidFill>
                <a:srgbClr val="0066FF"/>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26" name="Rectangle 7"/>
          <p:cNvSpPr>
            <a:spLocks noChangeArrowheads="1"/>
          </p:cNvSpPr>
          <p:nvPr/>
        </p:nvSpPr>
        <p:spPr bwMode="auto">
          <a:xfrm>
            <a:off x="2634040"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27" name="Rectangle 7"/>
          <p:cNvSpPr>
            <a:spLocks noChangeArrowheads="1"/>
          </p:cNvSpPr>
          <p:nvPr/>
        </p:nvSpPr>
        <p:spPr bwMode="auto">
          <a:xfrm>
            <a:off x="3173318"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28" name="Rectangle 7"/>
          <p:cNvSpPr>
            <a:spLocks noChangeArrowheads="1"/>
          </p:cNvSpPr>
          <p:nvPr/>
        </p:nvSpPr>
        <p:spPr bwMode="auto">
          <a:xfrm>
            <a:off x="3709344"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29" name="Rectangle 7"/>
          <p:cNvSpPr>
            <a:spLocks noChangeArrowheads="1"/>
          </p:cNvSpPr>
          <p:nvPr/>
        </p:nvSpPr>
        <p:spPr bwMode="auto">
          <a:xfrm>
            <a:off x="4248622"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0" name="Rectangle 7"/>
          <p:cNvSpPr>
            <a:spLocks noChangeArrowheads="1"/>
          </p:cNvSpPr>
          <p:nvPr/>
        </p:nvSpPr>
        <p:spPr bwMode="auto">
          <a:xfrm>
            <a:off x="4776749"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1" name="Rectangle 7"/>
          <p:cNvSpPr>
            <a:spLocks noChangeArrowheads="1"/>
          </p:cNvSpPr>
          <p:nvPr/>
        </p:nvSpPr>
        <p:spPr bwMode="auto">
          <a:xfrm>
            <a:off x="5316027"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2" name="Rectangle 7"/>
          <p:cNvSpPr>
            <a:spLocks noChangeArrowheads="1"/>
          </p:cNvSpPr>
          <p:nvPr/>
        </p:nvSpPr>
        <p:spPr bwMode="auto">
          <a:xfrm>
            <a:off x="5844154"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nvGrpSpPr>
          <p:cNvPr id="271" name="组合 270"/>
          <p:cNvGrpSpPr/>
          <p:nvPr/>
        </p:nvGrpSpPr>
        <p:grpSpPr>
          <a:xfrm>
            <a:off x="1921830" y="3618241"/>
            <a:ext cx="8618456" cy="255044"/>
            <a:chOff x="1663029" y="2734814"/>
            <a:chExt cx="8618456" cy="255044"/>
          </a:xfrm>
        </p:grpSpPr>
        <p:sp>
          <p:nvSpPr>
            <p:cNvPr id="233" name="Rectangle 7"/>
            <p:cNvSpPr>
              <a:spLocks noChangeArrowheads="1"/>
            </p:cNvSpPr>
            <p:nvPr/>
          </p:nvSpPr>
          <p:spPr bwMode="auto">
            <a:xfrm>
              <a:off x="700314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4" name="Rectangle 7"/>
            <p:cNvSpPr>
              <a:spLocks noChangeArrowheads="1"/>
            </p:cNvSpPr>
            <p:nvPr/>
          </p:nvSpPr>
          <p:spPr bwMode="auto">
            <a:xfrm>
              <a:off x="646913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5" name="Rectangle 7"/>
            <p:cNvSpPr>
              <a:spLocks noChangeArrowheads="1"/>
            </p:cNvSpPr>
            <p:nvPr/>
          </p:nvSpPr>
          <p:spPr bwMode="auto">
            <a:xfrm>
              <a:off x="753716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6" name="Rectangle 7"/>
            <p:cNvSpPr>
              <a:spLocks noChangeArrowheads="1"/>
            </p:cNvSpPr>
            <p:nvPr/>
          </p:nvSpPr>
          <p:spPr bwMode="auto">
            <a:xfrm>
              <a:off x="807117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7" name="Rectangle 7"/>
            <p:cNvSpPr>
              <a:spLocks noChangeArrowheads="1"/>
            </p:cNvSpPr>
            <p:nvPr/>
          </p:nvSpPr>
          <p:spPr bwMode="auto">
            <a:xfrm>
              <a:off x="860518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solidFill>
                    <a:srgbClr val="0066FF"/>
                  </a:solidFill>
                  <a:latin typeface="宋体" panose="02010600030101010101" pitchFamily="2" charset="-122"/>
                  <a:ea typeface="宋体" panose="02010600030101010101" pitchFamily="2" charset="-122"/>
                </a:rPr>
                <a:t>0</a:t>
              </a:r>
              <a:r>
                <a:rPr lang="en-US" sz="1600" dirty="0">
                  <a:latin typeface="宋体" panose="02010600030101010101" pitchFamily="2" charset="-122"/>
                  <a:ea typeface="宋体" panose="02010600030101010101" pitchFamily="2" charset="-122"/>
                </a:rPr>
                <a:t>101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8" name="Rectangle 7"/>
            <p:cNvSpPr>
              <a:spLocks noChangeArrowheads="1"/>
            </p:cNvSpPr>
            <p:nvPr/>
          </p:nvSpPr>
          <p:spPr bwMode="auto">
            <a:xfrm>
              <a:off x="913919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9" name="Rectangle 7"/>
            <p:cNvSpPr>
              <a:spLocks noChangeArrowheads="1"/>
            </p:cNvSpPr>
            <p:nvPr/>
          </p:nvSpPr>
          <p:spPr bwMode="auto">
            <a:xfrm>
              <a:off x="9673210"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0" name="Rectangle 7"/>
            <p:cNvSpPr>
              <a:spLocks noChangeArrowheads="1"/>
            </p:cNvSpPr>
            <p:nvPr/>
          </p:nvSpPr>
          <p:spPr bwMode="auto">
            <a:xfrm>
              <a:off x="273105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010</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1" name="Rectangle 7"/>
            <p:cNvSpPr>
              <a:spLocks noChangeArrowheads="1"/>
            </p:cNvSpPr>
            <p:nvPr/>
          </p:nvSpPr>
          <p:spPr bwMode="auto">
            <a:xfrm>
              <a:off x="326506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u="sng" dirty="0">
                  <a:solidFill>
                    <a:srgbClr val="0066FF"/>
                  </a:solidFill>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011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2" name="Rectangle 7"/>
            <p:cNvSpPr>
              <a:spLocks noChangeArrowheads="1"/>
            </p:cNvSpPr>
            <p:nvPr/>
          </p:nvSpPr>
          <p:spPr bwMode="auto">
            <a:xfrm>
              <a:off x="379907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100</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3" name="Rectangle 7"/>
            <p:cNvSpPr>
              <a:spLocks noChangeArrowheads="1"/>
            </p:cNvSpPr>
            <p:nvPr/>
          </p:nvSpPr>
          <p:spPr bwMode="auto">
            <a:xfrm>
              <a:off x="433308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101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4" name="Rectangle 7"/>
            <p:cNvSpPr>
              <a:spLocks noChangeArrowheads="1"/>
            </p:cNvSpPr>
            <p:nvPr/>
          </p:nvSpPr>
          <p:spPr bwMode="auto">
            <a:xfrm>
              <a:off x="486710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5" name="Rectangle 7"/>
            <p:cNvSpPr>
              <a:spLocks noChangeArrowheads="1"/>
            </p:cNvSpPr>
            <p:nvPr/>
          </p:nvSpPr>
          <p:spPr bwMode="auto">
            <a:xfrm>
              <a:off x="540111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6" name="Rectangle 7"/>
            <p:cNvSpPr>
              <a:spLocks noChangeArrowheads="1"/>
            </p:cNvSpPr>
            <p:nvPr/>
          </p:nvSpPr>
          <p:spPr bwMode="auto">
            <a:xfrm>
              <a:off x="593512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53" name="Rectangle 7"/>
            <p:cNvSpPr>
              <a:spLocks noChangeArrowheads="1"/>
            </p:cNvSpPr>
            <p:nvPr/>
          </p:nvSpPr>
          <p:spPr bwMode="auto">
            <a:xfrm>
              <a:off x="166302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u="sng" dirty="0">
                  <a:solidFill>
                    <a:srgbClr val="0066FF"/>
                  </a:solidFill>
                  <a:latin typeface="宋体" panose="02010600030101010101" pitchFamily="2" charset="-122"/>
                  <a:ea typeface="宋体" panose="02010600030101010101" pitchFamily="2" charset="-122"/>
                </a:rPr>
                <a:t>1</a:t>
              </a:r>
              <a:r>
                <a:rPr lang="en-US" sz="1600" dirty="0">
                  <a:solidFill>
                    <a:srgbClr val="0066FF"/>
                  </a:solidFill>
                  <a:latin typeface="宋体" panose="02010600030101010101" pitchFamily="2" charset="-122"/>
                  <a:ea typeface="宋体" panose="02010600030101010101" pitchFamily="2" charset="-122"/>
                </a:rPr>
                <a:t>000</a:t>
              </a:r>
              <a:endParaRPr lang="en-US" sz="1600" dirty="0">
                <a:solidFill>
                  <a:srgbClr val="0066FF"/>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54" name="Rectangle 7"/>
            <p:cNvSpPr>
              <a:spLocks noChangeArrowheads="1"/>
            </p:cNvSpPr>
            <p:nvPr/>
          </p:nvSpPr>
          <p:spPr bwMode="auto">
            <a:xfrm>
              <a:off x="219704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001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grpSp>
        <p:nvGrpSpPr>
          <p:cNvPr id="270" name="组合 269"/>
          <p:cNvGrpSpPr/>
          <p:nvPr/>
        </p:nvGrpSpPr>
        <p:grpSpPr>
          <a:xfrm>
            <a:off x="2217821" y="3878438"/>
            <a:ext cx="8020050" cy="92005"/>
            <a:chOff x="1959020" y="2948568"/>
            <a:chExt cx="8020050" cy="171901"/>
          </a:xfrm>
        </p:grpSpPr>
        <p:cxnSp>
          <p:nvCxnSpPr>
            <p:cNvPr id="209" name="直接连接符 208"/>
            <p:cNvCxnSpPr/>
            <p:nvPr/>
          </p:nvCxnSpPr>
          <p:spPr>
            <a:xfrm>
              <a:off x="6245270" y="2948568"/>
              <a:ext cx="0" cy="171901"/>
            </a:xfrm>
            <a:prstGeom prst="line">
              <a:avLst/>
            </a:prstGeom>
            <a:noFill/>
            <a:ln w="1270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55" name="直接连接符 254"/>
            <p:cNvCxnSpPr/>
            <p:nvPr/>
          </p:nvCxnSpPr>
          <p:spPr>
            <a:xfrm>
              <a:off x="67786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a:off x="7312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7" name="直接连接符 256"/>
            <p:cNvCxnSpPr/>
            <p:nvPr/>
          </p:nvCxnSpPr>
          <p:spPr>
            <a:xfrm>
              <a:off x="78359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8" name="直接连接符 257"/>
            <p:cNvCxnSpPr/>
            <p:nvPr/>
          </p:nvCxnSpPr>
          <p:spPr>
            <a:xfrm>
              <a:off x="83693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a:off x="89027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0" name="直接连接符 259"/>
            <p:cNvCxnSpPr/>
            <p:nvPr/>
          </p:nvCxnSpPr>
          <p:spPr>
            <a:xfrm>
              <a:off x="94361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9979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1959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p:cNvCxnSpPr/>
            <p:nvPr/>
          </p:nvCxnSpPr>
          <p:spPr>
            <a:xfrm>
              <a:off x="2492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4" name="直接连接符 263"/>
            <p:cNvCxnSpPr/>
            <p:nvPr/>
          </p:nvCxnSpPr>
          <p:spPr>
            <a:xfrm>
              <a:off x="3025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5" name="直接连接符 264"/>
            <p:cNvCxnSpPr/>
            <p:nvPr/>
          </p:nvCxnSpPr>
          <p:spPr>
            <a:xfrm>
              <a:off x="35592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40926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4626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p:cNvCxnSpPr/>
            <p:nvPr/>
          </p:nvCxnSpPr>
          <p:spPr>
            <a:xfrm>
              <a:off x="5159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p:cNvCxnSpPr/>
            <p:nvPr/>
          </p:nvCxnSpPr>
          <p:spPr>
            <a:xfrm>
              <a:off x="5692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273" name="Rectangle 7"/>
          <p:cNvSpPr>
            <a:spLocks noChangeArrowheads="1"/>
          </p:cNvSpPr>
          <p:nvPr/>
        </p:nvSpPr>
        <p:spPr bwMode="auto">
          <a:xfrm>
            <a:off x="6453931" y="2016446"/>
            <a:ext cx="12397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74" name="Line 8"/>
          <p:cNvSpPr>
            <a:spLocks noChangeShapeType="1"/>
          </p:cNvSpPr>
          <p:nvPr/>
        </p:nvSpPr>
        <p:spPr bwMode="auto">
          <a:xfrm>
            <a:off x="1910679" y="1939739"/>
            <a:ext cx="8865038"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pPr algn="l"/>
            <a:endParaRPr lang="zh-CN" altLang="en-US" sz="2000">
              <a:latin typeface="宋体" panose="02010600030101010101" pitchFamily="2" charset="-122"/>
              <a:ea typeface="宋体" panose="02010600030101010101" pitchFamily="2" charset="-122"/>
            </a:endParaRPr>
          </a:p>
        </p:txBody>
      </p:sp>
      <p:sp>
        <p:nvSpPr>
          <p:cNvPr id="275" name="Rectangle 7"/>
          <p:cNvSpPr>
            <a:spLocks noChangeArrowheads="1"/>
          </p:cNvSpPr>
          <p:nvPr/>
        </p:nvSpPr>
        <p:spPr bwMode="auto">
          <a:xfrm>
            <a:off x="6996117"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76" name="Rectangle 7"/>
          <p:cNvSpPr>
            <a:spLocks noChangeArrowheads="1"/>
          </p:cNvSpPr>
          <p:nvPr/>
        </p:nvSpPr>
        <p:spPr bwMode="auto">
          <a:xfrm>
            <a:off x="7516345"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77" name="Rectangle 7"/>
          <p:cNvSpPr>
            <a:spLocks noChangeArrowheads="1"/>
          </p:cNvSpPr>
          <p:nvPr/>
        </p:nvSpPr>
        <p:spPr bwMode="auto">
          <a:xfrm>
            <a:off x="8042846"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78" name="Rectangle 7"/>
          <p:cNvSpPr>
            <a:spLocks noChangeArrowheads="1"/>
          </p:cNvSpPr>
          <p:nvPr/>
        </p:nvSpPr>
        <p:spPr bwMode="auto">
          <a:xfrm>
            <a:off x="8572599"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79" name="Rectangle 7"/>
          <p:cNvSpPr>
            <a:spLocks noChangeArrowheads="1"/>
          </p:cNvSpPr>
          <p:nvPr/>
        </p:nvSpPr>
        <p:spPr bwMode="auto">
          <a:xfrm>
            <a:off x="9119776"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0" name="Rectangle 7"/>
          <p:cNvSpPr>
            <a:spLocks noChangeArrowheads="1"/>
          </p:cNvSpPr>
          <p:nvPr/>
        </p:nvSpPr>
        <p:spPr bwMode="auto">
          <a:xfrm>
            <a:off x="9649529"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1" name="Rectangle 7"/>
          <p:cNvSpPr>
            <a:spLocks noChangeArrowheads="1"/>
          </p:cNvSpPr>
          <p:nvPr/>
        </p:nvSpPr>
        <p:spPr bwMode="auto">
          <a:xfrm>
            <a:off x="10187181"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3" name="Rectangle 7"/>
          <p:cNvSpPr>
            <a:spLocks noChangeArrowheads="1"/>
          </p:cNvSpPr>
          <p:nvPr/>
        </p:nvSpPr>
        <p:spPr bwMode="auto">
          <a:xfrm>
            <a:off x="2642374"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4" name="Rectangle 7"/>
          <p:cNvSpPr>
            <a:spLocks noChangeArrowheads="1"/>
          </p:cNvSpPr>
          <p:nvPr/>
        </p:nvSpPr>
        <p:spPr bwMode="auto">
          <a:xfrm>
            <a:off x="3181652"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5" name="Rectangle 7"/>
          <p:cNvSpPr>
            <a:spLocks noChangeArrowheads="1"/>
          </p:cNvSpPr>
          <p:nvPr/>
        </p:nvSpPr>
        <p:spPr bwMode="auto">
          <a:xfrm>
            <a:off x="3717678"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6" name="Rectangle 7"/>
          <p:cNvSpPr>
            <a:spLocks noChangeArrowheads="1"/>
          </p:cNvSpPr>
          <p:nvPr/>
        </p:nvSpPr>
        <p:spPr bwMode="auto">
          <a:xfrm>
            <a:off x="4256956"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7" name="Rectangle 7"/>
          <p:cNvSpPr>
            <a:spLocks noChangeArrowheads="1"/>
          </p:cNvSpPr>
          <p:nvPr/>
        </p:nvSpPr>
        <p:spPr bwMode="auto">
          <a:xfrm>
            <a:off x="4785083"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8" name="Rectangle 7"/>
          <p:cNvSpPr>
            <a:spLocks noChangeArrowheads="1"/>
          </p:cNvSpPr>
          <p:nvPr/>
        </p:nvSpPr>
        <p:spPr bwMode="auto">
          <a:xfrm>
            <a:off x="5324361"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9" name="Rectangle 7"/>
          <p:cNvSpPr>
            <a:spLocks noChangeArrowheads="1"/>
          </p:cNvSpPr>
          <p:nvPr/>
        </p:nvSpPr>
        <p:spPr bwMode="auto">
          <a:xfrm>
            <a:off x="5852488"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nvGrpSpPr>
          <p:cNvPr id="290" name="组合 289"/>
          <p:cNvGrpSpPr/>
          <p:nvPr/>
        </p:nvGrpSpPr>
        <p:grpSpPr>
          <a:xfrm>
            <a:off x="2464176" y="1350937"/>
            <a:ext cx="8084444" cy="491644"/>
            <a:chOff x="2197041" y="2498214"/>
            <a:chExt cx="8084444" cy="491644"/>
          </a:xfrm>
        </p:grpSpPr>
        <p:sp>
          <p:nvSpPr>
            <p:cNvPr id="291" name="Rectangle 7"/>
            <p:cNvSpPr>
              <a:spLocks noChangeArrowheads="1"/>
            </p:cNvSpPr>
            <p:nvPr/>
          </p:nvSpPr>
          <p:spPr bwMode="auto">
            <a:xfrm>
              <a:off x="700314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2" name="Rectangle 7"/>
            <p:cNvSpPr>
              <a:spLocks noChangeArrowheads="1"/>
            </p:cNvSpPr>
            <p:nvPr/>
          </p:nvSpPr>
          <p:spPr bwMode="auto">
            <a:xfrm>
              <a:off x="646913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3" name="Rectangle 7"/>
            <p:cNvSpPr>
              <a:spLocks noChangeArrowheads="1"/>
            </p:cNvSpPr>
            <p:nvPr/>
          </p:nvSpPr>
          <p:spPr bwMode="auto">
            <a:xfrm>
              <a:off x="753716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4" name="Rectangle 7"/>
            <p:cNvSpPr>
              <a:spLocks noChangeArrowheads="1"/>
            </p:cNvSpPr>
            <p:nvPr/>
          </p:nvSpPr>
          <p:spPr bwMode="auto">
            <a:xfrm>
              <a:off x="807117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5" name="Rectangle 7"/>
            <p:cNvSpPr>
              <a:spLocks noChangeArrowheads="1"/>
            </p:cNvSpPr>
            <p:nvPr/>
          </p:nvSpPr>
          <p:spPr bwMode="auto">
            <a:xfrm>
              <a:off x="860518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6" name="Rectangle 7"/>
            <p:cNvSpPr>
              <a:spLocks noChangeArrowheads="1"/>
            </p:cNvSpPr>
            <p:nvPr/>
          </p:nvSpPr>
          <p:spPr bwMode="auto">
            <a:xfrm>
              <a:off x="913919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7" name="Rectangle 7"/>
            <p:cNvSpPr>
              <a:spLocks noChangeArrowheads="1"/>
            </p:cNvSpPr>
            <p:nvPr/>
          </p:nvSpPr>
          <p:spPr bwMode="auto">
            <a:xfrm>
              <a:off x="9673210"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8" name="Rectangle 7"/>
            <p:cNvSpPr>
              <a:spLocks noChangeArrowheads="1"/>
            </p:cNvSpPr>
            <p:nvPr/>
          </p:nvSpPr>
          <p:spPr bwMode="auto">
            <a:xfrm>
              <a:off x="273105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9" name="Rectangle 7"/>
            <p:cNvSpPr>
              <a:spLocks noChangeArrowheads="1"/>
            </p:cNvSpPr>
            <p:nvPr/>
          </p:nvSpPr>
          <p:spPr bwMode="auto">
            <a:xfrm>
              <a:off x="326506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101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0" name="Rectangle 7"/>
            <p:cNvSpPr>
              <a:spLocks noChangeArrowheads="1"/>
            </p:cNvSpPr>
            <p:nvPr/>
          </p:nvSpPr>
          <p:spPr bwMode="auto">
            <a:xfrm>
              <a:off x="379907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1" name="Rectangle 7"/>
            <p:cNvSpPr>
              <a:spLocks noChangeArrowheads="1"/>
            </p:cNvSpPr>
            <p:nvPr/>
          </p:nvSpPr>
          <p:spPr bwMode="auto">
            <a:xfrm>
              <a:off x="433308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2" name="Rectangle 7"/>
            <p:cNvSpPr>
              <a:spLocks noChangeArrowheads="1"/>
            </p:cNvSpPr>
            <p:nvPr/>
          </p:nvSpPr>
          <p:spPr bwMode="auto">
            <a:xfrm>
              <a:off x="486710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3" name="Rectangle 7"/>
            <p:cNvSpPr>
              <a:spLocks noChangeArrowheads="1"/>
            </p:cNvSpPr>
            <p:nvPr/>
          </p:nvSpPr>
          <p:spPr bwMode="auto">
            <a:xfrm>
              <a:off x="540111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4" name="Rectangle 7"/>
            <p:cNvSpPr>
              <a:spLocks noChangeArrowheads="1"/>
            </p:cNvSpPr>
            <p:nvPr/>
          </p:nvSpPr>
          <p:spPr bwMode="auto">
            <a:xfrm>
              <a:off x="593512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6" name="Rectangle 7"/>
            <p:cNvSpPr>
              <a:spLocks noChangeArrowheads="1"/>
            </p:cNvSpPr>
            <p:nvPr/>
          </p:nvSpPr>
          <p:spPr bwMode="auto">
            <a:xfrm>
              <a:off x="219704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74" name="Rectangle 7"/>
            <p:cNvSpPr>
              <a:spLocks noChangeArrowheads="1"/>
            </p:cNvSpPr>
            <p:nvPr/>
          </p:nvSpPr>
          <p:spPr bwMode="auto">
            <a:xfrm>
              <a:off x="5932346" y="24982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grpSp>
        <p:nvGrpSpPr>
          <p:cNvPr id="307" name="组合 306"/>
          <p:cNvGrpSpPr/>
          <p:nvPr/>
        </p:nvGrpSpPr>
        <p:grpSpPr>
          <a:xfrm>
            <a:off x="2759555" y="1847734"/>
            <a:ext cx="7486650" cy="92005"/>
            <a:chOff x="2492420" y="2948568"/>
            <a:chExt cx="7486650" cy="171901"/>
          </a:xfrm>
        </p:grpSpPr>
        <p:cxnSp>
          <p:nvCxnSpPr>
            <p:cNvPr id="308" name="直接连接符 307"/>
            <p:cNvCxnSpPr/>
            <p:nvPr/>
          </p:nvCxnSpPr>
          <p:spPr>
            <a:xfrm>
              <a:off x="6245270" y="2948568"/>
              <a:ext cx="0" cy="171901"/>
            </a:xfrm>
            <a:prstGeom prst="line">
              <a:avLst/>
            </a:prstGeom>
            <a:noFill/>
            <a:ln w="1270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09" name="直接连接符 308"/>
            <p:cNvCxnSpPr/>
            <p:nvPr/>
          </p:nvCxnSpPr>
          <p:spPr>
            <a:xfrm>
              <a:off x="67786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0" name="直接连接符 309"/>
            <p:cNvCxnSpPr/>
            <p:nvPr/>
          </p:nvCxnSpPr>
          <p:spPr>
            <a:xfrm>
              <a:off x="7312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78359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83693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89027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94361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9979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7" name="直接连接符 316"/>
            <p:cNvCxnSpPr/>
            <p:nvPr/>
          </p:nvCxnSpPr>
          <p:spPr>
            <a:xfrm>
              <a:off x="2492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8" name="直接连接符 317"/>
            <p:cNvCxnSpPr/>
            <p:nvPr/>
          </p:nvCxnSpPr>
          <p:spPr>
            <a:xfrm>
              <a:off x="3025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9" name="直接连接符 318"/>
            <p:cNvCxnSpPr/>
            <p:nvPr/>
          </p:nvCxnSpPr>
          <p:spPr>
            <a:xfrm>
              <a:off x="35592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0" name="直接连接符 319"/>
            <p:cNvCxnSpPr/>
            <p:nvPr/>
          </p:nvCxnSpPr>
          <p:spPr>
            <a:xfrm>
              <a:off x="40926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a:off x="4626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2" name="直接连接符 321"/>
            <p:cNvCxnSpPr/>
            <p:nvPr/>
          </p:nvCxnSpPr>
          <p:spPr>
            <a:xfrm>
              <a:off x="5159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3" name="直接连接符 322"/>
            <p:cNvCxnSpPr/>
            <p:nvPr/>
          </p:nvCxnSpPr>
          <p:spPr>
            <a:xfrm>
              <a:off x="5692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25" name="Rectangle 7"/>
          <p:cNvSpPr>
            <a:spLocks noChangeArrowheads="1"/>
          </p:cNvSpPr>
          <p:nvPr/>
        </p:nvSpPr>
        <p:spPr bwMode="auto">
          <a:xfrm>
            <a:off x="6445554" y="3047803"/>
            <a:ext cx="12397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26" name="Line 8"/>
          <p:cNvSpPr>
            <a:spLocks noChangeShapeType="1"/>
          </p:cNvSpPr>
          <p:nvPr/>
        </p:nvSpPr>
        <p:spPr bwMode="auto">
          <a:xfrm>
            <a:off x="1902302" y="2971096"/>
            <a:ext cx="8865038"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pPr algn="l"/>
            <a:endParaRPr lang="zh-CN" altLang="en-US" sz="2000">
              <a:latin typeface="宋体" panose="02010600030101010101" pitchFamily="2" charset="-122"/>
              <a:ea typeface="宋体" panose="02010600030101010101" pitchFamily="2" charset="-122"/>
            </a:endParaRPr>
          </a:p>
        </p:txBody>
      </p:sp>
      <p:sp>
        <p:nvSpPr>
          <p:cNvPr id="327" name="Rectangle 7"/>
          <p:cNvSpPr>
            <a:spLocks noChangeArrowheads="1"/>
          </p:cNvSpPr>
          <p:nvPr/>
        </p:nvSpPr>
        <p:spPr bwMode="auto">
          <a:xfrm>
            <a:off x="6987740"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28" name="Rectangle 7"/>
          <p:cNvSpPr>
            <a:spLocks noChangeArrowheads="1"/>
          </p:cNvSpPr>
          <p:nvPr/>
        </p:nvSpPr>
        <p:spPr bwMode="auto">
          <a:xfrm>
            <a:off x="7507968"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29" name="Rectangle 7"/>
          <p:cNvSpPr>
            <a:spLocks noChangeArrowheads="1"/>
          </p:cNvSpPr>
          <p:nvPr/>
        </p:nvSpPr>
        <p:spPr bwMode="auto">
          <a:xfrm>
            <a:off x="8034469"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0" name="Rectangle 7"/>
          <p:cNvSpPr>
            <a:spLocks noChangeArrowheads="1"/>
          </p:cNvSpPr>
          <p:nvPr/>
        </p:nvSpPr>
        <p:spPr bwMode="auto">
          <a:xfrm>
            <a:off x="8564222"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1" name="Rectangle 7"/>
          <p:cNvSpPr>
            <a:spLocks noChangeArrowheads="1"/>
          </p:cNvSpPr>
          <p:nvPr/>
        </p:nvSpPr>
        <p:spPr bwMode="auto">
          <a:xfrm>
            <a:off x="9111399"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2" name="Rectangle 7"/>
          <p:cNvSpPr>
            <a:spLocks noChangeArrowheads="1"/>
          </p:cNvSpPr>
          <p:nvPr/>
        </p:nvSpPr>
        <p:spPr bwMode="auto">
          <a:xfrm>
            <a:off x="9641152"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3" name="Rectangle 7"/>
          <p:cNvSpPr>
            <a:spLocks noChangeArrowheads="1"/>
          </p:cNvSpPr>
          <p:nvPr/>
        </p:nvSpPr>
        <p:spPr bwMode="auto">
          <a:xfrm>
            <a:off x="10178804"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4" name="Rectangle 7"/>
          <p:cNvSpPr>
            <a:spLocks noChangeArrowheads="1"/>
          </p:cNvSpPr>
          <p:nvPr/>
        </p:nvSpPr>
        <p:spPr bwMode="auto">
          <a:xfrm>
            <a:off x="2633997"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5" name="Rectangle 7"/>
          <p:cNvSpPr>
            <a:spLocks noChangeArrowheads="1"/>
          </p:cNvSpPr>
          <p:nvPr/>
        </p:nvSpPr>
        <p:spPr bwMode="auto">
          <a:xfrm>
            <a:off x="3173275"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6" name="Rectangle 7"/>
          <p:cNvSpPr>
            <a:spLocks noChangeArrowheads="1"/>
          </p:cNvSpPr>
          <p:nvPr/>
        </p:nvSpPr>
        <p:spPr bwMode="auto">
          <a:xfrm>
            <a:off x="3709301"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7" name="Rectangle 7"/>
          <p:cNvSpPr>
            <a:spLocks noChangeArrowheads="1"/>
          </p:cNvSpPr>
          <p:nvPr/>
        </p:nvSpPr>
        <p:spPr bwMode="auto">
          <a:xfrm>
            <a:off x="4248579"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8" name="Rectangle 7"/>
          <p:cNvSpPr>
            <a:spLocks noChangeArrowheads="1"/>
          </p:cNvSpPr>
          <p:nvPr/>
        </p:nvSpPr>
        <p:spPr bwMode="auto">
          <a:xfrm>
            <a:off x="4776706"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9" name="Rectangle 7"/>
          <p:cNvSpPr>
            <a:spLocks noChangeArrowheads="1"/>
          </p:cNvSpPr>
          <p:nvPr/>
        </p:nvSpPr>
        <p:spPr bwMode="auto">
          <a:xfrm>
            <a:off x="5315984"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0" name="Rectangle 7"/>
          <p:cNvSpPr>
            <a:spLocks noChangeArrowheads="1"/>
          </p:cNvSpPr>
          <p:nvPr/>
        </p:nvSpPr>
        <p:spPr bwMode="auto">
          <a:xfrm>
            <a:off x="5844111"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nvGrpSpPr>
          <p:cNvPr id="341" name="组合 340"/>
          <p:cNvGrpSpPr/>
          <p:nvPr/>
        </p:nvGrpSpPr>
        <p:grpSpPr>
          <a:xfrm>
            <a:off x="2455799" y="2392827"/>
            <a:ext cx="8084444" cy="481111"/>
            <a:chOff x="2197041" y="2508747"/>
            <a:chExt cx="8084444" cy="481111"/>
          </a:xfrm>
        </p:grpSpPr>
        <p:sp>
          <p:nvSpPr>
            <p:cNvPr id="342" name="Rectangle 7"/>
            <p:cNvSpPr>
              <a:spLocks noChangeArrowheads="1"/>
            </p:cNvSpPr>
            <p:nvPr/>
          </p:nvSpPr>
          <p:spPr bwMode="auto">
            <a:xfrm>
              <a:off x="700314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3" name="Rectangle 7"/>
            <p:cNvSpPr>
              <a:spLocks noChangeArrowheads="1"/>
            </p:cNvSpPr>
            <p:nvPr/>
          </p:nvSpPr>
          <p:spPr bwMode="auto">
            <a:xfrm>
              <a:off x="646913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4" name="Rectangle 7"/>
            <p:cNvSpPr>
              <a:spLocks noChangeArrowheads="1"/>
            </p:cNvSpPr>
            <p:nvPr/>
          </p:nvSpPr>
          <p:spPr bwMode="auto">
            <a:xfrm>
              <a:off x="753716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5" name="Rectangle 7"/>
            <p:cNvSpPr>
              <a:spLocks noChangeArrowheads="1"/>
            </p:cNvSpPr>
            <p:nvPr/>
          </p:nvSpPr>
          <p:spPr bwMode="auto">
            <a:xfrm>
              <a:off x="807117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6" name="Rectangle 7"/>
            <p:cNvSpPr>
              <a:spLocks noChangeArrowheads="1"/>
            </p:cNvSpPr>
            <p:nvPr/>
          </p:nvSpPr>
          <p:spPr bwMode="auto">
            <a:xfrm>
              <a:off x="860518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7" name="Rectangle 7"/>
            <p:cNvSpPr>
              <a:spLocks noChangeArrowheads="1"/>
            </p:cNvSpPr>
            <p:nvPr/>
          </p:nvSpPr>
          <p:spPr bwMode="auto">
            <a:xfrm>
              <a:off x="913919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8" name="Rectangle 7"/>
            <p:cNvSpPr>
              <a:spLocks noChangeArrowheads="1"/>
            </p:cNvSpPr>
            <p:nvPr/>
          </p:nvSpPr>
          <p:spPr bwMode="auto">
            <a:xfrm>
              <a:off x="9673210"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9" name="Rectangle 7"/>
            <p:cNvSpPr>
              <a:spLocks noChangeArrowheads="1"/>
            </p:cNvSpPr>
            <p:nvPr/>
          </p:nvSpPr>
          <p:spPr bwMode="auto">
            <a:xfrm>
              <a:off x="273105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001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0" name="Rectangle 7"/>
            <p:cNvSpPr>
              <a:spLocks noChangeArrowheads="1"/>
            </p:cNvSpPr>
            <p:nvPr/>
          </p:nvSpPr>
          <p:spPr bwMode="auto">
            <a:xfrm>
              <a:off x="326506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1" name="Rectangle 7"/>
            <p:cNvSpPr>
              <a:spLocks noChangeArrowheads="1"/>
            </p:cNvSpPr>
            <p:nvPr/>
          </p:nvSpPr>
          <p:spPr bwMode="auto">
            <a:xfrm>
              <a:off x="379907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2" name="Rectangle 7"/>
            <p:cNvSpPr>
              <a:spLocks noChangeArrowheads="1"/>
            </p:cNvSpPr>
            <p:nvPr/>
          </p:nvSpPr>
          <p:spPr bwMode="auto">
            <a:xfrm>
              <a:off x="433308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3" name="Rectangle 7"/>
            <p:cNvSpPr>
              <a:spLocks noChangeArrowheads="1"/>
            </p:cNvSpPr>
            <p:nvPr/>
          </p:nvSpPr>
          <p:spPr bwMode="auto">
            <a:xfrm>
              <a:off x="486710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4" name="Rectangle 7"/>
            <p:cNvSpPr>
              <a:spLocks noChangeArrowheads="1"/>
            </p:cNvSpPr>
            <p:nvPr/>
          </p:nvSpPr>
          <p:spPr bwMode="auto">
            <a:xfrm>
              <a:off x="540111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5" name="Rectangle 7"/>
            <p:cNvSpPr>
              <a:spLocks noChangeArrowheads="1"/>
            </p:cNvSpPr>
            <p:nvPr/>
          </p:nvSpPr>
          <p:spPr bwMode="auto">
            <a:xfrm>
              <a:off x="593512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6" name="Rectangle 7"/>
            <p:cNvSpPr>
              <a:spLocks noChangeArrowheads="1"/>
            </p:cNvSpPr>
            <p:nvPr/>
          </p:nvSpPr>
          <p:spPr bwMode="auto">
            <a:xfrm>
              <a:off x="219704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75" name="Rectangle 7"/>
            <p:cNvSpPr>
              <a:spLocks noChangeArrowheads="1"/>
            </p:cNvSpPr>
            <p:nvPr/>
          </p:nvSpPr>
          <p:spPr bwMode="auto">
            <a:xfrm>
              <a:off x="5924338" y="2508747"/>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grpSp>
        <p:nvGrpSpPr>
          <p:cNvPr id="357" name="组合 356"/>
          <p:cNvGrpSpPr/>
          <p:nvPr/>
        </p:nvGrpSpPr>
        <p:grpSpPr>
          <a:xfrm>
            <a:off x="2751178" y="2879091"/>
            <a:ext cx="7486650" cy="92005"/>
            <a:chOff x="2492420" y="2948568"/>
            <a:chExt cx="7486650" cy="171901"/>
          </a:xfrm>
        </p:grpSpPr>
        <p:cxnSp>
          <p:nvCxnSpPr>
            <p:cNvPr id="358" name="直接连接符 357"/>
            <p:cNvCxnSpPr/>
            <p:nvPr/>
          </p:nvCxnSpPr>
          <p:spPr>
            <a:xfrm>
              <a:off x="6245270" y="2948568"/>
              <a:ext cx="0" cy="171901"/>
            </a:xfrm>
            <a:prstGeom prst="line">
              <a:avLst/>
            </a:prstGeom>
            <a:noFill/>
            <a:ln w="1270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59" name="直接连接符 358"/>
            <p:cNvCxnSpPr/>
            <p:nvPr/>
          </p:nvCxnSpPr>
          <p:spPr>
            <a:xfrm>
              <a:off x="67786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p:cNvCxnSpPr/>
            <p:nvPr/>
          </p:nvCxnSpPr>
          <p:spPr>
            <a:xfrm>
              <a:off x="7312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1" name="直接连接符 360"/>
            <p:cNvCxnSpPr/>
            <p:nvPr/>
          </p:nvCxnSpPr>
          <p:spPr>
            <a:xfrm>
              <a:off x="78359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p:cNvCxnSpPr/>
            <p:nvPr/>
          </p:nvCxnSpPr>
          <p:spPr>
            <a:xfrm>
              <a:off x="83693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3" name="直接连接符 362"/>
            <p:cNvCxnSpPr/>
            <p:nvPr/>
          </p:nvCxnSpPr>
          <p:spPr>
            <a:xfrm>
              <a:off x="89027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4" name="直接连接符 363"/>
            <p:cNvCxnSpPr/>
            <p:nvPr/>
          </p:nvCxnSpPr>
          <p:spPr>
            <a:xfrm>
              <a:off x="94361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5" name="直接连接符 364"/>
            <p:cNvCxnSpPr/>
            <p:nvPr/>
          </p:nvCxnSpPr>
          <p:spPr>
            <a:xfrm>
              <a:off x="9979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6" name="直接连接符 365"/>
            <p:cNvCxnSpPr/>
            <p:nvPr/>
          </p:nvCxnSpPr>
          <p:spPr>
            <a:xfrm>
              <a:off x="2492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7" name="直接连接符 366"/>
            <p:cNvCxnSpPr/>
            <p:nvPr/>
          </p:nvCxnSpPr>
          <p:spPr>
            <a:xfrm>
              <a:off x="3025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35592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40926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4626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71" name="直接连接符 370"/>
            <p:cNvCxnSpPr/>
            <p:nvPr/>
          </p:nvCxnSpPr>
          <p:spPr>
            <a:xfrm>
              <a:off x="5159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5692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76" name="Rectangle 7"/>
          <p:cNvSpPr>
            <a:spLocks noChangeArrowheads="1"/>
          </p:cNvSpPr>
          <p:nvPr/>
        </p:nvSpPr>
        <p:spPr bwMode="auto">
          <a:xfrm>
            <a:off x="6436397" y="5075881"/>
            <a:ext cx="12397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77" name="Line 8"/>
          <p:cNvSpPr>
            <a:spLocks noChangeShapeType="1"/>
          </p:cNvSpPr>
          <p:nvPr/>
        </p:nvSpPr>
        <p:spPr bwMode="auto">
          <a:xfrm>
            <a:off x="1893145" y="4999174"/>
            <a:ext cx="8865038"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pPr algn="l"/>
            <a:endParaRPr lang="zh-CN" altLang="en-US" sz="2000">
              <a:latin typeface="宋体" panose="02010600030101010101" pitchFamily="2" charset="-122"/>
              <a:ea typeface="宋体" panose="02010600030101010101" pitchFamily="2" charset="-122"/>
            </a:endParaRPr>
          </a:p>
        </p:txBody>
      </p:sp>
      <p:sp>
        <p:nvSpPr>
          <p:cNvPr id="378" name="Rectangle 7"/>
          <p:cNvSpPr>
            <a:spLocks noChangeArrowheads="1"/>
          </p:cNvSpPr>
          <p:nvPr/>
        </p:nvSpPr>
        <p:spPr bwMode="auto">
          <a:xfrm>
            <a:off x="6978583"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79" name="Rectangle 7"/>
          <p:cNvSpPr>
            <a:spLocks noChangeArrowheads="1"/>
          </p:cNvSpPr>
          <p:nvPr/>
        </p:nvSpPr>
        <p:spPr bwMode="auto">
          <a:xfrm>
            <a:off x="7498811"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0" name="Rectangle 7"/>
          <p:cNvSpPr>
            <a:spLocks noChangeArrowheads="1"/>
          </p:cNvSpPr>
          <p:nvPr/>
        </p:nvSpPr>
        <p:spPr bwMode="auto">
          <a:xfrm>
            <a:off x="8025312"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1" name="Rectangle 7"/>
          <p:cNvSpPr>
            <a:spLocks noChangeArrowheads="1"/>
          </p:cNvSpPr>
          <p:nvPr/>
        </p:nvSpPr>
        <p:spPr bwMode="auto">
          <a:xfrm>
            <a:off x="8555065"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2" name="Rectangle 7"/>
          <p:cNvSpPr>
            <a:spLocks noChangeArrowheads="1"/>
          </p:cNvSpPr>
          <p:nvPr/>
        </p:nvSpPr>
        <p:spPr bwMode="auto">
          <a:xfrm>
            <a:off x="9102242"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3" name="Rectangle 7"/>
          <p:cNvSpPr>
            <a:spLocks noChangeArrowheads="1"/>
          </p:cNvSpPr>
          <p:nvPr/>
        </p:nvSpPr>
        <p:spPr bwMode="auto">
          <a:xfrm>
            <a:off x="9631995"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4" name="Rectangle 7"/>
          <p:cNvSpPr>
            <a:spLocks noChangeArrowheads="1"/>
          </p:cNvSpPr>
          <p:nvPr/>
        </p:nvSpPr>
        <p:spPr bwMode="auto">
          <a:xfrm>
            <a:off x="10169647"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5" name="Rectangle 7"/>
          <p:cNvSpPr>
            <a:spLocks noChangeArrowheads="1"/>
          </p:cNvSpPr>
          <p:nvPr/>
        </p:nvSpPr>
        <p:spPr bwMode="auto">
          <a:xfrm>
            <a:off x="2090602" y="5075881"/>
            <a:ext cx="30604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dirty="0">
                <a:solidFill>
                  <a:srgbClr val="0066FF"/>
                </a:solidFill>
                <a:latin typeface="宋体" panose="02010600030101010101" pitchFamily="2" charset="-122"/>
                <a:ea typeface="宋体" panose="02010600030101010101" pitchFamily="2" charset="-122"/>
              </a:rPr>
              <a:t>-8</a:t>
            </a:r>
            <a:endParaRPr lang="en-US" sz="1600" dirty="0">
              <a:solidFill>
                <a:srgbClr val="0066FF"/>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6" name="Rectangle 7"/>
          <p:cNvSpPr>
            <a:spLocks noChangeArrowheads="1"/>
          </p:cNvSpPr>
          <p:nvPr/>
        </p:nvSpPr>
        <p:spPr bwMode="auto">
          <a:xfrm>
            <a:off x="2624840"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7" name="Rectangle 7"/>
          <p:cNvSpPr>
            <a:spLocks noChangeArrowheads="1"/>
          </p:cNvSpPr>
          <p:nvPr/>
        </p:nvSpPr>
        <p:spPr bwMode="auto">
          <a:xfrm>
            <a:off x="3164118"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8" name="Rectangle 7"/>
          <p:cNvSpPr>
            <a:spLocks noChangeArrowheads="1"/>
          </p:cNvSpPr>
          <p:nvPr/>
        </p:nvSpPr>
        <p:spPr bwMode="auto">
          <a:xfrm>
            <a:off x="3700144"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9" name="Rectangle 7"/>
          <p:cNvSpPr>
            <a:spLocks noChangeArrowheads="1"/>
          </p:cNvSpPr>
          <p:nvPr/>
        </p:nvSpPr>
        <p:spPr bwMode="auto">
          <a:xfrm>
            <a:off x="4239422"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0" name="Rectangle 7"/>
          <p:cNvSpPr>
            <a:spLocks noChangeArrowheads="1"/>
          </p:cNvSpPr>
          <p:nvPr/>
        </p:nvSpPr>
        <p:spPr bwMode="auto">
          <a:xfrm>
            <a:off x="4767549"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1" name="Rectangle 7"/>
          <p:cNvSpPr>
            <a:spLocks noChangeArrowheads="1"/>
          </p:cNvSpPr>
          <p:nvPr/>
        </p:nvSpPr>
        <p:spPr bwMode="auto">
          <a:xfrm>
            <a:off x="5306827"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2" name="Rectangle 7"/>
          <p:cNvSpPr>
            <a:spLocks noChangeArrowheads="1"/>
          </p:cNvSpPr>
          <p:nvPr/>
        </p:nvSpPr>
        <p:spPr bwMode="auto">
          <a:xfrm>
            <a:off x="5834954"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nvGrpSpPr>
          <p:cNvPr id="393" name="组合 392"/>
          <p:cNvGrpSpPr/>
          <p:nvPr/>
        </p:nvGrpSpPr>
        <p:grpSpPr>
          <a:xfrm>
            <a:off x="1912630" y="4646972"/>
            <a:ext cx="8618456" cy="255044"/>
            <a:chOff x="1663029" y="2734814"/>
            <a:chExt cx="8618456" cy="255044"/>
          </a:xfrm>
        </p:grpSpPr>
        <p:sp>
          <p:nvSpPr>
            <p:cNvPr id="394" name="Rectangle 7"/>
            <p:cNvSpPr>
              <a:spLocks noChangeArrowheads="1"/>
            </p:cNvSpPr>
            <p:nvPr/>
          </p:nvSpPr>
          <p:spPr bwMode="auto">
            <a:xfrm>
              <a:off x="700314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5" name="Rectangle 7"/>
            <p:cNvSpPr>
              <a:spLocks noChangeArrowheads="1"/>
            </p:cNvSpPr>
            <p:nvPr/>
          </p:nvSpPr>
          <p:spPr bwMode="auto">
            <a:xfrm>
              <a:off x="646913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6" name="Rectangle 7"/>
            <p:cNvSpPr>
              <a:spLocks noChangeArrowheads="1"/>
            </p:cNvSpPr>
            <p:nvPr/>
          </p:nvSpPr>
          <p:spPr bwMode="auto">
            <a:xfrm>
              <a:off x="753716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7" name="Rectangle 7"/>
            <p:cNvSpPr>
              <a:spLocks noChangeArrowheads="1"/>
            </p:cNvSpPr>
            <p:nvPr/>
          </p:nvSpPr>
          <p:spPr bwMode="auto">
            <a:xfrm>
              <a:off x="807117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8" name="Rectangle 7"/>
            <p:cNvSpPr>
              <a:spLocks noChangeArrowheads="1"/>
            </p:cNvSpPr>
            <p:nvPr/>
          </p:nvSpPr>
          <p:spPr bwMode="auto">
            <a:xfrm>
              <a:off x="860518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solidFill>
                    <a:srgbClr val="0066FF"/>
                  </a:solidFill>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101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9" name="Rectangle 7"/>
            <p:cNvSpPr>
              <a:spLocks noChangeArrowheads="1"/>
            </p:cNvSpPr>
            <p:nvPr/>
          </p:nvSpPr>
          <p:spPr bwMode="auto">
            <a:xfrm>
              <a:off x="913919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0" name="Rectangle 7"/>
            <p:cNvSpPr>
              <a:spLocks noChangeArrowheads="1"/>
            </p:cNvSpPr>
            <p:nvPr/>
          </p:nvSpPr>
          <p:spPr bwMode="auto">
            <a:xfrm>
              <a:off x="9673210"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1" name="Rectangle 7"/>
            <p:cNvSpPr>
              <a:spLocks noChangeArrowheads="1"/>
            </p:cNvSpPr>
            <p:nvPr/>
          </p:nvSpPr>
          <p:spPr bwMode="auto">
            <a:xfrm>
              <a:off x="273105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2" name="Rectangle 7"/>
            <p:cNvSpPr>
              <a:spLocks noChangeArrowheads="1"/>
            </p:cNvSpPr>
            <p:nvPr/>
          </p:nvSpPr>
          <p:spPr bwMode="auto">
            <a:xfrm>
              <a:off x="326506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u="sng" dirty="0">
                  <a:solidFill>
                    <a:srgbClr val="0066FF"/>
                  </a:solidFill>
                  <a:latin typeface="宋体" panose="02010600030101010101" pitchFamily="2" charset="-122"/>
                  <a:ea typeface="宋体" panose="02010600030101010101" pitchFamily="2" charset="-122"/>
                </a:rPr>
                <a:t>0</a:t>
              </a:r>
              <a:r>
                <a:rPr lang="en-US" sz="1600" dirty="0">
                  <a:latin typeface="宋体" panose="02010600030101010101" pitchFamily="2" charset="-122"/>
                  <a:ea typeface="宋体" panose="02010600030101010101" pitchFamily="2" charset="-122"/>
                </a:rPr>
                <a:t>011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3" name="Rectangle 7"/>
            <p:cNvSpPr>
              <a:spLocks noChangeArrowheads="1"/>
            </p:cNvSpPr>
            <p:nvPr/>
          </p:nvSpPr>
          <p:spPr bwMode="auto">
            <a:xfrm>
              <a:off x="379907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4" name="Rectangle 7"/>
            <p:cNvSpPr>
              <a:spLocks noChangeArrowheads="1"/>
            </p:cNvSpPr>
            <p:nvPr/>
          </p:nvSpPr>
          <p:spPr bwMode="auto">
            <a:xfrm>
              <a:off x="433308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5" name="Rectangle 7"/>
            <p:cNvSpPr>
              <a:spLocks noChangeArrowheads="1"/>
            </p:cNvSpPr>
            <p:nvPr/>
          </p:nvSpPr>
          <p:spPr bwMode="auto">
            <a:xfrm>
              <a:off x="486710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6" name="Rectangle 7"/>
            <p:cNvSpPr>
              <a:spLocks noChangeArrowheads="1"/>
            </p:cNvSpPr>
            <p:nvPr/>
          </p:nvSpPr>
          <p:spPr bwMode="auto">
            <a:xfrm>
              <a:off x="540111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7" name="Rectangle 7"/>
            <p:cNvSpPr>
              <a:spLocks noChangeArrowheads="1"/>
            </p:cNvSpPr>
            <p:nvPr/>
          </p:nvSpPr>
          <p:spPr bwMode="auto">
            <a:xfrm>
              <a:off x="593512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8" name="Rectangle 7"/>
            <p:cNvSpPr>
              <a:spLocks noChangeArrowheads="1"/>
            </p:cNvSpPr>
            <p:nvPr/>
          </p:nvSpPr>
          <p:spPr bwMode="auto">
            <a:xfrm>
              <a:off x="166302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u="sng">
                  <a:solidFill>
                    <a:srgbClr val="0066FF"/>
                  </a:solidFill>
                  <a:latin typeface="宋体" panose="02010600030101010101" pitchFamily="2" charset="-122"/>
                  <a:ea typeface="宋体" panose="02010600030101010101" pitchFamily="2" charset="-122"/>
                </a:rPr>
                <a:t>0</a:t>
              </a:r>
              <a:r>
                <a:rPr lang="en-US" sz="1600">
                  <a:solidFill>
                    <a:srgbClr val="0066FF"/>
                  </a:solidFill>
                  <a:latin typeface="宋体" panose="02010600030101010101" pitchFamily="2" charset="-122"/>
                  <a:ea typeface="宋体" panose="02010600030101010101" pitchFamily="2" charset="-122"/>
                </a:rPr>
                <a:t>000</a:t>
              </a:r>
              <a:endParaRPr lang="en-US" sz="1600">
                <a:solidFill>
                  <a:srgbClr val="0066FF"/>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9" name="Rectangle 7"/>
            <p:cNvSpPr>
              <a:spLocks noChangeArrowheads="1"/>
            </p:cNvSpPr>
            <p:nvPr/>
          </p:nvSpPr>
          <p:spPr bwMode="auto">
            <a:xfrm>
              <a:off x="219704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grpSp>
        <p:nvGrpSpPr>
          <p:cNvPr id="410" name="组合 409"/>
          <p:cNvGrpSpPr/>
          <p:nvPr/>
        </p:nvGrpSpPr>
        <p:grpSpPr>
          <a:xfrm>
            <a:off x="2208621" y="4907169"/>
            <a:ext cx="8020050" cy="92005"/>
            <a:chOff x="1959020" y="2948568"/>
            <a:chExt cx="8020050" cy="171901"/>
          </a:xfrm>
        </p:grpSpPr>
        <p:cxnSp>
          <p:nvCxnSpPr>
            <p:cNvPr id="411" name="直接连接符 410"/>
            <p:cNvCxnSpPr/>
            <p:nvPr/>
          </p:nvCxnSpPr>
          <p:spPr>
            <a:xfrm>
              <a:off x="6245270" y="2948568"/>
              <a:ext cx="0" cy="171901"/>
            </a:xfrm>
            <a:prstGeom prst="line">
              <a:avLst/>
            </a:prstGeom>
            <a:noFill/>
            <a:ln w="1270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a:off x="67786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a:off x="7312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a:off x="78359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5" name="直接连接符 414"/>
            <p:cNvCxnSpPr/>
            <p:nvPr/>
          </p:nvCxnSpPr>
          <p:spPr>
            <a:xfrm>
              <a:off x="83693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6" name="直接连接符 415"/>
            <p:cNvCxnSpPr/>
            <p:nvPr/>
          </p:nvCxnSpPr>
          <p:spPr>
            <a:xfrm>
              <a:off x="89027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7" name="直接连接符 416"/>
            <p:cNvCxnSpPr/>
            <p:nvPr/>
          </p:nvCxnSpPr>
          <p:spPr>
            <a:xfrm>
              <a:off x="94361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8" name="直接连接符 417"/>
            <p:cNvCxnSpPr/>
            <p:nvPr/>
          </p:nvCxnSpPr>
          <p:spPr>
            <a:xfrm>
              <a:off x="9979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9" name="直接连接符 418"/>
            <p:cNvCxnSpPr/>
            <p:nvPr/>
          </p:nvCxnSpPr>
          <p:spPr>
            <a:xfrm>
              <a:off x="1959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a:off x="2492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3025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2" name="直接连接符 421"/>
            <p:cNvCxnSpPr/>
            <p:nvPr/>
          </p:nvCxnSpPr>
          <p:spPr>
            <a:xfrm>
              <a:off x="35592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3" name="直接连接符 422"/>
            <p:cNvCxnSpPr/>
            <p:nvPr/>
          </p:nvCxnSpPr>
          <p:spPr>
            <a:xfrm>
              <a:off x="40926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4" name="直接连接符 423"/>
            <p:cNvCxnSpPr/>
            <p:nvPr/>
          </p:nvCxnSpPr>
          <p:spPr>
            <a:xfrm>
              <a:off x="4626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a:off x="5159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a:off x="5692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434" name="Rectangle 7"/>
          <p:cNvSpPr>
            <a:spLocks noChangeArrowheads="1"/>
          </p:cNvSpPr>
          <p:nvPr/>
        </p:nvSpPr>
        <p:spPr bwMode="auto">
          <a:xfrm>
            <a:off x="1349793" y="1845440"/>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zh-CN" altLang="en-US" sz="1600">
                <a:latin typeface="宋体" panose="02010600030101010101" pitchFamily="2" charset="-122"/>
                <a:ea typeface="宋体" panose="02010600030101010101" pitchFamily="2" charset="-122"/>
              </a:rPr>
              <a:t>原码</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35" name="Rectangle 7"/>
          <p:cNvSpPr>
            <a:spLocks noChangeArrowheads="1"/>
          </p:cNvSpPr>
          <p:nvPr/>
        </p:nvSpPr>
        <p:spPr bwMode="auto">
          <a:xfrm>
            <a:off x="1350174" y="283459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zh-CN" altLang="en-US" sz="1600">
                <a:latin typeface="宋体" panose="02010600030101010101" pitchFamily="2" charset="-122"/>
                <a:ea typeface="宋体" panose="02010600030101010101" pitchFamily="2" charset="-122"/>
              </a:rPr>
              <a:t>反码</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36" name="Rectangle 7"/>
          <p:cNvSpPr>
            <a:spLocks noChangeArrowheads="1"/>
          </p:cNvSpPr>
          <p:nvPr/>
        </p:nvSpPr>
        <p:spPr bwMode="auto">
          <a:xfrm>
            <a:off x="1334927" y="3834187"/>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zh-CN" altLang="en-US" sz="1600">
                <a:latin typeface="宋体" panose="02010600030101010101" pitchFamily="2" charset="-122"/>
                <a:ea typeface="宋体" panose="02010600030101010101" pitchFamily="2" charset="-122"/>
              </a:rPr>
              <a:t>补码</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37" name="Rectangle 7"/>
          <p:cNvSpPr>
            <a:spLocks noChangeArrowheads="1"/>
          </p:cNvSpPr>
          <p:nvPr/>
        </p:nvSpPr>
        <p:spPr bwMode="auto">
          <a:xfrm>
            <a:off x="1313105" y="4870798"/>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zh-CN" altLang="en-US" sz="1600">
                <a:latin typeface="宋体" panose="02010600030101010101" pitchFamily="2" charset="-122"/>
                <a:ea typeface="宋体" panose="02010600030101010101" pitchFamily="2" charset="-122"/>
              </a:rPr>
              <a:t>移码</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cxnSp>
        <p:nvCxnSpPr>
          <p:cNvPr id="221" name="直接箭头连接符 220"/>
          <p:cNvCxnSpPr/>
          <p:nvPr/>
        </p:nvCxnSpPr>
        <p:spPr>
          <a:xfrm>
            <a:off x="5042771" y="2825655"/>
            <a:ext cx="0" cy="783648"/>
          </a:xfrm>
          <a:prstGeom prst="straightConnector1">
            <a:avLst/>
          </a:prstGeom>
          <a:noFill/>
          <a:ln w="38100" cap="sq">
            <a:solidFill>
              <a:srgbClr val="0066FF"/>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6" name="组合 5"/>
          <p:cNvGrpSpPr/>
          <p:nvPr/>
        </p:nvGrpSpPr>
        <p:grpSpPr>
          <a:xfrm>
            <a:off x="3680372" y="3833600"/>
            <a:ext cx="5331894" cy="804407"/>
            <a:chOff x="3680372" y="4087113"/>
            <a:chExt cx="5331894" cy="804407"/>
          </a:xfrm>
        </p:grpSpPr>
        <p:cxnSp>
          <p:nvCxnSpPr>
            <p:cNvPr id="223" name="直接箭头连接符 222"/>
            <p:cNvCxnSpPr/>
            <p:nvPr/>
          </p:nvCxnSpPr>
          <p:spPr>
            <a:xfrm flipV="1">
              <a:off x="3680372" y="4087700"/>
              <a:ext cx="0" cy="803820"/>
            </a:xfrm>
            <a:prstGeom prst="straightConnector1">
              <a:avLst/>
            </a:prstGeom>
            <a:noFill/>
            <a:ln w="38100" cap="sq">
              <a:solidFill>
                <a:srgbClr val="0066FF"/>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箭头连接符 246"/>
            <p:cNvCxnSpPr/>
            <p:nvPr/>
          </p:nvCxnSpPr>
          <p:spPr>
            <a:xfrm flipV="1">
              <a:off x="9012266" y="4087113"/>
              <a:ext cx="0" cy="803820"/>
            </a:xfrm>
            <a:prstGeom prst="straightConnector1">
              <a:avLst/>
            </a:prstGeom>
            <a:noFill/>
            <a:ln w="38100" cap="sq">
              <a:solidFill>
                <a:srgbClr val="0066FF"/>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cxnSp>
        <p:nvCxnSpPr>
          <p:cNvPr id="212" name="直接箭头连接符 211">
            <a:extLst>
              <a:ext uri="{FF2B5EF4-FFF2-40B4-BE49-F238E27FC236}">
                <a16:creationId xmlns:a16="http://schemas.microsoft.com/office/drawing/2014/main" id="{25ADCA34-BF08-4BD1-A0FC-2839F8B54BD5}"/>
              </a:ext>
            </a:extLst>
          </p:cNvPr>
          <p:cNvCxnSpPr/>
          <p:nvPr/>
        </p:nvCxnSpPr>
        <p:spPr>
          <a:xfrm flipV="1">
            <a:off x="2890663" y="1815074"/>
            <a:ext cx="0" cy="803820"/>
          </a:xfrm>
          <a:prstGeom prst="straightConnector1">
            <a:avLst/>
          </a:prstGeom>
          <a:noFill/>
          <a:ln w="38100" cap="sq">
            <a:solidFill>
              <a:srgbClr val="0066FF"/>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0" name="标题 1"/>
          <p:cNvSpPr>
            <a:spLocks noGrp="1"/>
          </p:cNvSpPr>
          <p:nvPr>
            <p:ph type="title"/>
          </p:nvPr>
        </p:nvSpPr>
        <p:spPr>
          <a:xfrm>
            <a:off x="487822" y="257614"/>
            <a:ext cx="10515600" cy="617641"/>
          </a:xfrm>
        </p:spPr>
        <p:txBody>
          <a:bodyPr>
            <a:normAutofit/>
          </a:bodyPr>
          <a:lstStyle/>
          <a:p>
            <a:r>
              <a:rPr lang="zh-CN" altLang="en-US" dirty="0"/>
              <a:t>不同机器码对比</a:t>
            </a:r>
          </a:p>
        </p:txBody>
      </p:sp>
      <p:sp>
        <p:nvSpPr>
          <p:cNvPr id="5" name="圆角矩形 4"/>
          <p:cNvSpPr/>
          <p:nvPr/>
        </p:nvSpPr>
        <p:spPr>
          <a:xfrm>
            <a:off x="6771812" y="1343207"/>
            <a:ext cx="3759273" cy="2958987"/>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圆角矩形 215"/>
          <p:cNvSpPr/>
          <p:nvPr/>
        </p:nvSpPr>
        <p:spPr>
          <a:xfrm>
            <a:off x="2439923" y="1276524"/>
            <a:ext cx="3759273" cy="2026324"/>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圆角矩形 216"/>
          <p:cNvSpPr/>
          <p:nvPr/>
        </p:nvSpPr>
        <p:spPr>
          <a:xfrm>
            <a:off x="6208346" y="1285461"/>
            <a:ext cx="582493" cy="4045463"/>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圆角矩形 217"/>
          <p:cNvSpPr/>
          <p:nvPr/>
        </p:nvSpPr>
        <p:spPr>
          <a:xfrm>
            <a:off x="2446643" y="1294400"/>
            <a:ext cx="8112620" cy="2017386"/>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圆角矩形 218"/>
          <p:cNvSpPr/>
          <p:nvPr/>
        </p:nvSpPr>
        <p:spPr>
          <a:xfrm>
            <a:off x="1893145" y="3489506"/>
            <a:ext cx="8637939" cy="1993818"/>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圆角矩形 219"/>
          <p:cNvSpPr/>
          <p:nvPr/>
        </p:nvSpPr>
        <p:spPr>
          <a:xfrm>
            <a:off x="1883290" y="2458148"/>
            <a:ext cx="4325813" cy="1942551"/>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圆角矩形 221"/>
          <p:cNvSpPr/>
          <p:nvPr/>
        </p:nvSpPr>
        <p:spPr>
          <a:xfrm>
            <a:off x="1947834" y="3542720"/>
            <a:ext cx="582493" cy="1864986"/>
          </a:xfrm>
          <a:prstGeom prst="roundRect">
            <a:avLst>
              <a:gd name="adj" fmla="val 8069"/>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正数区间，原码，反码，补码表示相同</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48"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原码、反码有两个</a:t>
            </a:r>
            <a:r>
              <a:rPr lang="en-US" altLang="zh-CN" sz="2800" b="1">
                <a:solidFill>
                  <a:sysClr val="windowText" lastClr="000000"/>
                </a:solidFill>
                <a:latin typeface="微软雅黑" panose="020B0503020204020204" pitchFamily="34" charset="-122"/>
                <a:ea typeface="微软雅黑" panose="020B0503020204020204" pitchFamily="34" charset="-122"/>
              </a:rPr>
              <a:t>0</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49"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负数区域反码与原码数值位相反</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50"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原码、反码在数轴上对称</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51"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补码、移码在数轴上不对称，最左侧多了一个数</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52"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补码、移码符号位相异，数值位相同</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72"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负数的补码等于反码末位加</a:t>
            </a:r>
            <a:r>
              <a:rPr lang="en-US" altLang="zh-CN" sz="2800" b="1">
                <a:solidFill>
                  <a:sysClr val="windowText" lastClr="000000"/>
                </a:solidFill>
                <a:latin typeface="微软雅黑" panose="020B0503020204020204" pitchFamily="34" charset="-122"/>
                <a:ea typeface="微软雅黑" panose="020B0503020204020204" pitchFamily="34" charset="-122"/>
              </a:rPr>
              <a:t>1</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804452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30269">
        <p15:prstTrans prst="pageCurlDouble"/>
      </p:transition>
    </mc:Choice>
    <mc:Fallback xmlns="">
      <p:transition spd="slow" advTm="13026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4">
                                            <p:bg/>
                                          </p:spTgt>
                                        </p:tgtEl>
                                        <p:attrNameLst>
                                          <p:attrName>style.visibility</p:attrName>
                                        </p:attrNameLst>
                                      </p:cBhvr>
                                      <p:to>
                                        <p:strVal val="visible"/>
                                      </p:to>
                                    </p:set>
                                    <p:animEffect transition="in" filter="wipe(left)">
                                      <p:cBhvr>
                                        <p:cTn id="10" dur="500"/>
                                        <p:tgtEl>
                                          <p:spTgt spid="224">
                                            <p:bg/>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4">
                                            <p:txEl>
                                              <p:pRg st="0" end="0"/>
                                            </p:txEl>
                                          </p:spTgt>
                                        </p:tgtEl>
                                        <p:attrNameLst>
                                          <p:attrName>style.visibility</p:attrName>
                                        </p:attrNameLst>
                                      </p:cBhvr>
                                      <p:to>
                                        <p:strVal val="visible"/>
                                      </p:to>
                                    </p:set>
                                    <p:animEffect transition="in" filter="wipe(left)">
                                      <p:cBhvr>
                                        <p:cTn id="13" dur="500"/>
                                        <p:tgtEl>
                                          <p:spTgt spid="22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par>
                                <p:cTn id="18" presetID="22" presetClass="entr" presetSubtype="1" fill="hold" grpId="0" nodeType="withEffect">
                                  <p:stCondLst>
                                    <p:cond delay="0"/>
                                  </p:stCondLst>
                                  <p:childTnLst>
                                    <p:set>
                                      <p:cBhvr>
                                        <p:cTn id="19" dur="1" fill="hold">
                                          <p:stCondLst>
                                            <p:cond delay="0"/>
                                          </p:stCondLst>
                                        </p:cTn>
                                        <p:tgtEl>
                                          <p:spTgt spid="217"/>
                                        </p:tgtEl>
                                        <p:attrNameLst>
                                          <p:attrName>style.visibility</p:attrName>
                                        </p:attrNameLst>
                                      </p:cBhvr>
                                      <p:to>
                                        <p:strVal val="visible"/>
                                      </p:to>
                                    </p:set>
                                    <p:animEffect transition="in" filter="wipe(up)">
                                      <p:cBhvr>
                                        <p:cTn id="20" dur="500"/>
                                        <p:tgtEl>
                                          <p:spTgt spid="21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48">
                                            <p:bg/>
                                          </p:spTgt>
                                        </p:tgtEl>
                                        <p:attrNameLst>
                                          <p:attrName>style.visibility</p:attrName>
                                        </p:attrNameLst>
                                      </p:cBhvr>
                                      <p:to>
                                        <p:strVal val="visible"/>
                                      </p:to>
                                    </p:set>
                                    <p:animEffect transition="in" filter="wipe(left)">
                                      <p:cBhvr>
                                        <p:cTn id="23" dur="500"/>
                                        <p:tgtEl>
                                          <p:spTgt spid="248">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48">
                                            <p:txEl>
                                              <p:pRg st="0" end="0"/>
                                            </p:txEl>
                                          </p:spTgt>
                                        </p:tgtEl>
                                        <p:attrNameLst>
                                          <p:attrName>style.visibility</p:attrName>
                                        </p:attrNameLst>
                                      </p:cBhvr>
                                      <p:to>
                                        <p:strVal val="visible"/>
                                      </p:to>
                                    </p:set>
                                    <p:animEffect transition="in" filter="wipe(left)">
                                      <p:cBhvr>
                                        <p:cTn id="26" dur="500"/>
                                        <p:tgtEl>
                                          <p:spTgt spid="24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17"/>
                                        </p:tgtEl>
                                        <p:attrNameLst>
                                          <p:attrName>style.visibility</p:attrName>
                                        </p:attrNameLst>
                                      </p:cBhvr>
                                      <p:to>
                                        <p:strVal val="hidden"/>
                                      </p:to>
                                    </p:set>
                                  </p:childTnLst>
                                </p:cTn>
                              </p:par>
                              <p:par>
                                <p:cTn id="31" presetID="22" presetClass="entr" presetSubtype="8" fill="hold" grpId="0" nodeType="withEffect">
                                  <p:stCondLst>
                                    <p:cond delay="0"/>
                                  </p:stCondLst>
                                  <p:childTnLst>
                                    <p:set>
                                      <p:cBhvr>
                                        <p:cTn id="32" dur="1" fill="hold">
                                          <p:stCondLst>
                                            <p:cond delay="0"/>
                                          </p:stCondLst>
                                        </p:cTn>
                                        <p:tgtEl>
                                          <p:spTgt spid="216"/>
                                        </p:tgtEl>
                                        <p:attrNameLst>
                                          <p:attrName>style.visibility</p:attrName>
                                        </p:attrNameLst>
                                      </p:cBhvr>
                                      <p:to>
                                        <p:strVal val="visible"/>
                                      </p:to>
                                    </p:set>
                                    <p:animEffect transition="in" filter="wipe(left)">
                                      <p:cBhvr>
                                        <p:cTn id="33" dur="500"/>
                                        <p:tgtEl>
                                          <p:spTgt spid="21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49">
                                            <p:bg/>
                                          </p:spTgt>
                                        </p:tgtEl>
                                        <p:attrNameLst>
                                          <p:attrName>style.visibility</p:attrName>
                                        </p:attrNameLst>
                                      </p:cBhvr>
                                      <p:to>
                                        <p:strVal val="visible"/>
                                      </p:to>
                                    </p:set>
                                    <p:animEffect transition="in" filter="wipe(left)">
                                      <p:cBhvr>
                                        <p:cTn id="36" dur="500"/>
                                        <p:tgtEl>
                                          <p:spTgt spid="249">
                                            <p:bg/>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49">
                                            <p:txEl>
                                              <p:pRg st="0" end="0"/>
                                            </p:txEl>
                                          </p:spTgt>
                                        </p:tgtEl>
                                        <p:attrNameLst>
                                          <p:attrName>style.visibility</p:attrName>
                                        </p:attrNameLst>
                                      </p:cBhvr>
                                      <p:to>
                                        <p:strVal val="visible"/>
                                      </p:to>
                                    </p:set>
                                    <p:animEffect transition="in" filter="wipe(left)">
                                      <p:cBhvr>
                                        <p:cTn id="39" dur="500"/>
                                        <p:tgtEl>
                                          <p:spTgt spid="249">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12"/>
                                        </p:tgtEl>
                                        <p:attrNameLst>
                                          <p:attrName>style.visibility</p:attrName>
                                        </p:attrNameLst>
                                      </p:cBhvr>
                                      <p:to>
                                        <p:strVal val="visible"/>
                                      </p:to>
                                    </p:set>
                                    <p:animEffect transition="in" filter="wipe(down)">
                                      <p:cBhvr>
                                        <p:cTn id="44" dur="500"/>
                                        <p:tgtEl>
                                          <p:spTgt spid="21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16"/>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12"/>
                                        </p:tgtEl>
                                        <p:attrNameLst>
                                          <p:attrName>style.visibility</p:attrName>
                                        </p:attrNameLst>
                                      </p:cBhvr>
                                      <p:to>
                                        <p:strVal val="hidden"/>
                                      </p:to>
                                    </p:set>
                                  </p:childTnLst>
                                </p:cTn>
                              </p:par>
                              <p:par>
                                <p:cTn id="51" presetID="22" presetClass="entr" presetSubtype="8" fill="hold" grpId="0" nodeType="withEffect">
                                  <p:stCondLst>
                                    <p:cond delay="0"/>
                                  </p:stCondLst>
                                  <p:childTnLst>
                                    <p:set>
                                      <p:cBhvr>
                                        <p:cTn id="52" dur="1" fill="hold">
                                          <p:stCondLst>
                                            <p:cond delay="0"/>
                                          </p:stCondLst>
                                        </p:cTn>
                                        <p:tgtEl>
                                          <p:spTgt spid="218"/>
                                        </p:tgtEl>
                                        <p:attrNameLst>
                                          <p:attrName>style.visibility</p:attrName>
                                        </p:attrNameLst>
                                      </p:cBhvr>
                                      <p:to>
                                        <p:strVal val="visible"/>
                                      </p:to>
                                    </p:set>
                                    <p:animEffect transition="in" filter="wipe(left)">
                                      <p:cBhvr>
                                        <p:cTn id="53" dur="500"/>
                                        <p:tgtEl>
                                          <p:spTgt spid="218"/>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50">
                                            <p:bg/>
                                          </p:spTgt>
                                        </p:tgtEl>
                                        <p:attrNameLst>
                                          <p:attrName>style.visibility</p:attrName>
                                        </p:attrNameLst>
                                      </p:cBhvr>
                                      <p:to>
                                        <p:strVal val="visible"/>
                                      </p:to>
                                    </p:set>
                                    <p:animEffect transition="in" filter="wipe(left)">
                                      <p:cBhvr>
                                        <p:cTn id="56" dur="500"/>
                                        <p:tgtEl>
                                          <p:spTgt spid="250">
                                            <p:bg/>
                                          </p:spTgt>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50">
                                            <p:txEl>
                                              <p:pRg st="0" end="0"/>
                                            </p:txEl>
                                          </p:spTgt>
                                        </p:tgtEl>
                                        <p:attrNameLst>
                                          <p:attrName>style.visibility</p:attrName>
                                        </p:attrNameLst>
                                      </p:cBhvr>
                                      <p:to>
                                        <p:strVal val="visible"/>
                                      </p:to>
                                    </p:set>
                                    <p:animEffect transition="in" filter="wipe(left)">
                                      <p:cBhvr>
                                        <p:cTn id="59" dur="500"/>
                                        <p:tgtEl>
                                          <p:spTgt spid="250">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18"/>
                                        </p:tgtEl>
                                        <p:attrNameLst>
                                          <p:attrName>style.visibility</p:attrName>
                                        </p:attrNameLst>
                                      </p:cBhvr>
                                      <p:to>
                                        <p:strVal val="hidden"/>
                                      </p:to>
                                    </p:set>
                                  </p:childTnLst>
                                </p:cTn>
                              </p:par>
                              <p:par>
                                <p:cTn id="64" presetID="22" presetClass="entr" presetSubtype="8" fill="hold" grpId="0" nodeType="withEffect">
                                  <p:stCondLst>
                                    <p:cond delay="0"/>
                                  </p:stCondLst>
                                  <p:childTnLst>
                                    <p:set>
                                      <p:cBhvr>
                                        <p:cTn id="65" dur="1" fill="hold">
                                          <p:stCondLst>
                                            <p:cond delay="0"/>
                                          </p:stCondLst>
                                        </p:cTn>
                                        <p:tgtEl>
                                          <p:spTgt spid="219"/>
                                        </p:tgtEl>
                                        <p:attrNameLst>
                                          <p:attrName>style.visibility</p:attrName>
                                        </p:attrNameLst>
                                      </p:cBhvr>
                                      <p:to>
                                        <p:strVal val="visible"/>
                                      </p:to>
                                    </p:set>
                                    <p:animEffect transition="in" filter="wipe(left)">
                                      <p:cBhvr>
                                        <p:cTn id="66" dur="500"/>
                                        <p:tgtEl>
                                          <p:spTgt spid="219"/>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51">
                                            <p:bg/>
                                          </p:spTgt>
                                        </p:tgtEl>
                                        <p:attrNameLst>
                                          <p:attrName>style.visibility</p:attrName>
                                        </p:attrNameLst>
                                      </p:cBhvr>
                                      <p:to>
                                        <p:strVal val="visible"/>
                                      </p:to>
                                    </p:set>
                                    <p:animEffect transition="in" filter="wipe(left)">
                                      <p:cBhvr>
                                        <p:cTn id="69" dur="500"/>
                                        <p:tgtEl>
                                          <p:spTgt spid="251">
                                            <p:bg/>
                                          </p:spTgt>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51">
                                            <p:txEl>
                                              <p:pRg st="0" end="0"/>
                                            </p:txEl>
                                          </p:spTgt>
                                        </p:tgtEl>
                                        <p:attrNameLst>
                                          <p:attrName>style.visibility</p:attrName>
                                        </p:attrNameLst>
                                      </p:cBhvr>
                                      <p:to>
                                        <p:strVal val="visible"/>
                                      </p:to>
                                    </p:set>
                                    <p:animEffect transition="in" filter="wipe(left)">
                                      <p:cBhvr>
                                        <p:cTn id="72" dur="500"/>
                                        <p:tgtEl>
                                          <p:spTgt spid="251">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222"/>
                                        </p:tgtEl>
                                        <p:attrNameLst>
                                          <p:attrName>style.visibility</p:attrName>
                                        </p:attrNameLst>
                                      </p:cBhvr>
                                      <p:to>
                                        <p:strVal val="visible"/>
                                      </p:to>
                                    </p:set>
                                    <p:animEffect transition="in" filter="wipe(up)">
                                      <p:cBhvr>
                                        <p:cTn id="77" dur="500"/>
                                        <p:tgtEl>
                                          <p:spTgt spid="2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52">
                                            <p:bg/>
                                          </p:spTgt>
                                        </p:tgtEl>
                                        <p:attrNameLst>
                                          <p:attrName>style.visibility</p:attrName>
                                        </p:attrNameLst>
                                      </p:cBhvr>
                                      <p:to>
                                        <p:strVal val="visible"/>
                                      </p:to>
                                    </p:set>
                                    <p:animEffect transition="in" filter="wipe(left)">
                                      <p:cBhvr>
                                        <p:cTn id="82" dur="500"/>
                                        <p:tgtEl>
                                          <p:spTgt spid="252">
                                            <p:bg/>
                                          </p:spTgt>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252">
                                            <p:txEl>
                                              <p:pRg st="0" end="0"/>
                                            </p:txEl>
                                          </p:spTgt>
                                        </p:tgtEl>
                                        <p:attrNameLst>
                                          <p:attrName>style.visibility</p:attrName>
                                        </p:attrNameLst>
                                      </p:cBhvr>
                                      <p:to>
                                        <p:strVal val="visible"/>
                                      </p:to>
                                    </p:set>
                                    <p:animEffect transition="in" filter="wipe(left)">
                                      <p:cBhvr>
                                        <p:cTn id="85" dur="500"/>
                                        <p:tgtEl>
                                          <p:spTgt spid="252">
                                            <p:txEl>
                                              <p:pRg st="0" end="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wipe(down)">
                                      <p:cBhvr>
                                        <p:cTn id="90" dur="500"/>
                                        <p:tgtEl>
                                          <p:spTgt spid="6"/>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22"/>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6"/>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19"/>
                                        </p:tgtEl>
                                        <p:attrNameLst>
                                          <p:attrName>style.visibility</p:attrName>
                                        </p:attrNameLst>
                                      </p:cBhvr>
                                      <p:to>
                                        <p:strVal val="hidden"/>
                                      </p:to>
                                    </p:set>
                                  </p:childTnLst>
                                </p:cTn>
                              </p:par>
                              <p:par>
                                <p:cTn id="99" presetID="22" presetClass="entr" presetSubtype="8" fill="hold" grpId="0" nodeType="withEffect">
                                  <p:stCondLst>
                                    <p:cond delay="0"/>
                                  </p:stCondLst>
                                  <p:childTnLst>
                                    <p:set>
                                      <p:cBhvr>
                                        <p:cTn id="100" dur="1" fill="hold">
                                          <p:stCondLst>
                                            <p:cond delay="0"/>
                                          </p:stCondLst>
                                        </p:cTn>
                                        <p:tgtEl>
                                          <p:spTgt spid="220"/>
                                        </p:tgtEl>
                                        <p:attrNameLst>
                                          <p:attrName>style.visibility</p:attrName>
                                        </p:attrNameLst>
                                      </p:cBhvr>
                                      <p:to>
                                        <p:strVal val="visible"/>
                                      </p:to>
                                    </p:set>
                                    <p:animEffect transition="in" filter="wipe(left)">
                                      <p:cBhvr>
                                        <p:cTn id="101" dur="500"/>
                                        <p:tgtEl>
                                          <p:spTgt spid="220"/>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272">
                                            <p:bg/>
                                          </p:spTgt>
                                        </p:tgtEl>
                                        <p:attrNameLst>
                                          <p:attrName>style.visibility</p:attrName>
                                        </p:attrNameLst>
                                      </p:cBhvr>
                                      <p:to>
                                        <p:strVal val="visible"/>
                                      </p:to>
                                    </p:set>
                                    <p:animEffect transition="in" filter="wipe(left)">
                                      <p:cBhvr>
                                        <p:cTn id="104" dur="500"/>
                                        <p:tgtEl>
                                          <p:spTgt spid="272">
                                            <p:bg/>
                                          </p:spTgt>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272">
                                            <p:txEl>
                                              <p:pRg st="0" end="0"/>
                                            </p:txEl>
                                          </p:spTgt>
                                        </p:tgtEl>
                                        <p:attrNameLst>
                                          <p:attrName>style.visibility</p:attrName>
                                        </p:attrNameLst>
                                      </p:cBhvr>
                                      <p:to>
                                        <p:strVal val="visible"/>
                                      </p:to>
                                    </p:set>
                                    <p:animEffect transition="in" filter="wipe(left)">
                                      <p:cBhvr>
                                        <p:cTn id="107" dur="500"/>
                                        <p:tgtEl>
                                          <p:spTgt spid="272">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221"/>
                                        </p:tgtEl>
                                        <p:attrNameLst>
                                          <p:attrName>style.visibility</p:attrName>
                                        </p:attrNameLst>
                                      </p:cBhvr>
                                      <p:to>
                                        <p:strVal val="visible"/>
                                      </p:to>
                                    </p:set>
                                    <p:animEffect transition="in" filter="wipe(up)">
                                      <p:cBhvr>
                                        <p:cTn id="112"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16" grpId="0" animBg="1"/>
      <p:bldP spid="216" grpId="1" animBg="1"/>
      <p:bldP spid="217" grpId="0" animBg="1"/>
      <p:bldP spid="217" grpId="1" animBg="1"/>
      <p:bldP spid="218" grpId="0" animBg="1"/>
      <p:bldP spid="218" grpId="1" animBg="1"/>
      <p:bldP spid="219" grpId="0" animBg="1"/>
      <p:bldP spid="219" grpId="1" animBg="1"/>
      <p:bldP spid="220" grpId="0" animBg="1"/>
      <p:bldP spid="222" grpId="0" animBg="1"/>
      <p:bldP spid="222" grpId="1" animBg="1"/>
      <p:bldP spid="224" grpId="0" build="allAtOnce" animBg="1" autoUpdateAnimBg="0"/>
      <p:bldP spid="248" grpId="0" build="allAtOnce" animBg="1" autoUpdateAnimBg="0"/>
      <p:bldP spid="249" grpId="0" uiExpand="1" build="allAtOnce" animBg="1" autoUpdateAnimBg="0"/>
      <p:bldP spid="250" grpId="0" uiExpand="1" build="allAtOnce" animBg="1" autoUpdateAnimBg="0"/>
      <p:bldP spid="251" grpId="0" uiExpand="1" build="allAtOnce" animBg="1" autoUpdateAnimBg="0"/>
      <p:bldP spid="252" grpId="0" uiExpand="1" build="allAtOnce" animBg="1" autoUpdateAnimBg="0"/>
      <p:bldP spid="272" grpId="0" uiExpand="1" build="allAtOnce" animBg="1" autoUpdateAnimBg="0"/>
    </p:bldLst>
  </p:timing>
  <p:extLst mod="1">
    <p:ext uri="{3A86A75C-4F4B-4683-9AE1-C65F6400EC91}">
      <p14:laserTraceLst xmlns:p14="http://schemas.microsoft.com/office/powerpoint/2010/main">
        <p14:tracePtLst>
          <p14:tracePt t="5921" x="1695450" y="1600200"/>
          <p14:tracePt t="8777" x="1689100" y="1600200"/>
          <p14:tracePt t="8779" x="1682750" y="1600200"/>
          <p14:tracePt t="8787" x="1663700" y="1606550"/>
          <p14:tracePt t="8801" x="1644650" y="1612900"/>
          <p14:tracePt t="8817" x="1638300" y="1625600"/>
          <p14:tracePt t="8819" x="1619250" y="1631950"/>
          <p14:tracePt t="8920" x="1606550" y="1638300"/>
          <p14:tracePt t="8924" x="1606550" y="1644650"/>
          <p14:tracePt t="8935" x="1587500" y="1657350"/>
          <p14:tracePt t="8951" x="1568450" y="1676400"/>
          <p14:tracePt t="8968" x="1549400" y="1695450"/>
          <p14:tracePt t="8984" x="1524000" y="1720850"/>
          <p14:tracePt t="9001" x="1504950" y="1746250"/>
          <p14:tracePt t="9018" x="1492250" y="1765300"/>
          <p14:tracePt t="9018" x="1485900" y="1771650"/>
          <p14:tracePt t="9035" x="1466850" y="1797050"/>
          <p14:tracePt t="9051" x="1460500" y="1809750"/>
          <p14:tracePt t="9068" x="1447800" y="1835150"/>
          <p14:tracePt t="9084" x="1441450" y="1860550"/>
          <p14:tracePt t="9101" x="1422400" y="1885950"/>
          <p14:tracePt t="9118" x="1390650" y="1930400"/>
          <p14:tracePt t="9134" x="1371600" y="1962150"/>
          <p14:tracePt t="9152" x="1346200" y="2000250"/>
          <p14:tracePt t="9168" x="1327150" y="2038350"/>
          <p14:tracePt t="9185" x="1308100" y="2089150"/>
          <p14:tracePt t="9186" x="1308100" y="2108200"/>
          <p14:tracePt t="9202" x="1301750" y="2127250"/>
          <p14:tracePt t="9203" x="1289050" y="2146300"/>
          <p14:tracePt t="9218" x="1282700" y="2178050"/>
          <p14:tracePt t="9234" x="1263650" y="2222500"/>
          <p14:tracePt t="9252" x="1257300" y="2266950"/>
          <p14:tracePt t="9268" x="1238250" y="2298700"/>
          <p14:tracePt t="9285" x="1225550" y="2355850"/>
          <p14:tracePt t="9301" x="1212850" y="2413000"/>
          <p14:tracePt t="9318" x="1200150" y="2463800"/>
          <p14:tracePt t="9335" x="1187450" y="2520950"/>
          <p14:tracePt t="9351" x="1168400" y="2584450"/>
          <p14:tracePt t="9368" x="1136650" y="2667000"/>
          <p14:tracePt t="9385" x="1117600" y="2749550"/>
          <p14:tracePt t="9387" x="1111250" y="2781300"/>
          <p14:tracePt t="9402" x="1104900" y="2819400"/>
          <p14:tracePt t="9419" x="1085850" y="2933700"/>
          <p14:tracePt t="9435" x="1073150" y="2984500"/>
          <p14:tracePt t="9452" x="1073150" y="3022600"/>
          <p14:tracePt t="9468" x="1066800" y="3060700"/>
          <p14:tracePt t="9485" x="1060450" y="3092450"/>
          <p14:tracePt t="9502" x="1054100" y="3143250"/>
          <p14:tracePt t="9518" x="1047750" y="3206750"/>
          <p14:tracePt t="9535" x="1041400" y="3276600"/>
          <p14:tracePt t="9552" x="1028700" y="3359150"/>
          <p14:tracePt t="9568" x="1022350" y="3435350"/>
          <p14:tracePt t="9585" x="1016000" y="3498850"/>
          <p14:tracePt t="9587" x="1016000" y="3517900"/>
          <p14:tracePt t="9602" x="1009650" y="3543300"/>
          <p14:tracePt t="9619" x="1003300" y="3619500"/>
          <p14:tracePt t="9635" x="996950" y="3676650"/>
          <p14:tracePt t="9652" x="996950" y="3746500"/>
          <p14:tracePt t="9668" x="996950" y="3803650"/>
          <p14:tracePt t="9686" x="990600" y="3860800"/>
          <p14:tracePt t="9703" x="984250" y="3905250"/>
          <p14:tracePt t="9719" x="984250" y="3949700"/>
          <p14:tracePt t="9735" x="977900" y="4006850"/>
          <p14:tracePt t="9752" x="977900" y="4051300"/>
          <p14:tracePt t="9769" x="977900" y="4108450"/>
          <p14:tracePt t="9786" x="977900" y="4178300"/>
          <p14:tracePt t="9802" x="977900" y="4254500"/>
          <p14:tracePt t="9803" x="977900" y="4298950"/>
          <p14:tracePt t="9819" x="977900" y="4381500"/>
          <p14:tracePt t="9835" x="977900" y="4476750"/>
          <p14:tracePt t="9852" x="977900" y="4565650"/>
          <p14:tracePt t="9869" x="977900" y="4641850"/>
          <p14:tracePt t="9885" x="977900" y="4711700"/>
          <p14:tracePt t="9902" x="977900" y="4768850"/>
          <p14:tracePt t="9919" x="984250" y="4838700"/>
          <p14:tracePt t="9936" x="996950" y="4914900"/>
          <p14:tracePt t="9952" x="1016000" y="4972050"/>
          <p14:tracePt t="9970" x="1035050" y="5016500"/>
          <p14:tracePt t="9971" x="1041400" y="5035550"/>
          <p14:tracePt t="9985" x="1047750" y="5067300"/>
          <p14:tracePt t="10002" x="1079500" y="5130800"/>
          <p14:tracePt t="10019" x="1117600" y="5181600"/>
          <p14:tracePt t="10035" x="1143000" y="5207000"/>
          <p14:tracePt t="10052" x="1162050" y="5232400"/>
          <p14:tracePt t="10069" x="1174750" y="5245100"/>
          <p14:tracePt t="10086" x="1187450" y="5257800"/>
          <p14:tracePt t="10102" x="1212850" y="5270500"/>
          <p14:tracePt t="10119" x="1257300" y="5295900"/>
          <p14:tracePt t="10136" x="1327150" y="5321300"/>
          <p14:tracePt t="10153" x="1390650" y="5334000"/>
          <p14:tracePt t="10169" x="1435100" y="5334000"/>
          <p14:tracePt t="10170" x="1466850" y="5340350"/>
          <p14:tracePt t="10187" x="1492250" y="5346700"/>
          <p14:tracePt t="10202" x="1600200" y="5365750"/>
          <p14:tracePt t="10219" x="1631950" y="5378450"/>
          <p14:tracePt t="10236" x="1638300" y="5378450"/>
          <p14:tracePt t="10286" x="1651000" y="5378450"/>
          <p14:tracePt t="10302" x="1695450" y="5372100"/>
          <p14:tracePt t="10319" x="1758950" y="5365750"/>
          <p14:tracePt t="10336" x="1822450" y="5346700"/>
          <p14:tracePt t="10352" x="1879600" y="5340350"/>
          <p14:tracePt t="10369" x="1924050" y="5334000"/>
          <p14:tracePt t="10371" x="1943100" y="5327650"/>
          <p14:tracePt t="10387" x="1949450" y="5327650"/>
          <p14:tracePt t="10420" x="1962150" y="5308600"/>
          <p14:tracePt t="10437" x="1968500" y="5289550"/>
          <p14:tracePt t="10453" x="1993900" y="5257800"/>
          <p14:tracePt t="10469" x="2012950" y="5226050"/>
          <p14:tracePt t="10486" x="2032000" y="5194300"/>
          <p14:tracePt t="10503" x="2038350" y="5149850"/>
          <p14:tracePt t="10520" x="2051050" y="5111750"/>
          <p14:tracePt t="10536" x="2057400" y="5060950"/>
          <p14:tracePt t="10540" x="2076450" y="5035550"/>
          <p14:tracePt t="10553" x="2082800" y="5003800"/>
          <p14:tracePt t="10570" x="2108200" y="4940300"/>
          <p14:tracePt t="10573" x="2108200" y="4908550"/>
          <p14:tracePt t="10587" x="2120900" y="4845050"/>
          <p14:tracePt t="10603" x="2120900" y="4787900"/>
          <p14:tracePt t="10619" x="2120900" y="4737100"/>
          <p14:tracePt t="10637" x="2120900" y="4686300"/>
          <p14:tracePt t="10654" x="2120900" y="4622800"/>
          <p14:tracePt t="10670" x="2120900" y="4565650"/>
          <p14:tracePt t="10687" x="2120900" y="4495800"/>
          <p14:tracePt t="10703" x="2120900" y="4400550"/>
          <p14:tracePt t="10720" x="2120900" y="4298950"/>
          <p14:tracePt t="10736" x="2114550" y="4197350"/>
          <p14:tracePt t="10753" x="2095500" y="4076700"/>
          <p14:tracePt t="10770" x="2082800" y="3956050"/>
          <p14:tracePt t="10771" x="2076450" y="3886200"/>
          <p14:tracePt t="10787" x="2051050" y="3765550"/>
          <p14:tracePt t="10803" x="2025650" y="3638550"/>
          <p14:tracePt t="10820" x="2012950" y="3524250"/>
          <p14:tracePt t="10837" x="2006600" y="3422650"/>
          <p14:tracePt t="10853" x="1993900" y="3327400"/>
          <p14:tracePt t="10870" x="1981200" y="3232150"/>
          <p14:tracePt t="10887" x="1968500" y="3136900"/>
          <p14:tracePt t="10904" x="1955800" y="3048000"/>
          <p14:tracePt t="10906" x="1949450" y="3003550"/>
          <p14:tracePt t="10920" x="1943100" y="2959100"/>
          <p14:tracePt t="10938" x="1936750" y="2870200"/>
          <p14:tracePt t="10953" x="1924050" y="2787650"/>
          <p14:tracePt t="10970" x="1898650" y="2692400"/>
          <p14:tracePt t="10972" x="1885950" y="2635250"/>
          <p14:tracePt t="10987" x="1866900" y="2540000"/>
          <p14:tracePt t="11003" x="1860550" y="2438400"/>
          <p14:tracePt t="11020" x="1847850" y="2349500"/>
          <p14:tracePt t="11037" x="1822450" y="2266950"/>
          <p14:tracePt t="11053" x="1816100" y="2203450"/>
          <p14:tracePt t="11070" x="1803400" y="2159000"/>
          <p14:tracePt t="11087" x="1790700" y="2120900"/>
          <p14:tracePt t="11103" x="1778000" y="2089150"/>
          <p14:tracePt t="11121" x="1778000" y="2070100"/>
          <p14:tracePt t="11123" x="1771650" y="2070100"/>
          <p14:tracePt t="11138" x="1771650" y="2063750"/>
          <p14:tracePt t="11155" x="1771650" y="2051050"/>
          <p14:tracePt t="11156" x="1771650" y="2044700"/>
          <p14:tracePt t="11171" x="1771650" y="2032000"/>
          <p14:tracePt t="11188" x="1771650" y="2025650"/>
          <p14:tracePt t="11204" x="1765300" y="2012950"/>
          <p14:tracePt t="11237" x="1765300" y="2006600"/>
          <p14:tracePt t="11416" x="1758950" y="2006600"/>
          <p14:tracePt t="11438" x="1733550" y="2057400"/>
          <p14:tracePt t="11454" x="1708150" y="2127250"/>
          <p14:tracePt t="11472" x="1663700" y="2228850"/>
          <p14:tracePt t="11487" x="1638300" y="2324100"/>
          <p14:tracePt t="11504" x="1619250" y="2419350"/>
          <p14:tracePt t="11521" x="1600200" y="2514600"/>
          <p14:tracePt t="11537" x="1581150" y="2603500"/>
          <p14:tracePt t="11554" x="1568450" y="2686050"/>
          <p14:tracePt t="11555" x="1562100" y="2730500"/>
          <p14:tracePt t="11571" x="1549400" y="2800350"/>
          <p14:tracePt t="11587" x="1536700" y="2870200"/>
          <p14:tracePt t="11604" x="1524000" y="2933700"/>
          <p14:tracePt t="11621" x="1511300" y="3003550"/>
          <p14:tracePt t="11638" x="1498600" y="3086100"/>
          <p14:tracePt t="11655" x="1485900" y="3162300"/>
          <p14:tracePt t="11671" x="1466850" y="3263900"/>
          <p14:tracePt t="11688" x="1460500" y="3352800"/>
          <p14:tracePt t="11704" x="1447800" y="3460750"/>
          <p14:tracePt t="11721" x="1447800" y="3568700"/>
          <p14:tracePt t="11737" x="1441450" y="3663950"/>
          <p14:tracePt t="11755" x="1435100" y="3759200"/>
          <p14:tracePt t="11771" x="1428750" y="3803650"/>
          <p14:tracePt t="11788" x="1422400" y="3848100"/>
          <p14:tracePt t="11804" x="1422400" y="3898900"/>
          <p14:tracePt t="11821" x="1416050" y="3962400"/>
          <p14:tracePt t="11838" x="1416050" y="4025900"/>
          <p14:tracePt t="11854" x="1409700" y="4083050"/>
          <p14:tracePt t="11872" x="1403350" y="4146550"/>
          <p14:tracePt t="11888" x="1390650" y="4197350"/>
          <p14:tracePt t="11905" x="1384300" y="4267200"/>
          <p14:tracePt t="11906" x="1384300" y="4311650"/>
          <p14:tracePt t="11922" x="1384300" y="4343400"/>
          <p14:tracePt t="11938" x="1377950" y="4425950"/>
          <p14:tracePt t="11955" x="1377950" y="4552950"/>
          <p14:tracePt t="11971" x="1377950" y="4648200"/>
          <p14:tracePt t="11988" x="1377950" y="4724400"/>
          <p14:tracePt t="12004" x="1377950" y="4800600"/>
          <p14:tracePt t="12021" x="1377950" y="4864100"/>
          <p14:tracePt t="12038" x="1377950" y="4908550"/>
          <p14:tracePt t="12071" x="1377950" y="4921250"/>
          <p14:tracePt t="12088" x="1377950" y="4933950"/>
          <p14:tracePt t="12092" x="1377950" y="4946650"/>
          <p14:tracePt t="12106" x="1377950" y="4959350"/>
          <p14:tracePt t="12122" x="1377950" y="5003800"/>
          <p14:tracePt t="12124" x="1377950" y="5016500"/>
          <p14:tracePt t="12138" x="1390650" y="5048250"/>
          <p14:tracePt t="12156" x="1397000" y="5073650"/>
          <p14:tracePt t="12189" x="1403350" y="5086350"/>
          <p14:tracePt t="12205" x="1403350" y="5092700"/>
          <p14:tracePt t="12222" x="1435100" y="5111750"/>
          <p14:tracePt t="12238" x="1460500" y="5137150"/>
          <p14:tracePt t="12255" x="1485900" y="5149850"/>
          <p14:tracePt t="12528" x="0" y="0"/>
        </p14:tracePtLst>
      </p14:laserTraceLst>
    </p:ext>
    <p:ext uri="{E180D4A7-C9FB-4DFB-919C-405C955672EB}">
      <p14:showEvtLst xmlns:p14="http://schemas.microsoft.com/office/powerpoint/2010/main">
        <p14:playEvt time="147" objId="282"/>
        <p14:stopEvt time="128614" objId="282"/>
      </p14:showEvt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不同机器码公式对比</a:t>
            </a:r>
            <a:endParaRPr lang="zh-CN" altLang="en-US" dirty="0"/>
          </a:p>
        </p:txBody>
      </p:sp>
      <p:graphicFrame>
        <p:nvGraphicFramePr>
          <p:cNvPr id="5" name="Group 3"/>
          <p:cNvGraphicFramePr>
            <a:graphicFrameLocks/>
          </p:cNvGraphicFramePr>
          <p:nvPr>
            <p:extLst/>
          </p:nvPr>
        </p:nvGraphicFramePr>
        <p:xfrm>
          <a:off x="1295400" y="1727202"/>
          <a:ext cx="9829800" cy="3898901"/>
        </p:xfrm>
        <a:graphic>
          <a:graphicData uri="http://schemas.openxmlformats.org/drawingml/2006/table">
            <a:tbl>
              <a:tblPr/>
              <a:tblGrid>
                <a:gridCol w="2457450">
                  <a:extLst>
                    <a:ext uri="{9D8B030D-6E8A-4147-A177-3AD203B41FA5}">
                      <a16:colId xmlns:a16="http://schemas.microsoft.com/office/drawing/2014/main" val="20000"/>
                    </a:ext>
                  </a:extLst>
                </a:gridCol>
                <a:gridCol w="2457450">
                  <a:extLst>
                    <a:ext uri="{9D8B030D-6E8A-4147-A177-3AD203B41FA5}">
                      <a16:colId xmlns:a16="http://schemas.microsoft.com/office/drawing/2014/main" val="20001"/>
                    </a:ext>
                  </a:extLst>
                </a:gridCol>
                <a:gridCol w="2457450">
                  <a:extLst>
                    <a:ext uri="{9D8B030D-6E8A-4147-A177-3AD203B41FA5}">
                      <a16:colId xmlns:a16="http://schemas.microsoft.com/office/drawing/2014/main" val="20002"/>
                    </a:ext>
                  </a:extLst>
                </a:gridCol>
                <a:gridCol w="2457450">
                  <a:extLst>
                    <a:ext uri="{9D8B030D-6E8A-4147-A177-3AD203B41FA5}">
                      <a16:colId xmlns:a16="http://schemas.microsoft.com/office/drawing/2014/main" val="20003"/>
                    </a:ext>
                  </a:extLst>
                </a:gridCol>
              </a:tblGrid>
              <a:tr h="764490">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100" b="1" i="0" u="none" strike="noStrike" cap="none" normalizeH="0" baseline="0" dirty="0">
                        <a:ln>
                          <a:noFill/>
                        </a:ln>
                        <a:solidFill>
                          <a:srgbClr val="FFFFFF"/>
                        </a:solidFill>
                        <a:effectLst/>
                        <a:latin typeface="Calibri" panose="020F0502020204030204" pitchFamily="34" charset="0"/>
                        <a:ea typeface="宋体" panose="02010600030101010101" pitchFamily="2" charset="-122"/>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2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&lt; x ≤0</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3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&lt; x ≤ </a:t>
                      </a:r>
                      <a:r>
                        <a:rPr kumimoji="0" lang="en-US" sz="23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0</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 ≥ 0</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extLst>
                  <a:ext uri="{0D108BD9-81ED-4DB2-BD59-A6C34878D82A}">
                    <a16:rowId xmlns:a16="http://schemas.microsoft.com/office/drawing/2014/main" val="10000"/>
                  </a:ext>
                </a:extLst>
              </a:tr>
              <a:tr h="739008">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原码</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altLang="zh-CN" sz="3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altLang="zh-CN" sz="3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1"/>
                  </a:ext>
                </a:extLst>
              </a:tr>
              <a:tr h="848902">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反码</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2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altLang="zh-CN" sz="3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 </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2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723081">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4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补码</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n+1</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 </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3"/>
                  </a:ext>
                </a:extLst>
              </a:tr>
              <a:tr h="823420">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4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移码</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3200" b="0" i="0" u="none" strike="noStrike" cap="none" normalizeH="0" baseline="0" dirty="0">
                          <a:ln>
                            <a:noFill/>
                          </a:ln>
                          <a:solidFill>
                            <a:srgbClr val="C00000"/>
                          </a:solidFill>
                          <a:effectLst/>
                          <a:latin typeface="Verdana" panose="020B0604030504040204" pitchFamily="34" charset="0"/>
                          <a:ea typeface="华文新魏" panose="02010800040101010101" pitchFamily="2" charset="-122"/>
                        </a:rPr>
                        <a:t>无</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cxnSp>
        <p:nvCxnSpPr>
          <p:cNvPr id="6" name="直接连接符 10"/>
          <p:cNvCxnSpPr>
            <a:cxnSpLocks noChangeShapeType="1"/>
          </p:cNvCxnSpPr>
          <p:nvPr/>
        </p:nvCxnSpPr>
        <p:spPr bwMode="auto">
          <a:xfrm>
            <a:off x="4744418" y="2208932"/>
            <a:ext cx="145082" cy="71273"/>
          </a:xfrm>
          <a:prstGeom prst="line">
            <a:avLst/>
          </a:prstGeom>
          <a:noFill/>
          <a:ln w="19050" cap="sq">
            <a:solidFill>
              <a:srgbClr val="C00000"/>
            </a:solidFill>
            <a:round/>
            <a:headEnd/>
            <a:tailEnd/>
          </a:ln>
          <a:extLst>
            <a:ext uri="{909E8E84-426E-40DD-AFC4-6F175D3DCCD1}">
              <a14:hiddenFill xmlns:a14="http://schemas.microsoft.com/office/drawing/2010/main">
                <a:noFill/>
              </a14:hiddenFill>
            </a:ext>
          </a:extLst>
        </p:spPr>
      </p:cxnSp>
      <p:cxnSp>
        <p:nvCxnSpPr>
          <p:cNvPr id="9" name="直接连接符 10"/>
          <p:cNvCxnSpPr>
            <a:cxnSpLocks noChangeShapeType="1"/>
          </p:cNvCxnSpPr>
          <p:nvPr/>
        </p:nvCxnSpPr>
        <p:spPr bwMode="auto">
          <a:xfrm>
            <a:off x="7106618" y="2221632"/>
            <a:ext cx="145082" cy="71273"/>
          </a:xfrm>
          <a:prstGeom prst="line">
            <a:avLst/>
          </a:prstGeom>
          <a:noFill/>
          <a:ln w="19050" cap="sq">
            <a:solidFill>
              <a:srgbClr val="C000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932995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定点数机器码表示范围</a:t>
            </a:r>
          </a:p>
        </p:txBody>
      </p:sp>
      <p:sp>
        <p:nvSpPr>
          <p:cNvPr id="3" name="内容占位符 2"/>
          <p:cNvSpPr>
            <a:spLocks noGrp="1"/>
          </p:cNvSpPr>
          <p:nvPr>
            <p:ph idx="1"/>
          </p:nvPr>
        </p:nvSpPr>
        <p:spPr>
          <a:xfrm>
            <a:off x="487822" y="1091324"/>
            <a:ext cx="8218488" cy="762358"/>
          </a:xfrm>
        </p:spPr>
        <p:txBody>
          <a:bodyPr/>
          <a:lstStyle/>
          <a:p>
            <a:r>
              <a:rPr lang="en-US" altLang="zh-CN" dirty="0"/>
              <a:t>n+1</a:t>
            </a:r>
            <a:r>
              <a:rPr lang="zh-CN" altLang="en-US" dirty="0"/>
              <a:t>位定点数，数据位</a:t>
            </a:r>
            <a:r>
              <a:rPr lang="en-US" altLang="zh-CN" dirty="0"/>
              <a:t>n</a:t>
            </a:r>
            <a:r>
              <a:rPr lang="zh-CN" altLang="en-US" dirty="0"/>
              <a:t>位</a:t>
            </a:r>
          </a:p>
          <a:p>
            <a:endParaRPr lang="zh-CN" altLang="en-US" dirty="0"/>
          </a:p>
        </p:txBody>
      </p:sp>
      <p:grpSp>
        <p:nvGrpSpPr>
          <p:cNvPr id="16" name="组合 15">
            <a:extLst>
              <a:ext uri="{FF2B5EF4-FFF2-40B4-BE49-F238E27FC236}">
                <a16:creationId xmlns:a16="http://schemas.microsoft.com/office/drawing/2014/main" id="{3707962A-7CC2-422D-8E49-0FD4E11863BF}"/>
              </a:ext>
            </a:extLst>
          </p:cNvPr>
          <p:cNvGrpSpPr/>
          <p:nvPr/>
        </p:nvGrpSpPr>
        <p:grpSpPr>
          <a:xfrm>
            <a:off x="2692526" y="2211792"/>
            <a:ext cx="8646430" cy="554067"/>
            <a:chOff x="2692526" y="2211792"/>
            <a:chExt cx="8646430" cy="554067"/>
          </a:xfrm>
        </p:grpSpPr>
        <p:sp>
          <p:nvSpPr>
            <p:cNvPr id="5" name="文本框 4"/>
            <p:cNvSpPr txBox="1">
              <a:spLocks noChangeArrowheads="1"/>
            </p:cNvSpPr>
            <p:nvPr/>
          </p:nvSpPr>
          <p:spPr bwMode="auto">
            <a:xfrm>
              <a:off x="2692526" y="2232099"/>
              <a:ext cx="4298780" cy="533760"/>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rgbClr val="FFFFFF"/>
                  </a:solidFill>
                  <a:latin typeface="微软雅黑" panose="020B0503020204020204" pitchFamily="34" charset="-122"/>
                  <a:ea typeface="微软雅黑" panose="020B0503020204020204" pitchFamily="34" charset="-122"/>
                </a:rPr>
                <a:t>定点整数</a:t>
              </a:r>
            </a:p>
          </p:txBody>
        </p:sp>
        <p:sp>
          <p:nvSpPr>
            <p:cNvPr id="6" name="文本框 5"/>
            <p:cNvSpPr txBox="1">
              <a:spLocks noChangeArrowheads="1"/>
            </p:cNvSpPr>
            <p:nvPr/>
          </p:nvSpPr>
          <p:spPr bwMode="auto">
            <a:xfrm>
              <a:off x="7127407" y="2211792"/>
              <a:ext cx="4211549" cy="533760"/>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定点小数</a:t>
              </a:r>
            </a:p>
          </p:txBody>
        </p:sp>
      </p:grpSp>
      <p:sp>
        <p:nvSpPr>
          <p:cNvPr id="7" name="文本框 6"/>
          <p:cNvSpPr txBox="1">
            <a:spLocks noChangeArrowheads="1"/>
          </p:cNvSpPr>
          <p:nvPr/>
        </p:nvSpPr>
        <p:spPr bwMode="auto">
          <a:xfrm>
            <a:off x="729343" y="3153279"/>
            <a:ext cx="1686100"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原码反码</a:t>
            </a:r>
          </a:p>
        </p:txBody>
      </p:sp>
      <p:sp>
        <p:nvSpPr>
          <p:cNvPr id="8" name="文本框 14"/>
          <p:cNvSpPr txBox="1">
            <a:spLocks noChangeArrowheads="1"/>
          </p:cNvSpPr>
          <p:nvPr/>
        </p:nvSpPr>
        <p:spPr bwMode="auto">
          <a:xfrm>
            <a:off x="729343" y="4130452"/>
            <a:ext cx="1686100" cy="589757"/>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补码</a:t>
            </a:r>
          </a:p>
        </p:txBody>
      </p:sp>
      <p:sp>
        <p:nvSpPr>
          <p:cNvPr id="9" name="文本框 12"/>
          <p:cNvSpPr txBox="1">
            <a:spLocks noChangeArrowheads="1"/>
          </p:cNvSpPr>
          <p:nvPr/>
        </p:nvSpPr>
        <p:spPr bwMode="auto">
          <a:xfrm>
            <a:off x="2692525" y="3153279"/>
            <a:ext cx="2391617"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[1</a:t>
            </a:r>
            <a:r>
              <a:rPr lang="en-US" altLang="zh-CN" sz="2000" dirty="0">
                <a:solidFill>
                  <a:schemeClr val="bg1"/>
                </a:solidFill>
              </a:rPr>
              <a:t>−</a:t>
            </a:r>
            <a:r>
              <a:rPr lang="en-US" altLang="zh-CN" sz="2000" dirty="0">
                <a:solidFill>
                  <a:schemeClr val="bg1"/>
                </a:solidFill>
                <a:latin typeface="微软雅黑" panose="020B0503020204020204" pitchFamily="34" charset="-122"/>
                <a:ea typeface="微软雅黑" panose="020B0503020204020204" pitchFamily="34" charset="-122"/>
              </a:rPr>
              <a:t>2</a:t>
            </a:r>
            <a:r>
              <a:rPr lang="en-US" altLang="zh-CN" sz="2000" baseline="50000" dirty="0">
                <a:solidFill>
                  <a:schemeClr val="bg1"/>
                </a:solidFill>
                <a:latin typeface="微软雅黑" panose="020B0503020204020204" pitchFamily="34" charset="-122"/>
                <a:ea typeface="微软雅黑" panose="020B0503020204020204" pitchFamily="34" charset="-122"/>
              </a:rPr>
              <a:t>n</a:t>
            </a:r>
            <a:r>
              <a:rPr lang="en-US" altLang="zh-CN" sz="2000" dirty="0">
                <a:solidFill>
                  <a:schemeClr val="bg1"/>
                </a:solidFill>
                <a:latin typeface="微软雅黑" panose="020B0503020204020204" pitchFamily="34" charset="-122"/>
                <a:ea typeface="微软雅黑" panose="020B0503020204020204" pitchFamily="34" charset="-122"/>
              </a:rPr>
              <a:t>, 2</a:t>
            </a:r>
            <a:r>
              <a:rPr lang="en-US" altLang="zh-CN" sz="2000" baseline="50000" dirty="0">
                <a:solidFill>
                  <a:schemeClr val="bg1"/>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chemeClr val="bg1"/>
                </a:solidFill>
                <a:latin typeface="微软雅黑" panose="020B0503020204020204" pitchFamily="34" charset="-122"/>
                <a:ea typeface="微软雅黑" panose="020B0503020204020204" pitchFamily="34" charset="-122"/>
              </a:rPr>
              <a:t>1</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10" name="文本框 13"/>
          <p:cNvSpPr txBox="1">
            <a:spLocks noChangeArrowheads="1"/>
          </p:cNvSpPr>
          <p:nvPr/>
        </p:nvSpPr>
        <p:spPr bwMode="auto">
          <a:xfrm>
            <a:off x="7127404" y="3153280"/>
            <a:ext cx="2398411" cy="619161"/>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11" name="文本框 17"/>
          <p:cNvSpPr txBox="1">
            <a:spLocks noChangeArrowheads="1"/>
          </p:cNvSpPr>
          <p:nvPr/>
        </p:nvSpPr>
        <p:spPr bwMode="auto">
          <a:xfrm>
            <a:off x="2685730" y="4130452"/>
            <a:ext cx="2391617" cy="619162"/>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a:t>
            </a:r>
          </a:p>
        </p:txBody>
      </p:sp>
      <p:sp>
        <p:nvSpPr>
          <p:cNvPr id="12" name="文本框 18"/>
          <p:cNvSpPr txBox="1">
            <a:spLocks noChangeArrowheads="1"/>
          </p:cNvSpPr>
          <p:nvPr/>
        </p:nvSpPr>
        <p:spPr bwMode="auto">
          <a:xfrm>
            <a:off x="7134198" y="4130452"/>
            <a:ext cx="2391617" cy="598856"/>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13" name="文本框 19"/>
          <p:cNvSpPr txBox="1">
            <a:spLocks noChangeArrowheads="1"/>
          </p:cNvSpPr>
          <p:nvPr/>
        </p:nvSpPr>
        <p:spPr bwMode="auto">
          <a:xfrm>
            <a:off x="729343" y="5138091"/>
            <a:ext cx="1686100" cy="610063"/>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移码</a:t>
            </a:r>
          </a:p>
        </p:txBody>
      </p:sp>
      <p:sp>
        <p:nvSpPr>
          <p:cNvPr id="14" name="文本框 20"/>
          <p:cNvSpPr txBox="1">
            <a:spLocks noChangeArrowheads="1"/>
          </p:cNvSpPr>
          <p:nvPr/>
        </p:nvSpPr>
        <p:spPr bwMode="auto">
          <a:xfrm>
            <a:off x="2681200" y="5125741"/>
            <a:ext cx="2391617"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a:t>
            </a:r>
          </a:p>
        </p:txBody>
      </p:sp>
      <p:sp>
        <p:nvSpPr>
          <p:cNvPr id="15" name="文本框 21"/>
          <p:cNvSpPr txBox="1">
            <a:spLocks noChangeArrowheads="1"/>
          </p:cNvSpPr>
          <p:nvPr/>
        </p:nvSpPr>
        <p:spPr bwMode="auto">
          <a:xfrm>
            <a:off x="7127407" y="5125741"/>
            <a:ext cx="4211549"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zh-CN" altLang="en-US" sz="2000" dirty="0">
                <a:solidFill>
                  <a:srgbClr val="FFFFFF"/>
                </a:solidFill>
                <a:latin typeface="微软雅黑" panose="020B0503020204020204" pitchFamily="34" charset="-122"/>
                <a:ea typeface="微软雅黑" panose="020B0503020204020204" pitchFamily="34" charset="-122"/>
              </a:rPr>
              <a:t>小数无移码</a:t>
            </a:r>
            <a:endParaRPr lang="en-US" sz="2000" dirty="0">
              <a:solidFill>
                <a:srgbClr val="FFFFFF"/>
              </a:solidFill>
              <a:latin typeface="微软雅黑" panose="020B0503020204020204" pitchFamily="34" charset="-122"/>
              <a:ea typeface="微软雅黑" panose="020B0503020204020204" pitchFamily="34" charset="-122"/>
            </a:endParaRPr>
          </a:p>
        </p:txBody>
      </p:sp>
      <p:sp>
        <p:nvSpPr>
          <p:cNvPr id="18" name="文本框 12"/>
          <p:cNvSpPr txBox="1">
            <a:spLocks noChangeArrowheads="1"/>
          </p:cNvSpPr>
          <p:nvPr/>
        </p:nvSpPr>
        <p:spPr bwMode="auto">
          <a:xfrm>
            <a:off x="5249436" y="3153279"/>
            <a:ext cx="1753195"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19" name="文本框 13"/>
          <p:cNvSpPr txBox="1">
            <a:spLocks noChangeArrowheads="1"/>
          </p:cNvSpPr>
          <p:nvPr/>
        </p:nvSpPr>
        <p:spPr bwMode="auto">
          <a:xfrm>
            <a:off x="9716376" y="3132971"/>
            <a:ext cx="1622579"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 </a:t>
            </a:r>
          </a:p>
        </p:txBody>
      </p:sp>
      <p:sp>
        <p:nvSpPr>
          <p:cNvPr id="20" name="文本框 17"/>
          <p:cNvSpPr txBox="1">
            <a:spLocks noChangeArrowheads="1"/>
          </p:cNvSpPr>
          <p:nvPr/>
        </p:nvSpPr>
        <p:spPr bwMode="auto">
          <a:xfrm>
            <a:off x="5242641" y="4130452"/>
            <a:ext cx="1753195" cy="619162"/>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21" name="文本框 18"/>
          <p:cNvSpPr txBox="1">
            <a:spLocks noChangeArrowheads="1"/>
          </p:cNvSpPr>
          <p:nvPr/>
        </p:nvSpPr>
        <p:spPr bwMode="auto">
          <a:xfrm>
            <a:off x="9723169" y="4110146"/>
            <a:ext cx="1615786" cy="619162"/>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 </a:t>
            </a:r>
          </a:p>
        </p:txBody>
      </p:sp>
      <p:sp>
        <p:nvSpPr>
          <p:cNvPr id="22" name="文本框 20"/>
          <p:cNvSpPr txBox="1">
            <a:spLocks noChangeArrowheads="1"/>
          </p:cNvSpPr>
          <p:nvPr/>
        </p:nvSpPr>
        <p:spPr bwMode="auto">
          <a:xfrm>
            <a:off x="5238112" y="5125741"/>
            <a:ext cx="1753195"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68287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8" grpId="0" animBg="1"/>
      <p:bldP spid="19" grpId="0" animBg="1"/>
      <p:bldP spid="20" grpId="0" animBg="1"/>
      <p:bldP spid="21" grpId="0" animBg="1"/>
      <p:bldP spid="2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机器码小结</a:t>
            </a:r>
          </a:p>
        </p:txBody>
      </p:sp>
      <p:sp>
        <p:nvSpPr>
          <p:cNvPr id="3" name="内容占位符 2"/>
          <p:cNvSpPr>
            <a:spLocks noGrp="1"/>
          </p:cNvSpPr>
          <p:nvPr>
            <p:ph idx="1"/>
          </p:nvPr>
        </p:nvSpPr>
        <p:spPr/>
        <p:txBody>
          <a:bodyPr/>
          <a:lstStyle/>
          <a:p>
            <a:pPr algn="just">
              <a:lnSpc>
                <a:spcPct val="150000"/>
              </a:lnSpc>
              <a:spcBef>
                <a:spcPct val="30000"/>
              </a:spcBef>
            </a:pPr>
            <a:r>
              <a:rPr lang="en-US" altLang="zh-CN" b="1" dirty="0"/>
              <a:t>4</a:t>
            </a:r>
            <a:r>
              <a:rPr lang="zh-CN" altLang="en-US" b="1" dirty="0"/>
              <a:t>类机器码应用</a:t>
            </a:r>
          </a:p>
          <a:p>
            <a:pPr lvl="1" algn="just">
              <a:lnSpc>
                <a:spcPct val="150000"/>
              </a:lnSpc>
              <a:spcBef>
                <a:spcPct val="30000"/>
              </a:spcBef>
            </a:pPr>
            <a:r>
              <a:rPr lang="zh-CN" altLang="en-US" dirty="0"/>
              <a:t>原码   用来表示浮点（实）数的尾数</a:t>
            </a:r>
          </a:p>
          <a:p>
            <a:pPr lvl="1" algn="just">
              <a:lnSpc>
                <a:spcPct val="150000"/>
              </a:lnSpc>
              <a:spcBef>
                <a:spcPct val="30000"/>
              </a:spcBef>
            </a:pPr>
            <a:r>
              <a:rPr lang="zh-CN" altLang="en-US" dirty="0"/>
              <a:t>反码   已不用于表示数值数据</a:t>
            </a:r>
          </a:p>
          <a:p>
            <a:pPr lvl="1" algn="just">
              <a:lnSpc>
                <a:spcPct val="150000"/>
              </a:lnSpc>
              <a:spcBef>
                <a:spcPct val="30000"/>
              </a:spcBef>
            </a:pPr>
            <a:r>
              <a:rPr lang="zh-CN" altLang="en-US" dirty="0"/>
              <a:t>补码   </a:t>
            </a:r>
            <a:r>
              <a:rPr lang="en-US" altLang="zh-CN" dirty="0"/>
              <a:t>50</a:t>
            </a:r>
            <a:r>
              <a:rPr lang="zh-CN" altLang="en-US" dirty="0"/>
              <a:t>年代开始成为整数标准</a:t>
            </a:r>
            <a:endParaRPr lang="en-US" altLang="zh-CN" dirty="0"/>
          </a:p>
          <a:p>
            <a:pPr lvl="1" algn="just">
              <a:lnSpc>
                <a:spcPct val="150000"/>
              </a:lnSpc>
              <a:spcBef>
                <a:spcPct val="30000"/>
              </a:spcBef>
            </a:pPr>
            <a:r>
              <a:rPr lang="zh-CN" altLang="en-US" dirty="0"/>
              <a:t>移码   用于浮点数阶码</a:t>
            </a:r>
          </a:p>
          <a:p>
            <a:pPr algn="just">
              <a:lnSpc>
                <a:spcPct val="150000"/>
              </a:lnSpc>
              <a:spcBef>
                <a:spcPct val="30000"/>
              </a:spcBef>
            </a:pPr>
            <a:r>
              <a:rPr lang="zh-CN" altLang="en-US" b="1" dirty="0"/>
              <a:t>补码优势</a:t>
            </a:r>
          </a:p>
          <a:p>
            <a:pPr lvl="1" algn="just">
              <a:lnSpc>
                <a:spcPct val="150000"/>
              </a:lnSpc>
              <a:spcBef>
                <a:spcPct val="30000"/>
              </a:spcBef>
            </a:pPr>
            <a:r>
              <a:rPr lang="zh-CN" altLang="en-US" dirty="0"/>
              <a:t>模运算，加、减运算统一</a:t>
            </a:r>
          </a:p>
          <a:p>
            <a:pPr lvl="1" algn="just">
              <a:lnSpc>
                <a:spcPct val="150000"/>
              </a:lnSpc>
              <a:spcBef>
                <a:spcPct val="30000"/>
              </a:spcBef>
            </a:pPr>
            <a:r>
              <a:rPr lang="zh-CN" altLang="en-US" dirty="0"/>
              <a:t>唯一</a:t>
            </a:r>
            <a:r>
              <a:rPr lang="en-US" altLang="zh-CN" dirty="0"/>
              <a:t>0</a:t>
            </a:r>
            <a:r>
              <a:rPr lang="zh-CN" altLang="en-US" dirty="0"/>
              <a:t>，方便使用</a:t>
            </a:r>
          </a:p>
          <a:p>
            <a:pPr lvl="1" algn="just">
              <a:spcBef>
                <a:spcPct val="30000"/>
              </a:spcBef>
            </a:pPr>
            <a:endParaRPr lang="zh-CN" altLang="en-US" dirty="0">
              <a:latin typeface="+mn-lt"/>
              <a:ea typeface="黑体" panose="02010609060101010101" pitchFamily="49" charset="-122"/>
            </a:endParaRPr>
          </a:p>
          <a:p>
            <a:endParaRPr lang="zh-CN" altLang="en-US" dirty="0"/>
          </a:p>
        </p:txBody>
      </p:sp>
      <p:pic>
        <p:nvPicPr>
          <p:cNvPr id="4" name="Picture 14" descr="j033594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16190" y="2899611"/>
            <a:ext cx="1954886" cy="3370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7063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 </a:t>
            </a:r>
            <a:r>
              <a:rPr lang="zh-CN" altLang="en-US" dirty="0"/>
              <a:t>数值数据表示方法</a:t>
            </a:r>
          </a:p>
        </p:txBody>
      </p:sp>
      <p:sp>
        <p:nvSpPr>
          <p:cNvPr id="3" name="内容占位符 2"/>
          <p:cNvSpPr>
            <a:spLocks noGrp="1"/>
          </p:cNvSpPr>
          <p:nvPr>
            <p:ph idx="1"/>
          </p:nvPr>
        </p:nvSpPr>
        <p:spPr/>
        <p:txBody>
          <a:bodyPr/>
          <a:lstStyle/>
          <a:p>
            <a:pPr>
              <a:lnSpc>
                <a:spcPct val="150000"/>
              </a:lnSpc>
            </a:pPr>
            <a:r>
              <a:rPr lang="en-US" altLang="zh-CN" b="1" dirty="0"/>
              <a:t>2.2.1 </a:t>
            </a:r>
            <a:r>
              <a:rPr lang="zh-CN" altLang="en-US" b="1" dirty="0"/>
              <a:t>数的机器码表示</a:t>
            </a:r>
            <a:endParaRPr lang="en-US" altLang="zh-CN" b="1" dirty="0"/>
          </a:p>
          <a:p>
            <a:pPr>
              <a:lnSpc>
                <a:spcPct val="150000"/>
              </a:lnSpc>
            </a:pPr>
            <a:r>
              <a:rPr lang="en-US" altLang="zh-CN" b="1" dirty="0">
                <a:solidFill>
                  <a:srgbClr val="C00000"/>
                </a:solidFill>
              </a:rPr>
              <a:t>2.2.2 </a:t>
            </a:r>
            <a:r>
              <a:rPr lang="zh-CN" altLang="en-US" b="1" dirty="0">
                <a:solidFill>
                  <a:srgbClr val="C00000"/>
                </a:solidFill>
              </a:rPr>
              <a:t>定点数表示</a:t>
            </a:r>
            <a:endParaRPr lang="en-US" altLang="zh-CN" b="1" dirty="0">
              <a:solidFill>
                <a:srgbClr val="C00000"/>
              </a:solidFill>
            </a:endParaRPr>
          </a:p>
          <a:p>
            <a:pPr>
              <a:lnSpc>
                <a:spcPct val="150000"/>
              </a:lnSpc>
            </a:pPr>
            <a:r>
              <a:rPr lang="en-US" altLang="zh-CN" b="1" dirty="0"/>
              <a:t>2.2.3 </a:t>
            </a:r>
            <a:r>
              <a:rPr lang="zh-CN" altLang="en-US" b="1" dirty="0"/>
              <a:t>浮点数表示</a:t>
            </a:r>
          </a:p>
          <a:p>
            <a:pPr eaLnBrk="1" hangingPunct="1">
              <a:lnSpc>
                <a:spcPct val="150000"/>
              </a:lnSpc>
            </a:pPr>
            <a:r>
              <a:rPr lang="en-US" altLang="zh-CN" b="1" dirty="0"/>
              <a:t>2.2.4 </a:t>
            </a:r>
            <a:r>
              <a:rPr lang="zh-CN" altLang="en-US" b="1" dirty="0"/>
              <a:t>十进制编码</a:t>
            </a:r>
            <a:endParaRPr lang="en-US" altLang="zh-CN" b="1" dirty="0"/>
          </a:p>
          <a:p>
            <a:pPr eaLnBrk="1" hangingPunct="1">
              <a:lnSpc>
                <a:spcPct val="150000"/>
              </a:lnSpc>
            </a:pPr>
            <a:r>
              <a:rPr lang="en-US" altLang="zh-CN" b="1" dirty="0"/>
              <a:t>2.2.5 </a:t>
            </a:r>
            <a:r>
              <a:rPr lang="zh-CN" altLang="en-US" b="1" dirty="0"/>
              <a:t>计算机中的数据类型</a:t>
            </a:r>
          </a:p>
        </p:txBody>
      </p:sp>
    </p:spTree>
    <p:extLst>
      <p:ext uri="{BB962C8B-B14F-4D97-AF65-F5344CB8AC3E}">
        <p14:creationId xmlns:p14="http://schemas.microsoft.com/office/powerpoint/2010/main" val="40456789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2.2.2 </a:t>
            </a:r>
            <a:r>
              <a:rPr lang="zh-CN" altLang="en-US" dirty="0"/>
              <a:t>定点数表示</a:t>
            </a:r>
          </a:p>
        </p:txBody>
      </p:sp>
      <p:sp>
        <p:nvSpPr>
          <p:cNvPr id="3" name="内容占位符 2"/>
          <p:cNvSpPr>
            <a:spLocks noGrp="1"/>
          </p:cNvSpPr>
          <p:nvPr>
            <p:ph idx="1"/>
          </p:nvPr>
        </p:nvSpPr>
        <p:spPr/>
        <p:txBody>
          <a:bodyPr/>
          <a:lstStyle/>
          <a:p>
            <a:pPr eaLnBrk="1" hangingPunct="1">
              <a:lnSpc>
                <a:spcPct val="150000"/>
              </a:lnSpc>
            </a:pPr>
            <a:r>
              <a:rPr lang="zh-CN" altLang="en-US" b="1" dirty="0"/>
              <a:t>定点表示</a:t>
            </a:r>
            <a:r>
              <a:rPr lang="zh-CN" altLang="en-US" dirty="0"/>
              <a:t> </a:t>
            </a:r>
            <a:r>
              <a:rPr lang="en-US" altLang="zh-CN" dirty="0"/>
              <a:t>(</a:t>
            </a:r>
            <a:r>
              <a:rPr lang="zh-CN" altLang="en-US" dirty="0"/>
              <a:t>小数点位置固定的数</a:t>
            </a:r>
            <a:r>
              <a:rPr lang="en-US" altLang="zh-CN" dirty="0"/>
              <a:t>)</a:t>
            </a:r>
          </a:p>
          <a:p>
            <a:pPr lvl="1" eaLnBrk="1" hangingPunct="1">
              <a:lnSpc>
                <a:spcPct val="150000"/>
              </a:lnSpc>
            </a:pPr>
            <a:r>
              <a:rPr lang="zh-CN" altLang="en-US" dirty="0"/>
              <a:t>定点整数</a:t>
            </a:r>
          </a:p>
          <a:p>
            <a:pPr lvl="1" eaLnBrk="1" hangingPunct="1">
              <a:lnSpc>
                <a:spcPct val="150000"/>
              </a:lnSpc>
            </a:pPr>
            <a:r>
              <a:rPr lang="zh-CN" altLang="en-US" dirty="0"/>
              <a:t>定点小数</a:t>
            </a:r>
          </a:p>
          <a:p>
            <a:pPr lvl="1" eaLnBrk="1" hangingPunct="1">
              <a:lnSpc>
                <a:spcPct val="150000"/>
              </a:lnSpc>
            </a:pPr>
            <a:r>
              <a:rPr lang="zh-CN" altLang="en-US" dirty="0"/>
              <a:t>仅能表示纯小数及纯整数</a:t>
            </a:r>
          </a:p>
          <a:p>
            <a:pPr eaLnBrk="1" hangingPunct="1">
              <a:lnSpc>
                <a:spcPct val="150000"/>
              </a:lnSpc>
            </a:pPr>
            <a:r>
              <a:rPr lang="zh-CN" altLang="en-US" b="1" dirty="0"/>
              <a:t>浮点表示</a:t>
            </a:r>
            <a:r>
              <a:rPr lang="zh-CN" altLang="en-US" dirty="0"/>
              <a:t>（解决小数点问题）</a:t>
            </a:r>
          </a:p>
          <a:p>
            <a:pPr eaLnBrk="1" hangingPunct="1">
              <a:lnSpc>
                <a:spcPct val="150000"/>
              </a:lnSpc>
            </a:pPr>
            <a:r>
              <a:rPr lang="zh-CN" altLang="en-US" b="1" dirty="0"/>
              <a:t>机器数 </a:t>
            </a:r>
            <a:r>
              <a:rPr lang="zh-CN" altLang="en-US" dirty="0"/>
              <a:t>（解决符号问题）</a:t>
            </a:r>
            <a:endParaRPr lang="en-US" altLang="zh-CN" dirty="0"/>
          </a:p>
          <a:p>
            <a:endParaRPr lang="zh-CN" altLang="en-US" dirty="0"/>
          </a:p>
        </p:txBody>
      </p:sp>
    </p:spTree>
    <p:extLst>
      <p:ext uri="{BB962C8B-B14F-4D97-AF65-F5344CB8AC3E}">
        <p14:creationId xmlns:p14="http://schemas.microsoft.com/office/powerpoint/2010/main" val="1921625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基本术语</a:t>
            </a:r>
            <a:r>
              <a:rPr lang="en-US" altLang="zh-CN" dirty="0"/>
              <a:t>Terminology</a:t>
            </a:r>
            <a:endParaRPr lang="zh-CN" altLang="en-US" dirty="0"/>
          </a:p>
        </p:txBody>
      </p:sp>
      <p:sp>
        <p:nvSpPr>
          <p:cNvPr id="3" name="内容占位符 2"/>
          <p:cNvSpPr>
            <a:spLocks noGrp="1"/>
          </p:cNvSpPr>
          <p:nvPr>
            <p:ph idx="1"/>
          </p:nvPr>
        </p:nvSpPr>
        <p:spPr>
          <a:xfrm>
            <a:off x="487822" y="942764"/>
            <a:ext cx="10515599" cy="5637024"/>
          </a:xfrm>
        </p:spPr>
        <p:txBody>
          <a:bodyPr/>
          <a:lstStyle/>
          <a:p>
            <a:pPr eaLnBrk="1" hangingPunct="1">
              <a:lnSpc>
                <a:spcPct val="150000"/>
              </a:lnSpc>
            </a:pPr>
            <a:r>
              <a:rPr lang="zh-CN" altLang="en-US" dirty="0"/>
              <a:t>计算机利用寄存器存储数据</a:t>
            </a:r>
          </a:p>
          <a:p>
            <a:pPr eaLnBrk="1" hangingPunct="1">
              <a:lnSpc>
                <a:spcPct val="150000"/>
              </a:lnSpc>
            </a:pPr>
            <a:r>
              <a:rPr lang="zh-CN" altLang="en-US" dirty="0"/>
              <a:t>寄存器中每个位称</a:t>
            </a:r>
            <a:r>
              <a:rPr lang="en-US" altLang="zh-CN" dirty="0"/>
              <a:t>bit (</a:t>
            </a:r>
            <a:r>
              <a:rPr lang="en-US" altLang="zh-CN" dirty="0">
                <a:solidFill>
                  <a:srgbClr val="0066FF"/>
                </a:solidFill>
              </a:rPr>
              <a:t>Bi</a:t>
            </a:r>
            <a:r>
              <a:rPr lang="en-US" altLang="zh-CN" dirty="0"/>
              <a:t>nary </a:t>
            </a:r>
            <a:r>
              <a:rPr lang="en-US" altLang="zh-CN" dirty="0" err="1"/>
              <a:t>Digi</a:t>
            </a:r>
            <a:r>
              <a:rPr lang="en-US" altLang="zh-CN" dirty="0" err="1">
                <a:solidFill>
                  <a:srgbClr val="0066FF"/>
                </a:solidFill>
              </a:rPr>
              <a:t>T</a:t>
            </a:r>
            <a:r>
              <a:rPr lang="en-US" altLang="zh-CN" dirty="0"/>
              <a:t>)</a:t>
            </a:r>
          </a:p>
          <a:p>
            <a:pPr eaLnBrk="1" hangingPunct="1">
              <a:lnSpc>
                <a:spcPct val="150000"/>
              </a:lnSpc>
            </a:pPr>
            <a:r>
              <a:rPr lang="zh-CN" altLang="en-US" dirty="0"/>
              <a:t>最高有效位 </a:t>
            </a:r>
            <a:r>
              <a:rPr lang="en-US" altLang="zh-CN" dirty="0"/>
              <a:t>(</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MSB</a:t>
            </a:r>
            <a:r>
              <a:rPr lang="en-US" altLang="zh-CN" dirty="0"/>
              <a:t>)  </a:t>
            </a:r>
            <a:r>
              <a:rPr lang="zh-CN" altLang="en-US" dirty="0"/>
              <a:t>最低有效位 </a:t>
            </a:r>
            <a:r>
              <a:rPr lang="en-US" altLang="zh-CN" dirty="0"/>
              <a:t>(</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LSB</a:t>
            </a:r>
            <a:r>
              <a:rPr lang="en-US" altLang="zh-CN" dirty="0"/>
              <a:t>)</a:t>
            </a:r>
          </a:p>
          <a:p>
            <a:endParaRPr lang="zh-CN" altLang="en-US" dirty="0"/>
          </a:p>
        </p:txBody>
      </p:sp>
      <p:grpSp>
        <p:nvGrpSpPr>
          <p:cNvPr id="5" name="组合 4"/>
          <p:cNvGrpSpPr/>
          <p:nvPr/>
        </p:nvGrpSpPr>
        <p:grpSpPr>
          <a:xfrm>
            <a:off x="1716161" y="3341082"/>
            <a:ext cx="8574992" cy="2739234"/>
            <a:chOff x="2173362" y="3123282"/>
            <a:chExt cx="7315204" cy="2336801"/>
          </a:xfrm>
        </p:grpSpPr>
        <p:grpSp>
          <p:nvGrpSpPr>
            <p:cNvPr id="32" name="Group 2"/>
            <p:cNvGrpSpPr>
              <a:grpSpLocks/>
            </p:cNvGrpSpPr>
            <p:nvPr/>
          </p:nvGrpSpPr>
          <p:grpSpPr bwMode="auto">
            <a:xfrm>
              <a:off x="3511625" y="3123282"/>
              <a:ext cx="4752975" cy="1225550"/>
              <a:chOff x="0" y="0"/>
              <a:chExt cx="2994" cy="772"/>
            </a:xfrm>
          </p:grpSpPr>
          <p:grpSp>
            <p:nvGrpSpPr>
              <p:cNvPr id="33" name="Group 3"/>
              <p:cNvGrpSpPr>
                <a:grpSpLocks/>
              </p:cNvGrpSpPr>
              <p:nvPr/>
            </p:nvGrpSpPr>
            <p:grpSpPr bwMode="auto">
              <a:xfrm>
                <a:off x="0" y="410"/>
                <a:ext cx="2994" cy="362"/>
                <a:chOff x="0" y="0"/>
                <a:chExt cx="2994" cy="410"/>
              </a:xfrm>
            </p:grpSpPr>
            <p:sp>
              <p:nvSpPr>
                <p:cNvPr id="43" name="Rectangle 4"/>
                <p:cNvSpPr>
                  <a:spLocks noChangeArrowheads="1"/>
                </p:cNvSpPr>
                <p:nvPr/>
              </p:nvSpPr>
              <p:spPr bwMode="auto">
                <a:xfrm>
                  <a:off x="0"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4" name="Rectangle 5"/>
                <p:cNvSpPr>
                  <a:spLocks noChangeArrowheads="1"/>
                </p:cNvSpPr>
                <p:nvPr/>
              </p:nvSpPr>
              <p:spPr bwMode="auto">
                <a:xfrm>
                  <a:off x="379"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5" name="Rectangle 6"/>
                <p:cNvSpPr>
                  <a:spLocks noChangeArrowheads="1"/>
                </p:cNvSpPr>
                <p:nvPr/>
              </p:nvSpPr>
              <p:spPr bwMode="auto">
                <a:xfrm>
                  <a:off x="758"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6" name="Rectangle 7"/>
                <p:cNvSpPr>
                  <a:spLocks noChangeArrowheads="1"/>
                </p:cNvSpPr>
                <p:nvPr/>
              </p:nvSpPr>
              <p:spPr bwMode="auto">
                <a:xfrm>
                  <a:off x="1137"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7" name="Rectangle 8"/>
                <p:cNvSpPr>
                  <a:spLocks noChangeArrowheads="1"/>
                </p:cNvSpPr>
                <p:nvPr/>
              </p:nvSpPr>
              <p:spPr bwMode="auto">
                <a:xfrm>
                  <a:off x="1478"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8" name="Rectangle 9"/>
                <p:cNvSpPr>
                  <a:spLocks noChangeArrowheads="1"/>
                </p:cNvSpPr>
                <p:nvPr/>
              </p:nvSpPr>
              <p:spPr bwMode="auto">
                <a:xfrm>
                  <a:off x="1857"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9" name="Rectangle 10"/>
                <p:cNvSpPr>
                  <a:spLocks noChangeArrowheads="1"/>
                </p:cNvSpPr>
                <p:nvPr/>
              </p:nvSpPr>
              <p:spPr bwMode="auto">
                <a:xfrm>
                  <a:off x="2236"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50" name="Rectangle 11"/>
                <p:cNvSpPr>
                  <a:spLocks noChangeArrowheads="1"/>
                </p:cNvSpPr>
                <p:nvPr/>
              </p:nvSpPr>
              <p:spPr bwMode="auto">
                <a:xfrm>
                  <a:off x="2615"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grpSp>
            <p:nvGrpSpPr>
              <p:cNvPr id="34" name="Group 12"/>
              <p:cNvGrpSpPr>
                <a:grpSpLocks/>
              </p:cNvGrpSpPr>
              <p:nvPr/>
            </p:nvGrpSpPr>
            <p:grpSpPr bwMode="auto">
              <a:xfrm>
                <a:off x="0" y="0"/>
                <a:ext cx="2994" cy="410"/>
                <a:chOff x="0" y="0"/>
                <a:chExt cx="2994" cy="410"/>
              </a:xfrm>
            </p:grpSpPr>
            <p:sp>
              <p:nvSpPr>
                <p:cNvPr id="35" name="Rectangle 13"/>
                <p:cNvSpPr>
                  <a:spLocks noChangeArrowheads="1"/>
                </p:cNvSpPr>
                <p:nvPr/>
              </p:nvSpPr>
              <p:spPr bwMode="auto">
                <a:xfrm>
                  <a:off x="0"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7</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6" name="Rectangle 14"/>
                <p:cNvSpPr>
                  <a:spLocks noChangeArrowheads="1"/>
                </p:cNvSpPr>
                <p:nvPr/>
              </p:nvSpPr>
              <p:spPr bwMode="auto">
                <a:xfrm>
                  <a:off x="379"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6</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7" name="Rectangle 15"/>
                <p:cNvSpPr>
                  <a:spLocks noChangeArrowheads="1"/>
                </p:cNvSpPr>
                <p:nvPr/>
              </p:nvSpPr>
              <p:spPr bwMode="auto">
                <a:xfrm>
                  <a:off x="75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5</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8" name="Rectangle 16"/>
                <p:cNvSpPr>
                  <a:spLocks noChangeArrowheads="1"/>
                </p:cNvSpPr>
                <p:nvPr/>
              </p:nvSpPr>
              <p:spPr bwMode="auto">
                <a:xfrm>
                  <a:off x="113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4</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9" name="Rectangle 17"/>
                <p:cNvSpPr>
                  <a:spLocks noChangeArrowheads="1"/>
                </p:cNvSpPr>
                <p:nvPr/>
              </p:nvSpPr>
              <p:spPr bwMode="auto">
                <a:xfrm>
                  <a:off x="147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3</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0" name="Rectangle 18"/>
                <p:cNvSpPr>
                  <a:spLocks noChangeArrowheads="1"/>
                </p:cNvSpPr>
                <p:nvPr/>
              </p:nvSpPr>
              <p:spPr bwMode="auto">
                <a:xfrm>
                  <a:off x="185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2</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1" name="Rectangle 19"/>
                <p:cNvSpPr>
                  <a:spLocks noChangeArrowheads="1"/>
                </p:cNvSpPr>
                <p:nvPr/>
              </p:nvSpPr>
              <p:spPr bwMode="auto">
                <a:xfrm>
                  <a:off x="2236"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1</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2" name="Rectangle 20"/>
                <p:cNvSpPr>
                  <a:spLocks noChangeArrowheads="1"/>
                </p:cNvSpPr>
                <p:nvPr/>
              </p:nvSpPr>
              <p:spPr bwMode="auto">
                <a:xfrm>
                  <a:off x="2615"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0</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grpSp>
        <p:grpSp>
          <p:nvGrpSpPr>
            <p:cNvPr id="51" name="Group 23"/>
            <p:cNvGrpSpPr>
              <a:grpSpLocks/>
            </p:cNvGrpSpPr>
            <p:nvPr/>
          </p:nvGrpSpPr>
          <p:grpSpPr bwMode="auto">
            <a:xfrm>
              <a:off x="2173362" y="3656683"/>
              <a:ext cx="2590800" cy="1800225"/>
              <a:chOff x="-219" y="0"/>
              <a:chExt cx="1632" cy="1134"/>
            </a:xfrm>
          </p:grpSpPr>
          <p:sp>
            <p:nvSpPr>
              <p:cNvPr id="52" name="Oval 24"/>
              <p:cNvSpPr>
                <a:spLocks noChangeArrowheads="1"/>
              </p:cNvSpPr>
              <p:nvPr/>
            </p:nvSpPr>
            <p:spPr bwMode="auto">
              <a:xfrm>
                <a:off x="576" y="0"/>
                <a:ext cx="480" cy="48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3" name="Text Box 25"/>
              <p:cNvSpPr txBox="1">
                <a:spLocks noChangeArrowheads="1"/>
              </p:cNvSpPr>
              <p:nvPr/>
            </p:nvSpPr>
            <p:spPr bwMode="auto">
              <a:xfrm>
                <a:off x="-219" y="787"/>
                <a:ext cx="163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MSB</a:t>
                </a:r>
              </a:p>
              <a:p>
                <a:pPr>
                  <a:buFont typeface="Arial" panose="020B0604020202020204" pitchFamily="34" charset="0"/>
                  <a:buNone/>
                </a:pPr>
                <a:r>
                  <a:rPr lang="en-US" altLang="zh-CN" sz="1800" dirty="0">
                    <a:ea typeface="宋体" panose="02010600030101010101" pitchFamily="2" charset="-122"/>
                  </a:rPr>
                  <a:t>    Most significant bit</a:t>
                </a:r>
              </a:p>
            </p:txBody>
          </p:sp>
          <p:sp>
            <p:nvSpPr>
              <p:cNvPr id="54" name="Line 26"/>
              <p:cNvSpPr>
                <a:spLocks noChangeShapeType="1"/>
              </p:cNvSpPr>
              <p:nvPr/>
            </p:nvSpPr>
            <p:spPr bwMode="auto">
              <a:xfrm flipH="1">
                <a:off x="576" y="480"/>
                <a:ext cx="144" cy="33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27"/>
            <p:cNvGrpSpPr>
              <a:grpSpLocks/>
            </p:cNvGrpSpPr>
            <p:nvPr/>
          </p:nvGrpSpPr>
          <p:grpSpPr bwMode="auto">
            <a:xfrm>
              <a:off x="6897766" y="3656683"/>
              <a:ext cx="2590800" cy="1803400"/>
              <a:chOff x="-267" y="0"/>
              <a:chExt cx="1632" cy="1136"/>
            </a:xfrm>
          </p:grpSpPr>
          <p:sp>
            <p:nvSpPr>
              <p:cNvPr id="58" name="Line 30"/>
              <p:cNvSpPr>
                <a:spLocks noChangeShapeType="1"/>
              </p:cNvSpPr>
              <p:nvPr/>
            </p:nvSpPr>
            <p:spPr bwMode="auto">
              <a:xfrm>
                <a:off x="432" y="462"/>
                <a:ext cx="99" cy="355"/>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Oval 28"/>
              <p:cNvSpPr>
                <a:spLocks noChangeArrowheads="1"/>
              </p:cNvSpPr>
              <p:nvPr/>
            </p:nvSpPr>
            <p:spPr bwMode="auto">
              <a:xfrm>
                <a:off x="192" y="0"/>
                <a:ext cx="480" cy="48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7" name="Text Box 29"/>
              <p:cNvSpPr txBox="1">
                <a:spLocks noChangeArrowheads="1"/>
              </p:cNvSpPr>
              <p:nvPr/>
            </p:nvSpPr>
            <p:spPr bwMode="auto">
              <a:xfrm>
                <a:off x="-267" y="789"/>
                <a:ext cx="163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LSB</a:t>
                </a:r>
              </a:p>
              <a:p>
                <a:pPr algn="ctr">
                  <a:buFont typeface="Arial" panose="020B0604020202020204" pitchFamily="34" charset="0"/>
                  <a:buNone/>
                </a:pPr>
                <a:r>
                  <a:rPr lang="en-US" altLang="zh-CN" sz="1800" dirty="0">
                    <a:latin typeface="Arial" panose="020B0604020202020204" pitchFamily="34" charset="0"/>
                    <a:ea typeface="宋体" panose="02010600030101010101" pitchFamily="2" charset="-122"/>
                  </a:rPr>
                  <a:t>Least significant bit</a:t>
                </a:r>
              </a:p>
            </p:txBody>
          </p:sp>
        </p:grpSp>
      </p:grpSp>
    </p:spTree>
    <p:extLst>
      <p:ext uri="{BB962C8B-B14F-4D97-AF65-F5344CB8AC3E}">
        <p14:creationId xmlns:p14="http://schemas.microsoft.com/office/powerpoint/2010/main" val="3218810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FC6830-A64C-4078-B27A-96FFD59A7C53}"/>
              </a:ext>
            </a:extLst>
          </p:cNvPr>
          <p:cNvSpPr>
            <a:spLocks noGrp="1"/>
          </p:cNvSpPr>
          <p:nvPr>
            <p:ph type="title"/>
          </p:nvPr>
        </p:nvSpPr>
        <p:spPr>
          <a:xfrm>
            <a:off x="487822" y="257614"/>
            <a:ext cx="10515600" cy="617641"/>
          </a:xfrm>
        </p:spPr>
        <p:txBody>
          <a:bodyPr>
            <a:normAutofit/>
          </a:bodyPr>
          <a:lstStyle/>
          <a:p>
            <a:r>
              <a:rPr lang="zh-CN" altLang="zh-CN" dirty="0"/>
              <a:t>定点整数</a:t>
            </a:r>
            <a:endParaRPr lang="zh-CN" altLang="en-US" dirty="0"/>
          </a:p>
        </p:txBody>
      </p:sp>
      <p:grpSp>
        <p:nvGrpSpPr>
          <p:cNvPr id="4" name="Group 3">
            <a:extLst>
              <a:ext uri="{FF2B5EF4-FFF2-40B4-BE49-F238E27FC236}">
                <a16:creationId xmlns:a16="http://schemas.microsoft.com/office/drawing/2014/main" id="{3A1832B8-1DFB-46C4-ACED-2EE1063D9B59}"/>
              </a:ext>
            </a:extLst>
          </p:cNvPr>
          <p:cNvGrpSpPr>
            <a:grpSpLocks/>
          </p:cNvGrpSpPr>
          <p:nvPr/>
        </p:nvGrpSpPr>
        <p:grpSpPr bwMode="auto">
          <a:xfrm>
            <a:off x="1676400" y="2710904"/>
            <a:ext cx="2001838" cy="1009650"/>
            <a:chOff x="0" y="0"/>
            <a:chExt cx="1261" cy="636"/>
          </a:xfrm>
        </p:grpSpPr>
        <p:sp>
          <p:nvSpPr>
            <p:cNvPr id="5" name="Rectangle 4">
              <a:extLst>
                <a:ext uri="{FF2B5EF4-FFF2-40B4-BE49-F238E27FC236}">
                  <a16:creationId xmlns:a16="http://schemas.microsoft.com/office/drawing/2014/main" id="{A97DE0B9-977E-43C1-A343-703403470500}"/>
                </a:ext>
              </a:extLst>
            </p:cNvPr>
            <p:cNvSpPr>
              <a:spLocks noChangeArrowheads="1"/>
            </p:cNvSpPr>
            <p:nvPr/>
          </p:nvSpPr>
          <p:spPr bwMode="auto">
            <a:xfrm>
              <a:off x="0" y="318"/>
              <a:ext cx="126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rgbClr val="0000FF"/>
                  </a:solidFill>
                  <a:latin typeface="微软雅黑" panose="020B0503020204020204" pitchFamily="34" charset="-122"/>
                  <a:ea typeface="微软雅黑" panose="020B0503020204020204" pitchFamily="34" charset="-122"/>
                </a:rPr>
                <a:t>符号位</a:t>
              </a:r>
              <a:endParaRPr lang="zh-CN" altLang="en-US" sz="2200" b="1" dirty="0">
                <a:solidFill>
                  <a:srgbClr val="0000FF"/>
                </a:solidFill>
                <a:latin typeface="微软雅黑" panose="020B0503020204020204" pitchFamily="34" charset="-122"/>
                <a:ea typeface="微软雅黑" panose="020B0503020204020204" pitchFamily="34" charset="-122"/>
              </a:endParaRPr>
            </a:p>
          </p:txBody>
        </p:sp>
        <p:sp>
          <p:nvSpPr>
            <p:cNvPr id="6" name="AutoShape 5">
              <a:extLst>
                <a:ext uri="{FF2B5EF4-FFF2-40B4-BE49-F238E27FC236}">
                  <a16:creationId xmlns:a16="http://schemas.microsoft.com/office/drawing/2014/main" id="{2D4F9906-C05E-42CE-8259-9F78DAD28B24}"/>
                </a:ext>
              </a:extLst>
            </p:cNvPr>
            <p:cNvSpPr>
              <a:spLocks/>
            </p:cNvSpPr>
            <p:nvPr/>
          </p:nvSpPr>
          <p:spPr bwMode="auto">
            <a:xfrm>
              <a:off x="635" y="0"/>
              <a:ext cx="227" cy="3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2465 w 21600"/>
                <a:gd name="T37" fmla="*/ 2921 h 21600"/>
                <a:gd name="T38" fmla="*/ 18270 w 21600"/>
                <a:gd name="T39" fmla="*/ 9238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00FF"/>
            </a:solidFill>
            <a:ln w="9525" cmpd="sng">
              <a:solidFill>
                <a:srgbClr val="008000"/>
              </a:solidFill>
              <a:round/>
              <a:headEnd/>
              <a:tailEnd/>
            </a:ln>
          </p:spPr>
          <p:txBody>
            <a:bodyPr wrap="none" anchor="ctr"/>
            <a:lstStyle/>
            <a:p>
              <a:pPr algn="l"/>
              <a:endParaRPr lang="zh-CN" altLang="en-US">
                <a:latin typeface="微软雅黑" panose="020B0503020204020204" pitchFamily="34" charset="-122"/>
                <a:ea typeface="微软雅黑" panose="020B0503020204020204" pitchFamily="34" charset="-122"/>
              </a:endParaRPr>
            </a:p>
          </p:txBody>
        </p:sp>
      </p:grpSp>
      <p:grpSp>
        <p:nvGrpSpPr>
          <p:cNvPr id="7" name="Group 6">
            <a:extLst>
              <a:ext uri="{FF2B5EF4-FFF2-40B4-BE49-F238E27FC236}">
                <a16:creationId xmlns:a16="http://schemas.microsoft.com/office/drawing/2014/main" id="{2D0C5F79-5B90-415D-8F0F-136D5335D6C5}"/>
              </a:ext>
            </a:extLst>
          </p:cNvPr>
          <p:cNvGrpSpPr>
            <a:grpSpLocks/>
          </p:cNvGrpSpPr>
          <p:nvPr/>
        </p:nvGrpSpPr>
        <p:grpSpPr bwMode="auto">
          <a:xfrm>
            <a:off x="7441407" y="2925217"/>
            <a:ext cx="2592388" cy="793750"/>
            <a:chOff x="0" y="0"/>
            <a:chExt cx="1633" cy="500"/>
          </a:xfrm>
        </p:grpSpPr>
        <p:sp>
          <p:nvSpPr>
            <p:cNvPr id="8" name="Rectangle 7">
              <a:extLst>
                <a:ext uri="{FF2B5EF4-FFF2-40B4-BE49-F238E27FC236}">
                  <a16:creationId xmlns:a16="http://schemas.microsoft.com/office/drawing/2014/main" id="{E83B8B93-9F9C-442B-BC47-706DF3097350}"/>
                </a:ext>
              </a:extLst>
            </p:cNvPr>
            <p:cNvSpPr>
              <a:spLocks noChangeArrowheads="1"/>
            </p:cNvSpPr>
            <p:nvPr/>
          </p:nvSpPr>
          <p:spPr bwMode="auto">
            <a:xfrm>
              <a:off x="0"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chemeClr val="accent2"/>
                  </a:solidFill>
                  <a:latin typeface="微软雅黑" panose="020B0503020204020204" pitchFamily="34" charset="-122"/>
                  <a:ea typeface="微软雅黑" panose="020B0503020204020204" pitchFamily="34" charset="-122"/>
                </a:rPr>
                <a:t>小数点位置</a:t>
              </a:r>
              <a:endParaRPr lang="zh-CN" altLang="en-US" sz="2200" b="1" dirty="0">
                <a:solidFill>
                  <a:schemeClr val="accent2"/>
                </a:solidFill>
                <a:latin typeface="微软雅黑" panose="020B0503020204020204" pitchFamily="34" charset="-122"/>
                <a:ea typeface="微软雅黑" panose="020B0503020204020204" pitchFamily="34" charset="-122"/>
              </a:endParaRPr>
            </a:p>
          </p:txBody>
        </p:sp>
        <p:sp>
          <p:nvSpPr>
            <p:cNvPr id="9" name="AutoShape 8">
              <a:extLst>
                <a:ext uri="{FF2B5EF4-FFF2-40B4-BE49-F238E27FC236}">
                  <a16:creationId xmlns:a16="http://schemas.microsoft.com/office/drawing/2014/main" id="{7417247E-FCAF-4F2D-93A0-1C77F753D4AE}"/>
                </a:ext>
              </a:extLst>
            </p:cNvPr>
            <p:cNvSpPr>
              <a:spLocks noChangeArrowheads="1"/>
            </p:cNvSpPr>
            <p:nvPr/>
          </p:nvSpPr>
          <p:spPr bwMode="auto">
            <a:xfrm>
              <a:off x="545" y="0"/>
              <a:ext cx="136" cy="227"/>
            </a:xfrm>
            <a:prstGeom prst="upArrow">
              <a:avLst>
                <a:gd name="adj1" fmla="val 50000"/>
                <a:gd name="adj2" fmla="val 41728"/>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10" name="Group 9">
            <a:extLst>
              <a:ext uri="{FF2B5EF4-FFF2-40B4-BE49-F238E27FC236}">
                <a16:creationId xmlns:a16="http://schemas.microsoft.com/office/drawing/2014/main" id="{6A8C17CD-258B-4388-8B2F-EA89691F033B}"/>
              </a:ext>
            </a:extLst>
          </p:cNvPr>
          <p:cNvGrpSpPr>
            <a:grpSpLocks/>
          </p:cNvGrpSpPr>
          <p:nvPr/>
        </p:nvGrpSpPr>
        <p:grpSpPr bwMode="auto">
          <a:xfrm>
            <a:off x="4183064" y="2925217"/>
            <a:ext cx="4098924" cy="793750"/>
            <a:chOff x="0" y="0"/>
            <a:chExt cx="2768" cy="500"/>
          </a:xfrm>
        </p:grpSpPr>
        <p:sp>
          <p:nvSpPr>
            <p:cNvPr id="11" name="AutoShape 10">
              <a:extLst>
                <a:ext uri="{FF2B5EF4-FFF2-40B4-BE49-F238E27FC236}">
                  <a16:creationId xmlns:a16="http://schemas.microsoft.com/office/drawing/2014/main" id="{643BFAC2-C6EB-4375-B9EE-F73133A28A78}"/>
                </a:ext>
              </a:extLst>
            </p:cNvPr>
            <p:cNvSpPr>
              <a:spLocks/>
            </p:cNvSpPr>
            <p:nvPr/>
          </p:nvSpPr>
          <p:spPr bwMode="auto">
            <a:xfrm rot="16200000">
              <a:off x="1316" y="-1316"/>
              <a:ext cx="136" cy="2768"/>
            </a:xfrm>
            <a:prstGeom prst="leftBrace">
              <a:avLst>
                <a:gd name="adj1" fmla="val 169608"/>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1DE61E06-A4C9-4A8E-B249-BA8D847DA47B}"/>
                </a:ext>
              </a:extLst>
            </p:cNvPr>
            <p:cNvSpPr>
              <a:spLocks noChangeArrowheads="1"/>
            </p:cNvSpPr>
            <p:nvPr/>
          </p:nvSpPr>
          <p:spPr bwMode="auto">
            <a:xfrm>
              <a:off x="635"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rgbClr val="FF0000"/>
                  </a:solidFill>
                  <a:latin typeface="微软雅黑" panose="020B0503020204020204" pitchFamily="34" charset="-122"/>
                  <a:ea typeface="微软雅黑" panose="020B0503020204020204" pitchFamily="34" charset="-122"/>
                </a:rPr>
                <a:t>数值部分</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grpSp>
      <p:grpSp>
        <p:nvGrpSpPr>
          <p:cNvPr id="13" name="Group 14">
            <a:extLst>
              <a:ext uri="{FF2B5EF4-FFF2-40B4-BE49-F238E27FC236}">
                <a16:creationId xmlns:a16="http://schemas.microsoft.com/office/drawing/2014/main" id="{959EDAD4-AD3B-4EC3-8C32-B8565BD32A6A}"/>
              </a:ext>
            </a:extLst>
          </p:cNvPr>
          <p:cNvGrpSpPr>
            <a:grpSpLocks/>
          </p:cNvGrpSpPr>
          <p:nvPr/>
        </p:nvGrpSpPr>
        <p:grpSpPr bwMode="auto">
          <a:xfrm>
            <a:off x="3243264" y="2279104"/>
            <a:ext cx="5184775" cy="647700"/>
            <a:chOff x="0" y="0"/>
            <a:chExt cx="3266" cy="408"/>
          </a:xfrm>
        </p:grpSpPr>
        <p:sp>
          <p:nvSpPr>
            <p:cNvPr id="14" name="Rectangle 15">
              <a:extLst>
                <a:ext uri="{FF2B5EF4-FFF2-40B4-BE49-F238E27FC236}">
                  <a16:creationId xmlns:a16="http://schemas.microsoft.com/office/drawing/2014/main" id="{7D3D64A5-C5E0-4DF1-819E-B1199B7A461C}"/>
                </a:ext>
              </a:extLst>
            </p:cNvPr>
            <p:cNvSpPr>
              <a:spLocks noChangeArrowheads="1"/>
            </p:cNvSpPr>
            <p:nvPr/>
          </p:nvSpPr>
          <p:spPr bwMode="auto">
            <a:xfrm>
              <a:off x="0"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15" name="Rectangle 16">
              <a:extLst>
                <a:ext uri="{FF2B5EF4-FFF2-40B4-BE49-F238E27FC236}">
                  <a16:creationId xmlns:a16="http://schemas.microsoft.com/office/drawing/2014/main" id="{1BB24D2D-8699-459F-9CF3-2F288D79471B}"/>
                </a:ext>
              </a:extLst>
            </p:cNvPr>
            <p:cNvSpPr>
              <a:spLocks noChangeArrowheads="1"/>
            </p:cNvSpPr>
            <p:nvPr/>
          </p:nvSpPr>
          <p:spPr bwMode="auto">
            <a:xfrm>
              <a:off x="494"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16" name="Rectangle 17">
              <a:extLst>
                <a:ext uri="{FF2B5EF4-FFF2-40B4-BE49-F238E27FC236}">
                  <a16:creationId xmlns:a16="http://schemas.microsoft.com/office/drawing/2014/main" id="{B41EDD5E-04C4-4E9F-900B-8D7127B3BEB3}"/>
                </a:ext>
              </a:extLst>
            </p:cNvPr>
            <p:cNvSpPr>
              <a:spLocks noChangeArrowheads="1"/>
            </p:cNvSpPr>
            <p:nvPr/>
          </p:nvSpPr>
          <p:spPr bwMode="auto">
            <a:xfrm>
              <a:off x="890"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17" name="Rectangle 18">
              <a:extLst>
                <a:ext uri="{FF2B5EF4-FFF2-40B4-BE49-F238E27FC236}">
                  <a16:creationId xmlns:a16="http://schemas.microsoft.com/office/drawing/2014/main" id="{62B0C37A-4405-44BA-8DB6-8C9E249B6DF3}"/>
                </a:ext>
              </a:extLst>
            </p:cNvPr>
            <p:cNvSpPr>
              <a:spLocks noChangeArrowheads="1"/>
            </p:cNvSpPr>
            <p:nvPr/>
          </p:nvSpPr>
          <p:spPr bwMode="auto">
            <a:xfrm>
              <a:off x="1286"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p>
          </p:txBody>
        </p:sp>
        <p:sp>
          <p:nvSpPr>
            <p:cNvPr id="18" name="Rectangle 19">
              <a:extLst>
                <a:ext uri="{FF2B5EF4-FFF2-40B4-BE49-F238E27FC236}">
                  <a16:creationId xmlns:a16="http://schemas.microsoft.com/office/drawing/2014/main" id="{A809C728-D463-411D-B833-4F430F6480EA}"/>
                </a:ext>
              </a:extLst>
            </p:cNvPr>
            <p:cNvSpPr>
              <a:spLocks noChangeArrowheads="1"/>
            </p:cNvSpPr>
            <p:nvPr/>
          </p:nvSpPr>
          <p:spPr bwMode="auto">
            <a:xfrm>
              <a:off x="1682"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dirty="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19" name="Rectangle 20">
              <a:extLst>
                <a:ext uri="{FF2B5EF4-FFF2-40B4-BE49-F238E27FC236}">
                  <a16:creationId xmlns:a16="http://schemas.microsoft.com/office/drawing/2014/main" id="{E0533A97-AEA4-424A-91B3-85F98EF9AB79}"/>
                </a:ext>
              </a:extLst>
            </p:cNvPr>
            <p:cNvSpPr>
              <a:spLocks noChangeArrowheads="1"/>
            </p:cNvSpPr>
            <p:nvPr/>
          </p:nvSpPr>
          <p:spPr bwMode="auto">
            <a:xfrm>
              <a:off x="2078"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0" name="Rectangle 21">
              <a:extLst>
                <a:ext uri="{FF2B5EF4-FFF2-40B4-BE49-F238E27FC236}">
                  <a16:creationId xmlns:a16="http://schemas.microsoft.com/office/drawing/2014/main" id="{F8204D31-2DEC-4E70-A417-176E64573DEE}"/>
                </a:ext>
              </a:extLst>
            </p:cNvPr>
            <p:cNvSpPr>
              <a:spLocks noChangeArrowheads="1"/>
            </p:cNvSpPr>
            <p:nvPr/>
          </p:nvSpPr>
          <p:spPr bwMode="auto">
            <a:xfrm>
              <a:off x="2474"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1" name="Rectangle 22">
              <a:extLst>
                <a:ext uri="{FF2B5EF4-FFF2-40B4-BE49-F238E27FC236}">
                  <a16:creationId xmlns:a16="http://schemas.microsoft.com/office/drawing/2014/main" id="{8CC86746-57C3-4407-8D93-E07F684ED669}"/>
                </a:ext>
              </a:extLst>
            </p:cNvPr>
            <p:cNvSpPr>
              <a:spLocks noChangeArrowheads="1"/>
            </p:cNvSpPr>
            <p:nvPr/>
          </p:nvSpPr>
          <p:spPr bwMode="auto">
            <a:xfrm>
              <a:off x="396" y="0"/>
              <a:ext cx="98"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4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2" name="Rectangle 23">
              <a:extLst>
                <a:ext uri="{FF2B5EF4-FFF2-40B4-BE49-F238E27FC236}">
                  <a16:creationId xmlns:a16="http://schemas.microsoft.com/office/drawing/2014/main" id="{2A261D2E-C549-47CE-94C1-1B00A95199A7}"/>
                </a:ext>
              </a:extLst>
            </p:cNvPr>
            <p:cNvSpPr>
              <a:spLocks noChangeArrowheads="1"/>
            </p:cNvSpPr>
            <p:nvPr/>
          </p:nvSpPr>
          <p:spPr bwMode="auto">
            <a:xfrm>
              <a:off x="2870"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p>
          </p:txBody>
        </p:sp>
      </p:grpSp>
      <p:grpSp>
        <p:nvGrpSpPr>
          <p:cNvPr id="23" name="Group 24">
            <a:extLst>
              <a:ext uri="{FF2B5EF4-FFF2-40B4-BE49-F238E27FC236}">
                <a16:creationId xmlns:a16="http://schemas.microsoft.com/office/drawing/2014/main" id="{FDBE780E-8113-41CA-B57F-5F360E291218}"/>
              </a:ext>
            </a:extLst>
          </p:cNvPr>
          <p:cNvGrpSpPr>
            <a:grpSpLocks/>
          </p:cNvGrpSpPr>
          <p:nvPr/>
        </p:nvGrpSpPr>
        <p:grpSpPr bwMode="auto">
          <a:xfrm>
            <a:off x="2356800" y="4430993"/>
            <a:ext cx="5184775" cy="647700"/>
            <a:chOff x="0" y="0"/>
            <a:chExt cx="3266" cy="408"/>
          </a:xfrm>
        </p:grpSpPr>
        <p:sp>
          <p:nvSpPr>
            <p:cNvPr id="24" name="Rectangle 25">
              <a:extLst>
                <a:ext uri="{FF2B5EF4-FFF2-40B4-BE49-F238E27FC236}">
                  <a16:creationId xmlns:a16="http://schemas.microsoft.com/office/drawing/2014/main" id="{C63B3B39-E552-4470-A304-37260E014DE4}"/>
                </a:ext>
              </a:extLst>
            </p:cNvPr>
            <p:cNvSpPr>
              <a:spLocks noChangeArrowheads="1"/>
            </p:cNvSpPr>
            <p:nvPr/>
          </p:nvSpPr>
          <p:spPr bwMode="auto">
            <a:xfrm>
              <a:off x="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25" name="Rectangle 26">
              <a:extLst>
                <a:ext uri="{FF2B5EF4-FFF2-40B4-BE49-F238E27FC236}">
                  <a16:creationId xmlns:a16="http://schemas.microsoft.com/office/drawing/2014/main" id="{159C1850-334A-4788-9AEA-EF3CCE2DBE2F}"/>
                </a:ext>
              </a:extLst>
            </p:cNvPr>
            <p:cNvSpPr>
              <a:spLocks noChangeArrowheads="1"/>
            </p:cNvSpPr>
            <p:nvPr/>
          </p:nvSpPr>
          <p:spPr bwMode="auto">
            <a:xfrm>
              <a:off x="494"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6" name="Rectangle 27">
              <a:extLst>
                <a:ext uri="{FF2B5EF4-FFF2-40B4-BE49-F238E27FC236}">
                  <a16:creationId xmlns:a16="http://schemas.microsoft.com/office/drawing/2014/main" id="{D575A19C-47F7-47B7-943D-AD4075AC78C1}"/>
                </a:ext>
              </a:extLst>
            </p:cNvPr>
            <p:cNvSpPr>
              <a:spLocks noChangeArrowheads="1"/>
            </p:cNvSpPr>
            <p:nvPr/>
          </p:nvSpPr>
          <p:spPr bwMode="auto">
            <a:xfrm>
              <a:off x="89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7" name="Rectangle 28">
              <a:extLst>
                <a:ext uri="{FF2B5EF4-FFF2-40B4-BE49-F238E27FC236}">
                  <a16:creationId xmlns:a16="http://schemas.microsoft.com/office/drawing/2014/main" id="{CC95EF3D-C1A7-43BA-938C-FA248F4CC68D}"/>
                </a:ext>
              </a:extLst>
            </p:cNvPr>
            <p:cNvSpPr>
              <a:spLocks noChangeArrowheads="1"/>
            </p:cNvSpPr>
            <p:nvPr/>
          </p:nvSpPr>
          <p:spPr bwMode="auto">
            <a:xfrm>
              <a:off x="1286"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8" name="Rectangle 29">
              <a:extLst>
                <a:ext uri="{FF2B5EF4-FFF2-40B4-BE49-F238E27FC236}">
                  <a16:creationId xmlns:a16="http://schemas.microsoft.com/office/drawing/2014/main" id="{7EDF5253-710A-4609-8080-55F7D99401A4}"/>
                </a:ext>
              </a:extLst>
            </p:cNvPr>
            <p:cNvSpPr>
              <a:spLocks noChangeArrowheads="1"/>
            </p:cNvSpPr>
            <p:nvPr/>
          </p:nvSpPr>
          <p:spPr bwMode="auto">
            <a:xfrm>
              <a:off x="1682"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9" name="Rectangle 30">
              <a:extLst>
                <a:ext uri="{FF2B5EF4-FFF2-40B4-BE49-F238E27FC236}">
                  <a16:creationId xmlns:a16="http://schemas.microsoft.com/office/drawing/2014/main" id="{3B2C6580-D493-42E1-A122-7BF68AF0D4B9}"/>
                </a:ext>
              </a:extLst>
            </p:cNvPr>
            <p:cNvSpPr>
              <a:spLocks noChangeArrowheads="1"/>
            </p:cNvSpPr>
            <p:nvPr/>
          </p:nvSpPr>
          <p:spPr bwMode="auto">
            <a:xfrm>
              <a:off x="2078"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0" name="Rectangle 31">
              <a:extLst>
                <a:ext uri="{FF2B5EF4-FFF2-40B4-BE49-F238E27FC236}">
                  <a16:creationId xmlns:a16="http://schemas.microsoft.com/office/drawing/2014/main" id="{5EF9CB4C-C936-4016-80DF-8471B289C245}"/>
                </a:ext>
              </a:extLst>
            </p:cNvPr>
            <p:cNvSpPr>
              <a:spLocks noChangeArrowheads="1"/>
            </p:cNvSpPr>
            <p:nvPr/>
          </p:nvSpPr>
          <p:spPr bwMode="auto">
            <a:xfrm>
              <a:off x="2474"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1" name="Rectangle 32">
              <a:extLst>
                <a:ext uri="{FF2B5EF4-FFF2-40B4-BE49-F238E27FC236}">
                  <a16:creationId xmlns:a16="http://schemas.microsoft.com/office/drawing/2014/main" id="{0C28FED4-FCD3-458B-A54C-C51EFA62785C}"/>
                </a:ext>
              </a:extLst>
            </p:cNvPr>
            <p:cNvSpPr>
              <a:spLocks noChangeArrowheads="1"/>
            </p:cNvSpPr>
            <p:nvPr/>
          </p:nvSpPr>
          <p:spPr bwMode="auto">
            <a:xfrm>
              <a:off x="396" y="0"/>
              <a:ext cx="98"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4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2" name="Rectangle 33">
              <a:extLst>
                <a:ext uri="{FF2B5EF4-FFF2-40B4-BE49-F238E27FC236}">
                  <a16:creationId xmlns:a16="http://schemas.microsoft.com/office/drawing/2014/main" id="{B9A62CB5-91AD-4C4B-AD98-53DBC924BFE8}"/>
                </a:ext>
              </a:extLst>
            </p:cNvPr>
            <p:cNvSpPr>
              <a:spLocks noChangeArrowheads="1"/>
            </p:cNvSpPr>
            <p:nvPr/>
          </p:nvSpPr>
          <p:spPr bwMode="auto">
            <a:xfrm>
              <a:off x="287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33" name="Group 34">
            <a:extLst>
              <a:ext uri="{FF2B5EF4-FFF2-40B4-BE49-F238E27FC236}">
                <a16:creationId xmlns:a16="http://schemas.microsoft.com/office/drawing/2014/main" id="{266B1577-2C26-484C-939C-6DEA2E069ED9}"/>
              </a:ext>
            </a:extLst>
          </p:cNvPr>
          <p:cNvGrpSpPr>
            <a:grpSpLocks/>
          </p:cNvGrpSpPr>
          <p:nvPr/>
        </p:nvGrpSpPr>
        <p:grpSpPr bwMode="auto">
          <a:xfrm>
            <a:off x="4804725" y="5391430"/>
            <a:ext cx="5184775" cy="647700"/>
            <a:chOff x="0" y="0"/>
            <a:chExt cx="3266" cy="408"/>
          </a:xfrm>
        </p:grpSpPr>
        <p:sp>
          <p:nvSpPr>
            <p:cNvPr id="34" name="Rectangle 35">
              <a:extLst>
                <a:ext uri="{FF2B5EF4-FFF2-40B4-BE49-F238E27FC236}">
                  <a16:creationId xmlns:a16="http://schemas.microsoft.com/office/drawing/2014/main" id="{4589E614-4CC1-40E8-90EB-E37F3BCCA2D2}"/>
                </a:ext>
              </a:extLst>
            </p:cNvPr>
            <p:cNvSpPr>
              <a:spLocks noChangeArrowheads="1"/>
            </p:cNvSpPr>
            <p:nvPr/>
          </p:nvSpPr>
          <p:spPr bwMode="auto">
            <a:xfrm>
              <a:off x="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35" name="Rectangle 36">
              <a:extLst>
                <a:ext uri="{FF2B5EF4-FFF2-40B4-BE49-F238E27FC236}">
                  <a16:creationId xmlns:a16="http://schemas.microsoft.com/office/drawing/2014/main" id="{02117DED-D8E7-4E5C-80D6-E1D49C55C136}"/>
                </a:ext>
              </a:extLst>
            </p:cNvPr>
            <p:cNvSpPr>
              <a:spLocks noChangeArrowheads="1"/>
            </p:cNvSpPr>
            <p:nvPr/>
          </p:nvSpPr>
          <p:spPr bwMode="auto">
            <a:xfrm>
              <a:off x="494"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6" name="Rectangle 37">
              <a:extLst>
                <a:ext uri="{FF2B5EF4-FFF2-40B4-BE49-F238E27FC236}">
                  <a16:creationId xmlns:a16="http://schemas.microsoft.com/office/drawing/2014/main" id="{05F196BB-64E4-459C-8786-4FFD007F5CBD}"/>
                </a:ext>
              </a:extLst>
            </p:cNvPr>
            <p:cNvSpPr>
              <a:spLocks noChangeArrowheads="1"/>
            </p:cNvSpPr>
            <p:nvPr/>
          </p:nvSpPr>
          <p:spPr bwMode="auto">
            <a:xfrm>
              <a:off x="89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7" name="Rectangle 38">
              <a:extLst>
                <a:ext uri="{FF2B5EF4-FFF2-40B4-BE49-F238E27FC236}">
                  <a16:creationId xmlns:a16="http://schemas.microsoft.com/office/drawing/2014/main" id="{536926EB-A312-4133-95F5-3CB80C267480}"/>
                </a:ext>
              </a:extLst>
            </p:cNvPr>
            <p:cNvSpPr>
              <a:spLocks noChangeArrowheads="1"/>
            </p:cNvSpPr>
            <p:nvPr/>
          </p:nvSpPr>
          <p:spPr bwMode="auto">
            <a:xfrm>
              <a:off x="1286"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8" name="Rectangle 39">
              <a:extLst>
                <a:ext uri="{FF2B5EF4-FFF2-40B4-BE49-F238E27FC236}">
                  <a16:creationId xmlns:a16="http://schemas.microsoft.com/office/drawing/2014/main" id="{A1DBF680-9E94-4BBE-9ADA-8BD16EA8982C}"/>
                </a:ext>
              </a:extLst>
            </p:cNvPr>
            <p:cNvSpPr>
              <a:spLocks noChangeArrowheads="1"/>
            </p:cNvSpPr>
            <p:nvPr/>
          </p:nvSpPr>
          <p:spPr bwMode="auto">
            <a:xfrm>
              <a:off x="1682"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9" name="Rectangle 40">
              <a:extLst>
                <a:ext uri="{FF2B5EF4-FFF2-40B4-BE49-F238E27FC236}">
                  <a16:creationId xmlns:a16="http://schemas.microsoft.com/office/drawing/2014/main" id="{3251CAA8-3146-42FC-B292-528233573EB5}"/>
                </a:ext>
              </a:extLst>
            </p:cNvPr>
            <p:cNvSpPr>
              <a:spLocks noChangeArrowheads="1"/>
            </p:cNvSpPr>
            <p:nvPr/>
          </p:nvSpPr>
          <p:spPr bwMode="auto">
            <a:xfrm>
              <a:off x="2078"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0" name="Rectangle 41">
              <a:extLst>
                <a:ext uri="{FF2B5EF4-FFF2-40B4-BE49-F238E27FC236}">
                  <a16:creationId xmlns:a16="http://schemas.microsoft.com/office/drawing/2014/main" id="{35922E15-F431-400F-8A0F-4D12ACC39B9D}"/>
                </a:ext>
              </a:extLst>
            </p:cNvPr>
            <p:cNvSpPr>
              <a:spLocks noChangeArrowheads="1"/>
            </p:cNvSpPr>
            <p:nvPr/>
          </p:nvSpPr>
          <p:spPr bwMode="auto">
            <a:xfrm>
              <a:off x="2474"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1" name="Rectangle 42">
              <a:extLst>
                <a:ext uri="{FF2B5EF4-FFF2-40B4-BE49-F238E27FC236}">
                  <a16:creationId xmlns:a16="http://schemas.microsoft.com/office/drawing/2014/main" id="{5CEDFFDA-A4B5-4445-903F-0C2004F1EE83}"/>
                </a:ext>
              </a:extLst>
            </p:cNvPr>
            <p:cNvSpPr>
              <a:spLocks noChangeArrowheads="1"/>
            </p:cNvSpPr>
            <p:nvPr/>
          </p:nvSpPr>
          <p:spPr bwMode="auto">
            <a:xfrm>
              <a:off x="396" y="0"/>
              <a:ext cx="98"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4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2" name="Rectangle 43">
              <a:extLst>
                <a:ext uri="{FF2B5EF4-FFF2-40B4-BE49-F238E27FC236}">
                  <a16:creationId xmlns:a16="http://schemas.microsoft.com/office/drawing/2014/main" id="{527D4F33-CEF2-4516-892F-675F2401A4F2}"/>
                </a:ext>
              </a:extLst>
            </p:cNvPr>
            <p:cNvSpPr>
              <a:spLocks noChangeArrowheads="1"/>
            </p:cNvSpPr>
            <p:nvPr/>
          </p:nvSpPr>
          <p:spPr bwMode="auto">
            <a:xfrm>
              <a:off x="287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3" name="Rectangle 44">
            <a:extLst>
              <a:ext uri="{FF2B5EF4-FFF2-40B4-BE49-F238E27FC236}">
                <a16:creationId xmlns:a16="http://schemas.microsoft.com/office/drawing/2014/main" id="{6FDF337B-EC9D-497B-B300-7D7080094DAF}"/>
              </a:ext>
            </a:extLst>
          </p:cNvPr>
          <p:cNvSpPr>
            <a:spLocks noChangeArrowheads="1"/>
          </p:cNvSpPr>
          <p:nvPr/>
        </p:nvSpPr>
        <p:spPr bwMode="auto">
          <a:xfrm>
            <a:off x="7705087" y="4472269"/>
            <a:ext cx="25908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600" dirty="0">
                <a:latin typeface="微软雅黑" panose="020B0503020204020204" pitchFamily="34" charset="-122"/>
                <a:ea typeface="微软雅黑" panose="020B0503020204020204" pitchFamily="34" charset="-122"/>
              </a:rPr>
              <a:t>0</a:t>
            </a:r>
            <a:r>
              <a:rPr lang="en-US" altLang="zh-CN" sz="2600" baseline="50000" dirty="0">
                <a:latin typeface="微软雅黑" panose="020B0503020204020204" pitchFamily="34" charset="-122"/>
                <a:ea typeface="微软雅黑" panose="020B0503020204020204" pitchFamily="34" charset="-122"/>
              </a:rPr>
              <a:t> </a:t>
            </a:r>
            <a:r>
              <a:rPr lang="en-US" altLang="zh-CN" sz="2600" dirty="0">
                <a:latin typeface="微软雅黑" panose="020B0503020204020204" pitchFamily="34" charset="-122"/>
                <a:ea typeface="微软雅黑" panose="020B0503020204020204" pitchFamily="34" charset="-122"/>
              </a:rPr>
              <a:t>≤|X|≤2</a:t>
            </a:r>
            <a:r>
              <a:rPr lang="en-US" altLang="zh-CN" sz="2600" baseline="50000" dirty="0">
                <a:latin typeface="微软雅黑" panose="020B0503020204020204" pitchFamily="34" charset="-122"/>
                <a:ea typeface="微软雅黑" panose="020B0503020204020204" pitchFamily="34" charset="-122"/>
              </a:rPr>
              <a:t>n</a:t>
            </a:r>
            <a:r>
              <a:rPr lang="en-US" altLang="zh-CN" sz="2600" dirty="0">
                <a:latin typeface="微软雅黑" panose="020B0503020204020204" pitchFamily="34" charset="-122"/>
                <a:ea typeface="微软雅黑" panose="020B0503020204020204" pitchFamily="34" charset="-122"/>
              </a:rPr>
              <a:t>-1</a:t>
            </a:r>
          </a:p>
        </p:txBody>
      </p:sp>
      <p:sp>
        <p:nvSpPr>
          <p:cNvPr id="44" name="Rectangle 46">
            <a:extLst>
              <a:ext uri="{FF2B5EF4-FFF2-40B4-BE49-F238E27FC236}">
                <a16:creationId xmlns:a16="http://schemas.microsoft.com/office/drawing/2014/main" id="{1B956719-9F6E-42C7-B653-02D447782EED}"/>
              </a:ext>
            </a:extLst>
          </p:cNvPr>
          <p:cNvSpPr>
            <a:spLocks noChangeArrowheads="1"/>
          </p:cNvSpPr>
          <p:nvPr/>
        </p:nvSpPr>
        <p:spPr bwMode="auto">
          <a:xfrm>
            <a:off x="2447288" y="5424769"/>
            <a:ext cx="21605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600">
                <a:latin typeface="微软雅黑" panose="020B0503020204020204" pitchFamily="34" charset="-122"/>
                <a:ea typeface="微软雅黑" panose="020B0503020204020204" pitchFamily="34" charset="-122"/>
              </a:rPr>
              <a:t>上溢</a:t>
            </a:r>
          </a:p>
        </p:txBody>
      </p:sp>
      <p:sp>
        <p:nvSpPr>
          <p:cNvPr id="45" name="AutoShape 12">
            <a:extLst>
              <a:ext uri="{FF2B5EF4-FFF2-40B4-BE49-F238E27FC236}">
                <a16:creationId xmlns:a16="http://schemas.microsoft.com/office/drawing/2014/main" id="{6B86E195-62BC-4345-9CE9-79DDE39B15CA}"/>
              </a:ext>
            </a:extLst>
          </p:cNvPr>
          <p:cNvSpPr>
            <a:spLocks noChangeArrowheads="1"/>
          </p:cNvSpPr>
          <p:nvPr/>
        </p:nvSpPr>
        <p:spPr bwMode="auto">
          <a:xfrm>
            <a:off x="2395606" y="1341554"/>
            <a:ext cx="2449513" cy="503237"/>
          </a:xfrm>
          <a:prstGeom prst="wedgeEllipseCallout">
            <a:avLst>
              <a:gd name="adj1" fmla="val 30167"/>
              <a:gd name="adj2" fmla="val 119718"/>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最高有效位</a:t>
            </a:r>
          </a:p>
        </p:txBody>
      </p:sp>
      <p:sp>
        <p:nvSpPr>
          <p:cNvPr id="46" name="AutoShape 13">
            <a:extLst>
              <a:ext uri="{FF2B5EF4-FFF2-40B4-BE49-F238E27FC236}">
                <a16:creationId xmlns:a16="http://schemas.microsoft.com/office/drawing/2014/main" id="{BAD96BC7-7CB9-456E-95ED-A11FAB76A1B4}"/>
              </a:ext>
            </a:extLst>
          </p:cNvPr>
          <p:cNvSpPr>
            <a:spLocks noChangeArrowheads="1"/>
          </p:cNvSpPr>
          <p:nvPr/>
        </p:nvSpPr>
        <p:spPr bwMode="auto">
          <a:xfrm>
            <a:off x="7346950" y="1348004"/>
            <a:ext cx="2700338" cy="506412"/>
          </a:xfrm>
          <a:prstGeom prst="wedgeEllipseCallout">
            <a:avLst>
              <a:gd name="adj1" fmla="val -23958"/>
              <a:gd name="adj2" fmla="val 130565"/>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最低有效位</a:t>
            </a:r>
          </a:p>
        </p:txBody>
      </p:sp>
    </p:spTree>
    <p:extLst>
      <p:ext uri="{BB962C8B-B14F-4D97-AF65-F5344CB8AC3E}">
        <p14:creationId xmlns:p14="http://schemas.microsoft.com/office/powerpoint/2010/main" val="398963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3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down)">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 calcmode="lin" valueType="num">
                                      <p:cBhvr additive="base">
                                        <p:cTn id="42" dur="500" fill="hold"/>
                                        <p:tgtEl>
                                          <p:spTgt spid="43"/>
                                        </p:tgtEl>
                                        <p:attrNameLst>
                                          <p:attrName>ppt_x</p:attrName>
                                        </p:attrNameLst>
                                      </p:cBhvr>
                                      <p:tavLst>
                                        <p:tav tm="0">
                                          <p:val>
                                            <p:strVal val="#ppt_x"/>
                                          </p:val>
                                        </p:tav>
                                        <p:tav tm="100000">
                                          <p:val>
                                            <p:strVal val="#ppt_x"/>
                                          </p:val>
                                        </p:tav>
                                      </p:tavLst>
                                    </p:anim>
                                    <p:anim calcmode="lin" valueType="num">
                                      <p:cBhvr additive="base">
                                        <p:cTn id="4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additive="base">
                                        <p:cTn id="48" dur="500" fill="hold"/>
                                        <p:tgtEl>
                                          <p:spTgt spid="44"/>
                                        </p:tgtEl>
                                        <p:attrNameLst>
                                          <p:attrName>ppt_x</p:attrName>
                                        </p:attrNameLst>
                                      </p:cBhvr>
                                      <p:tavLst>
                                        <p:tav tm="0">
                                          <p:val>
                                            <p:strVal val="#ppt_x"/>
                                          </p:val>
                                        </p:tav>
                                        <p:tav tm="100000">
                                          <p:val>
                                            <p:strVal val="#ppt_x"/>
                                          </p:val>
                                        </p:tav>
                                      </p:tavLst>
                                    </p:anim>
                                    <p:anim calcmode="lin" valueType="num">
                                      <p:cBhvr additive="base">
                                        <p:cTn id="4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4" grpId="0" autoUpdateAnimBg="0"/>
      <p:bldP spid="45" grpId="0" animBg="1" autoUpdateAnimBg="0"/>
      <p:bldP spid="46"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F6293F-421A-455D-A75E-B969897C408C}"/>
              </a:ext>
            </a:extLst>
          </p:cNvPr>
          <p:cNvSpPr>
            <a:spLocks noGrp="1"/>
          </p:cNvSpPr>
          <p:nvPr>
            <p:ph type="title"/>
          </p:nvPr>
        </p:nvSpPr>
        <p:spPr>
          <a:xfrm>
            <a:off x="487822" y="257614"/>
            <a:ext cx="10515600" cy="617641"/>
          </a:xfrm>
        </p:spPr>
        <p:txBody>
          <a:bodyPr>
            <a:normAutofit/>
          </a:bodyPr>
          <a:lstStyle/>
          <a:p>
            <a:r>
              <a:rPr lang="zh-CN" altLang="zh-CN" dirty="0"/>
              <a:t>定点小数</a:t>
            </a:r>
            <a:endParaRPr lang="zh-CN" altLang="en-US" dirty="0"/>
          </a:p>
        </p:txBody>
      </p:sp>
      <p:grpSp>
        <p:nvGrpSpPr>
          <p:cNvPr id="4" name="Group 3">
            <a:extLst>
              <a:ext uri="{FF2B5EF4-FFF2-40B4-BE49-F238E27FC236}">
                <a16:creationId xmlns:a16="http://schemas.microsoft.com/office/drawing/2014/main" id="{511117B1-6935-4FC1-9CB6-727AA5B67E23}"/>
              </a:ext>
            </a:extLst>
          </p:cNvPr>
          <p:cNvGrpSpPr>
            <a:grpSpLocks/>
          </p:cNvGrpSpPr>
          <p:nvPr/>
        </p:nvGrpSpPr>
        <p:grpSpPr bwMode="auto">
          <a:xfrm>
            <a:off x="1981200" y="2729954"/>
            <a:ext cx="2001838" cy="1009650"/>
            <a:chOff x="0" y="0"/>
            <a:chExt cx="1261" cy="636"/>
          </a:xfrm>
        </p:grpSpPr>
        <p:sp>
          <p:nvSpPr>
            <p:cNvPr id="5" name="Rectangle 4">
              <a:extLst>
                <a:ext uri="{FF2B5EF4-FFF2-40B4-BE49-F238E27FC236}">
                  <a16:creationId xmlns:a16="http://schemas.microsoft.com/office/drawing/2014/main" id="{5C277DE3-E786-4360-AD76-05E6623B7C2E}"/>
                </a:ext>
              </a:extLst>
            </p:cNvPr>
            <p:cNvSpPr>
              <a:spLocks noChangeArrowheads="1"/>
            </p:cNvSpPr>
            <p:nvPr/>
          </p:nvSpPr>
          <p:spPr bwMode="auto">
            <a:xfrm>
              <a:off x="0" y="318"/>
              <a:ext cx="126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a:solidFill>
                    <a:srgbClr val="0000FF"/>
                  </a:solidFill>
                  <a:latin typeface="微软雅黑" panose="020B0503020204020204" pitchFamily="34" charset="-122"/>
                  <a:ea typeface="微软雅黑" panose="020B0503020204020204" pitchFamily="34" charset="-122"/>
                </a:rPr>
                <a:t>符号位</a:t>
              </a:r>
              <a:endParaRPr lang="zh-CN" altLang="en-US" sz="2200" b="1">
                <a:solidFill>
                  <a:srgbClr val="0000FF"/>
                </a:solidFill>
                <a:latin typeface="微软雅黑" panose="020B0503020204020204" pitchFamily="34" charset="-122"/>
                <a:ea typeface="微软雅黑" panose="020B0503020204020204" pitchFamily="34" charset="-122"/>
              </a:endParaRPr>
            </a:p>
          </p:txBody>
        </p:sp>
        <p:sp>
          <p:nvSpPr>
            <p:cNvPr id="6" name="AutoShape 5">
              <a:extLst>
                <a:ext uri="{FF2B5EF4-FFF2-40B4-BE49-F238E27FC236}">
                  <a16:creationId xmlns:a16="http://schemas.microsoft.com/office/drawing/2014/main" id="{BA3E855C-7336-4227-A37D-6D4B7A5ACCBC}"/>
                </a:ext>
              </a:extLst>
            </p:cNvPr>
            <p:cNvSpPr>
              <a:spLocks/>
            </p:cNvSpPr>
            <p:nvPr/>
          </p:nvSpPr>
          <p:spPr bwMode="auto">
            <a:xfrm>
              <a:off x="635" y="0"/>
              <a:ext cx="227" cy="3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2465 w 21600"/>
                <a:gd name="T37" fmla="*/ 2921 h 21600"/>
                <a:gd name="T38" fmla="*/ 18270 w 21600"/>
                <a:gd name="T39" fmla="*/ 9238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00FF"/>
            </a:solidFill>
            <a:ln w="9525" cmpd="sng">
              <a:solidFill>
                <a:srgbClr val="00FF00"/>
              </a:solidFill>
              <a:round/>
              <a:headEnd/>
              <a:tailEnd/>
            </a:ln>
          </p:spPr>
          <p:txBody>
            <a:bodyPr wrap="none" anchor="ctr"/>
            <a:lstStyle/>
            <a:p>
              <a:pPr algn="l"/>
              <a:endParaRPr lang="zh-CN" altLang="en-US">
                <a:latin typeface="微软雅黑" panose="020B0503020204020204" pitchFamily="34" charset="-122"/>
                <a:ea typeface="微软雅黑" panose="020B0503020204020204" pitchFamily="34" charset="-122"/>
              </a:endParaRPr>
            </a:p>
          </p:txBody>
        </p:sp>
      </p:grpSp>
      <p:grpSp>
        <p:nvGrpSpPr>
          <p:cNvPr id="7" name="Group 6">
            <a:extLst>
              <a:ext uri="{FF2B5EF4-FFF2-40B4-BE49-F238E27FC236}">
                <a16:creationId xmlns:a16="http://schemas.microsoft.com/office/drawing/2014/main" id="{612740C7-24B6-4896-88D8-C154CA1E30AD}"/>
              </a:ext>
            </a:extLst>
          </p:cNvPr>
          <p:cNvGrpSpPr>
            <a:grpSpLocks/>
          </p:cNvGrpSpPr>
          <p:nvPr/>
        </p:nvGrpSpPr>
        <p:grpSpPr bwMode="auto">
          <a:xfrm>
            <a:off x="3259139" y="2945854"/>
            <a:ext cx="2592387" cy="793750"/>
            <a:chOff x="0" y="0"/>
            <a:chExt cx="1633" cy="500"/>
          </a:xfrm>
        </p:grpSpPr>
        <p:sp>
          <p:nvSpPr>
            <p:cNvPr id="8" name="Rectangle 7">
              <a:extLst>
                <a:ext uri="{FF2B5EF4-FFF2-40B4-BE49-F238E27FC236}">
                  <a16:creationId xmlns:a16="http://schemas.microsoft.com/office/drawing/2014/main" id="{DCE85FFF-BEEE-442A-A709-42F16A2CBEEB}"/>
                </a:ext>
              </a:extLst>
            </p:cNvPr>
            <p:cNvSpPr>
              <a:spLocks noChangeArrowheads="1"/>
            </p:cNvSpPr>
            <p:nvPr/>
          </p:nvSpPr>
          <p:spPr bwMode="auto">
            <a:xfrm>
              <a:off x="0"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chemeClr val="accent2"/>
                  </a:solidFill>
                  <a:latin typeface="微软雅黑" panose="020B0503020204020204" pitchFamily="34" charset="-122"/>
                  <a:ea typeface="微软雅黑" panose="020B0503020204020204" pitchFamily="34" charset="-122"/>
                </a:rPr>
                <a:t>小数点位置</a:t>
              </a:r>
              <a:endParaRPr lang="zh-CN" altLang="en-US" sz="2200" b="1" dirty="0">
                <a:solidFill>
                  <a:schemeClr val="accent2"/>
                </a:solidFill>
                <a:latin typeface="微软雅黑" panose="020B0503020204020204" pitchFamily="34" charset="-122"/>
                <a:ea typeface="微软雅黑" panose="020B0503020204020204" pitchFamily="34" charset="-122"/>
              </a:endParaRPr>
            </a:p>
          </p:txBody>
        </p:sp>
        <p:sp>
          <p:nvSpPr>
            <p:cNvPr id="9" name="AutoShape 8">
              <a:extLst>
                <a:ext uri="{FF2B5EF4-FFF2-40B4-BE49-F238E27FC236}">
                  <a16:creationId xmlns:a16="http://schemas.microsoft.com/office/drawing/2014/main" id="{CAC03792-5967-4D4F-9B8F-CEF8FB99799D}"/>
                </a:ext>
              </a:extLst>
            </p:cNvPr>
            <p:cNvSpPr>
              <a:spLocks noChangeArrowheads="1"/>
            </p:cNvSpPr>
            <p:nvPr/>
          </p:nvSpPr>
          <p:spPr bwMode="auto">
            <a:xfrm>
              <a:off x="545" y="0"/>
              <a:ext cx="136" cy="227"/>
            </a:xfrm>
            <a:prstGeom prst="upArrow">
              <a:avLst>
                <a:gd name="adj1" fmla="val 50000"/>
                <a:gd name="adj2" fmla="val 41728"/>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10" name="Group 9">
            <a:extLst>
              <a:ext uri="{FF2B5EF4-FFF2-40B4-BE49-F238E27FC236}">
                <a16:creationId xmlns:a16="http://schemas.microsoft.com/office/drawing/2014/main" id="{566142C5-988F-4394-8769-BBD7CFE3E2E3}"/>
              </a:ext>
            </a:extLst>
          </p:cNvPr>
          <p:cNvGrpSpPr>
            <a:grpSpLocks/>
          </p:cNvGrpSpPr>
          <p:nvPr/>
        </p:nvGrpSpPr>
        <p:grpSpPr bwMode="auto">
          <a:xfrm>
            <a:off x="4481514" y="3026765"/>
            <a:ext cx="4095327" cy="712788"/>
            <a:chOff x="0" y="0"/>
            <a:chExt cx="2768" cy="449"/>
          </a:xfrm>
        </p:grpSpPr>
        <p:sp>
          <p:nvSpPr>
            <p:cNvPr id="11" name="AutoShape 10">
              <a:extLst>
                <a:ext uri="{FF2B5EF4-FFF2-40B4-BE49-F238E27FC236}">
                  <a16:creationId xmlns:a16="http://schemas.microsoft.com/office/drawing/2014/main" id="{7524CB4A-BD7B-46D9-A975-3C2579E54B4C}"/>
                </a:ext>
              </a:extLst>
            </p:cNvPr>
            <p:cNvSpPr>
              <a:spLocks/>
            </p:cNvSpPr>
            <p:nvPr/>
          </p:nvSpPr>
          <p:spPr bwMode="auto">
            <a:xfrm rot="16200000">
              <a:off x="1316" y="-1316"/>
              <a:ext cx="136" cy="2768"/>
            </a:xfrm>
            <a:prstGeom prst="leftBrace">
              <a:avLst>
                <a:gd name="adj1" fmla="val 169608"/>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CCE27E4A-55B0-4FC4-8235-ED5EBE2B8590}"/>
                </a:ext>
              </a:extLst>
            </p:cNvPr>
            <p:cNvSpPr>
              <a:spLocks noChangeArrowheads="1"/>
            </p:cNvSpPr>
            <p:nvPr/>
          </p:nvSpPr>
          <p:spPr bwMode="auto">
            <a:xfrm>
              <a:off x="637" y="131"/>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rgbClr val="FF0000"/>
                  </a:solidFill>
                  <a:latin typeface="微软雅黑" panose="020B0503020204020204" pitchFamily="34" charset="-122"/>
                  <a:ea typeface="微软雅黑" panose="020B0503020204020204" pitchFamily="34" charset="-122"/>
                </a:rPr>
                <a:t>数值部分</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grpSp>
      <p:grpSp>
        <p:nvGrpSpPr>
          <p:cNvPr id="13" name="Group 14">
            <a:extLst>
              <a:ext uri="{FF2B5EF4-FFF2-40B4-BE49-F238E27FC236}">
                <a16:creationId xmlns:a16="http://schemas.microsoft.com/office/drawing/2014/main" id="{5170CA31-6B93-41D7-888F-DB698CC71B1F}"/>
              </a:ext>
            </a:extLst>
          </p:cNvPr>
          <p:cNvGrpSpPr>
            <a:grpSpLocks/>
          </p:cNvGrpSpPr>
          <p:nvPr/>
        </p:nvGrpSpPr>
        <p:grpSpPr bwMode="auto">
          <a:xfrm>
            <a:off x="3548064" y="2298154"/>
            <a:ext cx="5184775" cy="647700"/>
            <a:chOff x="0" y="0"/>
            <a:chExt cx="3266" cy="408"/>
          </a:xfrm>
        </p:grpSpPr>
        <p:sp>
          <p:nvSpPr>
            <p:cNvPr id="14" name="Rectangle 15">
              <a:extLst>
                <a:ext uri="{FF2B5EF4-FFF2-40B4-BE49-F238E27FC236}">
                  <a16:creationId xmlns:a16="http://schemas.microsoft.com/office/drawing/2014/main" id="{C1F7E2CF-FFD1-407D-8092-35FC61667C7B}"/>
                </a:ext>
              </a:extLst>
            </p:cNvPr>
            <p:cNvSpPr>
              <a:spLocks noChangeArrowheads="1"/>
            </p:cNvSpPr>
            <p:nvPr/>
          </p:nvSpPr>
          <p:spPr bwMode="auto">
            <a:xfrm>
              <a:off x="0"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15" name="Rectangle 16">
              <a:extLst>
                <a:ext uri="{FF2B5EF4-FFF2-40B4-BE49-F238E27FC236}">
                  <a16:creationId xmlns:a16="http://schemas.microsoft.com/office/drawing/2014/main" id="{64E4EEE3-8EF9-42E1-9DE5-12A16658535C}"/>
                </a:ext>
              </a:extLst>
            </p:cNvPr>
            <p:cNvSpPr>
              <a:spLocks noChangeArrowheads="1"/>
            </p:cNvSpPr>
            <p:nvPr/>
          </p:nvSpPr>
          <p:spPr bwMode="auto">
            <a:xfrm>
              <a:off x="494"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16" name="Rectangle 17">
              <a:extLst>
                <a:ext uri="{FF2B5EF4-FFF2-40B4-BE49-F238E27FC236}">
                  <a16:creationId xmlns:a16="http://schemas.microsoft.com/office/drawing/2014/main" id="{FE80ADA9-C150-4827-BDC5-C068D79B82C4}"/>
                </a:ext>
              </a:extLst>
            </p:cNvPr>
            <p:cNvSpPr>
              <a:spLocks noChangeArrowheads="1"/>
            </p:cNvSpPr>
            <p:nvPr/>
          </p:nvSpPr>
          <p:spPr bwMode="auto">
            <a:xfrm>
              <a:off x="890"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17" name="Rectangle 18">
              <a:extLst>
                <a:ext uri="{FF2B5EF4-FFF2-40B4-BE49-F238E27FC236}">
                  <a16:creationId xmlns:a16="http://schemas.microsoft.com/office/drawing/2014/main" id="{81E6CC8E-207C-46A5-9720-3F04DD84B0FA}"/>
                </a:ext>
              </a:extLst>
            </p:cNvPr>
            <p:cNvSpPr>
              <a:spLocks noChangeArrowheads="1"/>
            </p:cNvSpPr>
            <p:nvPr/>
          </p:nvSpPr>
          <p:spPr bwMode="auto">
            <a:xfrm>
              <a:off x="1286"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p>
          </p:txBody>
        </p:sp>
        <p:sp>
          <p:nvSpPr>
            <p:cNvPr id="18" name="Rectangle 19">
              <a:extLst>
                <a:ext uri="{FF2B5EF4-FFF2-40B4-BE49-F238E27FC236}">
                  <a16:creationId xmlns:a16="http://schemas.microsoft.com/office/drawing/2014/main" id="{11FB56C8-B9FE-4FFF-ACAB-0BF502038C9C}"/>
                </a:ext>
              </a:extLst>
            </p:cNvPr>
            <p:cNvSpPr>
              <a:spLocks noChangeArrowheads="1"/>
            </p:cNvSpPr>
            <p:nvPr/>
          </p:nvSpPr>
          <p:spPr bwMode="auto">
            <a:xfrm>
              <a:off x="1682"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19" name="Rectangle 20">
              <a:extLst>
                <a:ext uri="{FF2B5EF4-FFF2-40B4-BE49-F238E27FC236}">
                  <a16:creationId xmlns:a16="http://schemas.microsoft.com/office/drawing/2014/main" id="{7F78B093-449D-41C9-942A-2F866788ADB1}"/>
                </a:ext>
              </a:extLst>
            </p:cNvPr>
            <p:cNvSpPr>
              <a:spLocks noChangeArrowheads="1"/>
            </p:cNvSpPr>
            <p:nvPr/>
          </p:nvSpPr>
          <p:spPr bwMode="auto">
            <a:xfrm>
              <a:off x="2078"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0" name="Rectangle 21">
              <a:extLst>
                <a:ext uri="{FF2B5EF4-FFF2-40B4-BE49-F238E27FC236}">
                  <a16:creationId xmlns:a16="http://schemas.microsoft.com/office/drawing/2014/main" id="{06CDE2EA-F2E2-4115-AC4B-269C1F9B45C3}"/>
                </a:ext>
              </a:extLst>
            </p:cNvPr>
            <p:cNvSpPr>
              <a:spLocks noChangeArrowheads="1"/>
            </p:cNvSpPr>
            <p:nvPr/>
          </p:nvSpPr>
          <p:spPr bwMode="auto">
            <a:xfrm>
              <a:off x="2474"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1" name="Rectangle 22">
              <a:extLst>
                <a:ext uri="{FF2B5EF4-FFF2-40B4-BE49-F238E27FC236}">
                  <a16:creationId xmlns:a16="http://schemas.microsoft.com/office/drawing/2014/main" id="{FCABD2E2-3F79-4E02-8B17-CEA043BD989D}"/>
                </a:ext>
              </a:extLst>
            </p:cNvPr>
            <p:cNvSpPr>
              <a:spLocks noChangeArrowheads="1"/>
            </p:cNvSpPr>
            <p:nvPr/>
          </p:nvSpPr>
          <p:spPr bwMode="auto">
            <a:xfrm>
              <a:off x="396" y="0"/>
              <a:ext cx="98"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28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2" name="Rectangle 23">
              <a:extLst>
                <a:ext uri="{FF2B5EF4-FFF2-40B4-BE49-F238E27FC236}">
                  <a16:creationId xmlns:a16="http://schemas.microsoft.com/office/drawing/2014/main" id="{71F98404-AA36-4479-889C-5768807B58C8}"/>
                </a:ext>
              </a:extLst>
            </p:cNvPr>
            <p:cNvSpPr>
              <a:spLocks noChangeArrowheads="1"/>
            </p:cNvSpPr>
            <p:nvPr/>
          </p:nvSpPr>
          <p:spPr bwMode="auto">
            <a:xfrm>
              <a:off x="2870"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p>
          </p:txBody>
        </p:sp>
      </p:grpSp>
      <p:grpSp>
        <p:nvGrpSpPr>
          <p:cNvPr id="23" name="Group 24">
            <a:extLst>
              <a:ext uri="{FF2B5EF4-FFF2-40B4-BE49-F238E27FC236}">
                <a16:creationId xmlns:a16="http://schemas.microsoft.com/office/drawing/2014/main" id="{28754FED-D287-488A-8E63-2B346C6851F0}"/>
              </a:ext>
            </a:extLst>
          </p:cNvPr>
          <p:cNvGrpSpPr>
            <a:grpSpLocks/>
          </p:cNvGrpSpPr>
          <p:nvPr/>
        </p:nvGrpSpPr>
        <p:grpSpPr bwMode="auto">
          <a:xfrm>
            <a:off x="2175077" y="4446463"/>
            <a:ext cx="5184775" cy="647700"/>
            <a:chOff x="0" y="0"/>
            <a:chExt cx="3266" cy="408"/>
          </a:xfrm>
        </p:grpSpPr>
        <p:sp>
          <p:nvSpPr>
            <p:cNvPr id="24" name="Rectangle 25">
              <a:extLst>
                <a:ext uri="{FF2B5EF4-FFF2-40B4-BE49-F238E27FC236}">
                  <a16:creationId xmlns:a16="http://schemas.microsoft.com/office/drawing/2014/main" id="{0DC3ECB8-A3B7-41E6-8EE4-0542D9571F90}"/>
                </a:ext>
              </a:extLst>
            </p:cNvPr>
            <p:cNvSpPr>
              <a:spLocks noChangeArrowheads="1"/>
            </p:cNvSpPr>
            <p:nvPr/>
          </p:nvSpPr>
          <p:spPr bwMode="auto">
            <a:xfrm>
              <a:off x="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0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25" name="Rectangle 26">
              <a:extLst>
                <a:ext uri="{FF2B5EF4-FFF2-40B4-BE49-F238E27FC236}">
                  <a16:creationId xmlns:a16="http://schemas.microsoft.com/office/drawing/2014/main" id="{66CF410A-4E9D-4781-9D81-52EDC4480B26}"/>
                </a:ext>
              </a:extLst>
            </p:cNvPr>
            <p:cNvSpPr>
              <a:spLocks noChangeArrowheads="1"/>
            </p:cNvSpPr>
            <p:nvPr/>
          </p:nvSpPr>
          <p:spPr bwMode="auto">
            <a:xfrm>
              <a:off x="494"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6" name="Rectangle 27">
              <a:extLst>
                <a:ext uri="{FF2B5EF4-FFF2-40B4-BE49-F238E27FC236}">
                  <a16:creationId xmlns:a16="http://schemas.microsoft.com/office/drawing/2014/main" id="{53C3700E-5B0D-4036-9CB1-3EB88E1A7DDD}"/>
                </a:ext>
              </a:extLst>
            </p:cNvPr>
            <p:cNvSpPr>
              <a:spLocks noChangeArrowheads="1"/>
            </p:cNvSpPr>
            <p:nvPr/>
          </p:nvSpPr>
          <p:spPr bwMode="auto">
            <a:xfrm>
              <a:off x="89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7" name="Rectangle 28">
              <a:extLst>
                <a:ext uri="{FF2B5EF4-FFF2-40B4-BE49-F238E27FC236}">
                  <a16:creationId xmlns:a16="http://schemas.microsoft.com/office/drawing/2014/main" id="{9EEB8810-6666-47A6-BB24-EE1F46D9F405}"/>
                </a:ext>
              </a:extLst>
            </p:cNvPr>
            <p:cNvSpPr>
              <a:spLocks noChangeArrowheads="1"/>
            </p:cNvSpPr>
            <p:nvPr/>
          </p:nvSpPr>
          <p:spPr bwMode="auto">
            <a:xfrm>
              <a:off x="1286"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8" name="Rectangle 29">
              <a:extLst>
                <a:ext uri="{FF2B5EF4-FFF2-40B4-BE49-F238E27FC236}">
                  <a16:creationId xmlns:a16="http://schemas.microsoft.com/office/drawing/2014/main" id="{29260434-26DA-4A70-A8DE-5255D023408D}"/>
                </a:ext>
              </a:extLst>
            </p:cNvPr>
            <p:cNvSpPr>
              <a:spLocks noChangeArrowheads="1"/>
            </p:cNvSpPr>
            <p:nvPr/>
          </p:nvSpPr>
          <p:spPr bwMode="auto">
            <a:xfrm>
              <a:off x="1682"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9" name="Rectangle 30">
              <a:extLst>
                <a:ext uri="{FF2B5EF4-FFF2-40B4-BE49-F238E27FC236}">
                  <a16:creationId xmlns:a16="http://schemas.microsoft.com/office/drawing/2014/main" id="{D53EFA11-F162-43D4-847D-D73E731C1F56}"/>
                </a:ext>
              </a:extLst>
            </p:cNvPr>
            <p:cNvSpPr>
              <a:spLocks noChangeArrowheads="1"/>
            </p:cNvSpPr>
            <p:nvPr/>
          </p:nvSpPr>
          <p:spPr bwMode="auto">
            <a:xfrm>
              <a:off x="2078"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0" name="Rectangle 31">
              <a:extLst>
                <a:ext uri="{FF2B5EF4-FFF2-40B4-BE49-F238E27FC236}">
                  <a16:creationId xmlns:a16="http://schemas.microsoft.com/office/drawing/2014/main" id="{6251AAFF-15F5-4849-83E8-5FCD99C8FDC8}"/>
                </a:ext>
              </a:extLst>
            </p:cNvPr>
            <p:cNvSpPr>
              <a:spLocks noChangeArrowheads="1"/>
            </p:cNvSpPr>
            <p:nvPr/>
          </p:nvSpPr>
          <p:spPr bwMode="auto">
            <a:xfrm>
              <a:off x="2474"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1" name="Rectangle 32">
              <a:extLst>
                <a:ext uri="{FF2B5EF4-FFF2-40B4-BE49-F238E27FC236}">
                  <a16:creationId xmlns:a16="http://schemas.microsoft.com/office/drawing/2014/main" id="{0EC26AB3-22F6-4BF3-88E7-720B8D7AE725}"/>
                </a:ext>
              </a:extLst>
            </p:cNvPr>
            <p:cNvSpPr>
              <a:spLocks noChangeArrowheads="1"/>
            </p:cNvSpPr>
            <p:nvPr/>
          </p:nvSpPr>
          <p:spPr bwMode="auto">
            <a:xfrm>
              <a:off x="396" y="0"/>
              <a:ext cx="98"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0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2" name="Rectangle 33">
              <a:extLst>
                <a:ext uri="{FF2B5EF4-FFF2-40B4-BE49-F238E27FC236}">
                  <a16:creationId xmlns:a16="http://schemas.microsoft.com/office/drawing/2014/main" id="{D65F08C1-347B-44A2-B1B2-B29402B21385}"/>
                </a:ext>
              </a:extLst>
            </p:cNvPr>
            <p:cNvSpPr>
              <a:spLocks noChangeArrowheads="1"/>
            </p:cNvSpPr>
            <p:nvPr/>
          </p:nvSpPr>
          <p:spPr bwMode="auto">
            <a:xfrm>
              <a:off x="287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33" name="Group 34">
            <a:extLst>
              <a:ext uri="{FF2B5EF4-FFF2-40B4-BE49-F238E27FC236}">
                <a16:creationId xmlns:a16="http://schemas.microsoft.com/office/drawing/2014/main" id="{84F81097-74AB-4204-9A00-3AA3BE0516B5}"/>
              </a:ext>
            </a:extLst>
          </p:cNvPr>
          <p:cNvGrpSpPr>
            <a:grpSpLocks/>
          </p:cNvGrpSpPr>
          <p:nvPr/>
        </p:nvGrpSpPr>
        <p:grpSpPr bwMode="auto">
          <a:xfrm>
            <a:off x="4761115" y="5365626"/>
            <a:ext cx="5184775" cy="647700"/>
            <a:chOff x="0" y="0"/>
            <a:chExt cx="3266" cy="408"/>
          </a:xfrm>
        </p:grpSpPr>
        <p:sp>
          <p:nvSpPr>
            <p:cNvPr id="34" name="Rectangle 35">
              <a:extLst>
                <a:ext uri="{FF2B5EF4-FFF2-40B4-BE49-F238E27FC236}">
                  <a16:creationId xmlns:a16="http://schemas.microsoft.com/office/drawing/2014/main" id="{F2C010C0-6D54-47F4-89AB-159294E7D214}"/>
                </a:ext>
              </a:extLst>
            </p:cNvPr>
            <p:cNvSpPr>
              <a:spLocks noChangeArrowheads="1"/>
            </p:cNvSpPr>
            <p:nvPr/>
          </p:nvSpPr>
          <p:spPr bwMode="auto">
            <a:xfrm>
              <a:off x="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0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35" name="Rectangle 36">
              <a:extLst>
                <a:ext uri="{FF2B5EF4-FFF2-40B4-BE49-F238E27FC236}">
                  <a16:creationId xmlns:a16="http://schemas.microsoft.com/office/drawing/2014/main" id="{4583F8B9-583C-497E-BFFA-3F1433B723ED}"/>
                </a:ext>
              </a:extLst>
            </p:cNvPr>
            <p:cNvSpPr>
              <a:spLocks noChangeArrowheads="1"/>
            </p:cNvSpPr>
            <p:nvPr/>
          </p:nvSpPr>
          <p:spPr bwMode="auto">
            <a:xfrm>
              <a:off x="494"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6" name="Rectangle 37">
              <a:extLst>
                <a:ext uri="{FF2B5EF4-FFF2-40B4-BE49-F238E27FC236}">
                  <a16:creationId xmlns:a16="http://schemas.microsoft.com/office/drawing/2014/main" id="{53958D97-D8BA-4ABC-9503-1782D9A4EC11}"/>
                </a:ext>
              </a:extLst>
            </p:cNvPr>
            <p:cNvSpPr>
              <a:spLocks noChangeArrowheads="1"/>
            </p:cNvSpPr>
            <p:nvPr/>
          </p:nvSpPr>
          <p:spPr bwMode="auto">
            <a:xfrm>
              <a:off x="89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7" name="Rectangle 38">
              <a:extLst>
                <a:ext uri="{FF2B5EF4-FFF2-40B4-BE49-F238E27FC236}">
                  <a16:creationId xmlns:a16="http://schemas.microsoft.com/office/drawing/2014/main" id="{5CFD9B70-8EAD-44B2-8A0F-8D81AF2BF8CD}"/>
                </a:ext>
              </a:extLst>
            </p:cNvPr>
            <p:cNvSpPr>
              <a:spLocks noChangeArrowheads="1"/>
            </p:cNvSpPr>
            <p:nvPr/>
          </p:nvSpPr>
          <p:spPr bwMode="auto">
            <a:xfrm>
              <a:off x="1286"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8" name="Rectangle 39">
              <a:extLst>
                <a:ext uri="{FF2B5EF4-FFF2-40B4-BE49-F238E27FC236}">
                  <a16:creationId xmlns:a16="http://schemas.microsoft.com/office/drawing/2014/main" id="{8583F48E-90E2-4FEC-AFC2-8F35A5C7BD22}"/>
                </a:ext>
              </a:extLst>
            </p:cNvPr>
            <p:cNvSpPr>
              <a:spLocks noChangeArrowheads="1"/>
            </p:cNvSpPr>
            <p:nvPr/>
          </p:nvSpPr>
          <p:spPr bwMode="auto">
            <a:xfrm>
              <a:off x="1682"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9" name="Rectangle 40">
              <a:extLst>
                <a:ext uri="{FF2B5EF4-FFF2-40B4-BE49-F238E27FC236}">
                  <a16:creationId xmlns:a16="http://schemas.microsoft.com/office/drawing/2014/main" id="{EB6BF5F6-D12D-4104-94DF-2BE36FDD5E28}"/>
                </a:ext>
              </a:extLst>
            </p:cNvPr>
            <p:cNvSpPr>
              <a:spLocks noChangeArrowheads="1"/>
            </p:cNvSpPr>
            <p:nvPr/>
          </p:nvSpPr>
          <p:spPr bwMode="auto">
            <a:xfrm>
              <a:off x="2078"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0" name="Rectangle 41">
              <a:extLst>
                <a:ext uri="{FF2B5EF4-FFF2-40B4-BE49-F238E27FC236}">
                  <a16:creationId xmlns:a16="http://schemas.microsoft.com/office/drawing/2014/main" id="{C4A0DA65-94D9-4BB5-A160-34D963F25267}"/>
                </a:ext>
              </a:extLst>
            </p:cNvPr>
            <p:cNvSpPr>
              <a:spLocks noChangeArrowheads="1"/>
            </p:cNvSpPr>
            <p:nvPr/>
          </p:nvSpPr>
          <p:spPr bwMode="auto">
            <a:xfrm>
              <a:off x="2474"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1" name="Rectangle 42">
              <a:extLst>
                <a:ext uri="{FF2B5EF4-FFF2-40B4-BE49-F238E27FC236}">
                  <a16:creationId xmlns:a16="http://schemas.microsoft.com/office/drawing/2014/main" id="{C44635C8-C861-4AEE-83E5-91BCCB7C8AFC}"/>
                </a:ext>
              </a:extLst>
            </p:cNvPr>
            <p:cNvSpPr>
              <a:spLocks noChangeArrowheads="1"/>
            </p:cNvSpPr>
            <p:nvPr/>
          </p:nvSpPr>
          <p:spPr bwMode="auto">
            <a:xfrm>
              <a:off x="396" y="0"/>
              <a:ext cx="98"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0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2" name="Rectangle 43">
              <a:extLst>
                <a:ext uri="{FF2B5EF4-FFF2-40B4-BE49-F238E27FC236}">
                  <a16:creationId xmlns:a16="http://schemas.microsoft.com/office/drawing/2014/main" id="{09A45E4E-98A8-43DB-9532-2DC9595AD2B9}"/>
                </a:ext>
              </a:extLst>
            </p:cNvPr>
            <p:cNvSpPr>
              <a:spLocks noChangeArrowheads="1"/>
            </p:cNvSpPr>
            <p:nvPr/>
          </p:nvSpPr>
          <p:spPr bwMode="auto">
            <a:xfrm>
              <a:off x="287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3" name="Rectangle 44">
            <a:extLst>
              <a:ext uri="{FF2B5EF4-FFF2-40B4-BE49-F238E27FC236}">
                <a16:creationId xmlns:a16="http://schemas.microsoft.com/office/drawing/2014/main" id="{B3F1ACD2-4699-41C3-AC96-30DEDADFDFDF}"/>
              </a:ext>
            </a:extLst>
          </p:cNvPr>
          <p:cNvSpPr>
            <a:spLocks noChangeArrowheads="1"/>
          </p:cNvSpPr>
          <p:nvPr/>
        </p:nvSpPr>
        <p:spPr bwMode="auto">
          <a:xfrm>
            <a:off x="7654066" y="4473399"/>
            <a:ext cx="2415382"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600" dirty="0">
                <a:latin typeface="微软雅黑" panose="020B0503020204020204" pitchFamily="34" charset="-122"/>
                <a:ea typeface="微软雅黑" panose="020B0503020204020204" pitchFamily="34" charset="-122"/>
              </a:rPr>
              <a:t>0≤|X|≤1-2</a:t>
            </a:r>
            <a:r>
              <a:rPr lang="en-US" altLang="zh-CN" sz="2600" baseline="50000" dirty="0">
                <a:latin typeface="微软雅黑" panose="020B0503020204020204" pitchFamily="34" charset="-122"/>
                <a:ea typeface="微软雅黑" panose="020B0503020204020204" pitchFamily="34" charset="-122"/>
              </a:rPr>
              <a:t>-n</a:t>
            </a:r>
          </a:p>
        </p:txBody>
      </p:sp>
      <p:sp>
        <p:nvSpPr>
          <p:cNvPr id="44" name="Rectangle 46">
            <a:extLst>
              <a:ext uri="{FF2B5EF4-FFF2-40B4-BE49-F238E27FC236}">
                <a16:creationId xmlns:a16="http://schemas.microsoft.com/office/drawing/2014/main" id="{8B9C3C39-1788-425E-A11C-8082B6BAEB1D}"/>
              </a:ext>
            </a:extLst>
          </p:cNvPr>
          <p:cNvSpPr>
            <a:spLocks noChangeArrowheads="1"/>
          </p:cNvSpPr>
          <p:nvPr/>
        </p:nvSpPr>
        <p:spPr bwMode="auto">
          <a:xfrm>
            <a:off x="2098876" y="5398964"/>
            <a:ext cx="251618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600" dirty="0">
                <a:latin typeface="微软雅黑" panose="020B0503020204020204" pitchFamily="34" charset="-122"/>
                <a:ea typeface="微软雅黑" panose="020B0503020204020204" pitchFamily="34" charset="-122"/>
              </a:rPr>
              <a:t>下溢</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上溢</a:t>
            </a:r>
          </a:p>
        </p:txBody>
      </p:sp>
      <p:sp>
        <p:nvSpPr>
          <p:cNvPr id="45" name="AutoShape 13">
            <a:extLst>
              <a:ext uri="{FF2B5EF4-FFF2-40B4-BE49-F238E27FC236}">
                <a16:creationId xmlns:a16="http://schemas.microsoft.com/office/drawing/2014/main" id="{78D3FA40-3F97-41F8-AC0A-5A6B3FDB13E4}"/>
              </a:ext>
            </a:extLst>
          </p:cNvPr>
          <p:cNvSpPr>
            <a:spLocks noChangeArrowheads="1"/>
          </p:cNvSpPr>
          <p:nvPr/>
        </p:nvSpPr>
        <p:spPr bwMode="auto">
          <a:xfrm>
            <a:off x="7789864" y="1383703"/>
            <a:ext cx="2700337" cy="506412"/>
          </a:xfrm>
          <a:prstGeom prst="wedgeEllipseCallout">
            <a:avLst>
              <a:gd name="adj1" fmla="val -23958"/>
              <a:gd name="adj2" fmla="val 130565"/>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最低有效位</a:t>
            </a:r>
          </a:p>
        </p:txBody>
      </p:sp>
      <p:sp>
        <p:nvSpPr>
          <p:cNvPr id="46" name="AutoShape 12">
            <a:extLst>
              <a:ext uri="{FF2B5EF4-FFF2-40B4-BE49-F238E27FC236}">
                <a16:creationId xmlns:a16="http://schemas.microsoft.com/office/drawing/2014/main" id="{D22DB8C0-FEF8-4385-BEEE-9035405A0BD6}"/>
              </a:ext>
            </a:extLst>
          </p:cNvPr>
          <p:cNvSpPr>
            <a:spLocks noChangeArrowheads="1"/>
          </p:cNvSpPr>
          <p:nvPr/>
        </p:nvSpPr>
        <p:spPr bwMode="auto">
          <a:xfrm>
            <a:off x="2758281" y="1376932"/>
            <a:ext cx="2449513" cy="503237"/>
          </a:xfrm>
          <a:prstGeom prst="wedgeEllipseCallout">
            <a:avLst>
              <a:gd name="adj1" fmla="val 30167"/>
              <a:gd name="adj2" fmla="val 119718"/>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最高有效位</a:t>
            </a:r>
          </a:p>
        </p:txBody>
      </p:sp>
    </p:spTree>
    <p:extLst>
      <p:ext uri="{BB962C8B-B14F-4D97-AF65-F5344CB8AC3E}">
        <p14:creationId xmlns:p14="http://schemas.microsoft.com/office/powerpoint/2010/main" val="219501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3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ppt_x"/>
                                          </p:val>
                                        </p:tav>
                                        <p:tav tm="100000">
                                          <p:val>
                                            <p:strVal val="#ppt_x"/>
                                          </p:val>
                                        </p:tav>
                                      </p:tavLst>
                                    </p:anim>
                                    <p:anim calcmode="lin" valueType="num">
                                      <p:cBhvr additive="base">
                                        <p:cTn id="3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ppt_x"/>
                                          </p:val>
                                        </p:tav>
                                        <p:tav tm="100000">
                                          <p:val>
                                            <p:strVal val="#ppt_x"/>
                                          </p:val>
                                        </p:tav>
                                      </p:tavLst>
                                    </p:anim>
                                    <p:anim calcmode="lin" valueType="num">
                                      <p:cBhvr additive="base">
                                        <p:cTn id="3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4"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语言中的机器码</a:t>
            </a:r>
            <a:r>
              <a:rPr lang="zh-CN" altLang="zh-CN" dirty="0"/>
              <a:t>？</a:t>
            </a:r>
            <a:endParaRPr lang="zh-CN" altLang="en-US" dirty="0"/>
          </a:p>
        </p:txBody>
      </p:sp>
      <p:sp>
        <p:nvSpPr>
          <p:cNvPr id="5" name="Rectangle 3"/>
          <p:cNvSpPr>
            <a:spLocks noChangeArrowheads="1"/>
          </p:cNvSpPr>
          <p:nvPr/>
        </p:nvSpPr>
        <p:spPr bwMode="auto">
          <a:xfrm>
            <a:off x="1970460" y="1298855"/>
            <a:ext cx="6832104" cy="4383251"/>
          </a:xfrm>
          <a:prstGeom prst="rect">
            <a:avLst/>
          </a:prstGeom>
          <a:solidFill>
            <a:schemeClr val="accent6">
              <a:lumMod val="20000"/>
              <a:lumOff val="80000"/>
              <a:alpha val="74117"/>
            </a:schemeClr>
          </a:solidFill>
          <a:ln w="25400">
            <a:solidFill>
              <a:schemeClr val="accent1"/>
            </a:solid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nSpc>
                <a:spcPct val="130000"/>
              </a:lnSpc>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char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127</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128</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129</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257</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6" name="Rectangle 4"/>
          <p:cNvSpPr>
            <a:spLocks noChangeArrowheads="1"/>
          </p:cNvSpPr>
          <p:nvPr/>
        </p:nvSpPr>
        <p:spPr bwMode="auto">
          <a:xfrm>
            <a:off x="8276507" y="1695381"/>
            <a:ext cx="2357933"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127</a:t>
            </a:r>
          </a:p>
        </p:txBody>
      </p:sp>
      <p:sp>
        <p:nvSpPr>
          <p:cNvPr id="7" name="Rectangle 5"/>
          <p:cNvSpPr>
            <a:spLocks noChangeArrowheads="1"/>
          </p:cNvSpPr>
          <p:nvPr/>
        </p:nvSpPr>
        <p:spPr bwMode="auto">
          <a:xfrm>
            <a:off x="8276506" y="3206951"/>
            <a:ext cx="2370632"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-127</a:t>
            </a:r>
          </a:p>
        </p:txBody>
      </p:sp>
      <p:sp>
        <p:nvSpPr>
          <p:cNvPr id="8" name="Rectangle 6"/>
          <p:cNvSpPr>
            <a:spLocks noChangeArrowheads="1"/>
          </p:cNvSpPr>
          <p:nvPr/>
        </p:nvSpPr>
        <p:spPr bwMode="auto">
          <a:xfrm>
            <a:off x="8276507" y="2454206"/>
            <a:ext cx="2383333"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-128</a:t>
            </a:r>
          </a:p>
        </p:txBody>
      </p:sp>
      <p:sp>
        <p:nvSpPr>
          <p:cNvPr id="9" name="Rectangle 7"/>
          <p:cNvSpPr>
            <a:spLocks noChangeArrowheads="1"/>
          </p:cNvSpPr>
          <p:nvPr/>
        </p:nvSpPr>
        <p:spPr bwMode="auto">
          <a:xfrm>
            <a:off x="8276507" y="4662587"/>
            <a:ext cx="2381591" cy="541338"/>
          </a:xfrm>
          <a:prstGeom prst="rect">
            <a:avLst/>
          </a:prstGeom>
          <a:solidFill>
            <a:srgbClr val="FF6600"/>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800" b="1" dirty="0">
                <a:solidFill>
                  <a:schemeClr val="bg1"/>
                </a:solidFill>
                <a:latin typeface="Courier New" panose="02070309020205020404" pitchFamily="49" charset="0"/>
                <a:ea typeface="宋体" panose="02010600030101010101" pitchFamily="2" charset="-122"/>
              </a:rPr>
              <a:t>？？？？</a:t>
            </a:r>
          </a:p>
        </p:txBody>
      </p:sp>
      <p:sp>
        <p:nvSpPr>
          <p:cNvPr id="3" name="矩形标注 2"/>
          <p:cNvSpPr/>
          <p:nvPr/>
        </p:nvSpPr>
        <p:spPr>
          <a:xfrm>
            <a:off x="3802336" y="1794465"/>
            <a:ext cx="1584176" cy="349647"/>
          </a:xfrm>
          <a:prstGeom prst="wedgeRectCallout">
            <a:avLst>
              <a:gd name="adj1" fmla="val -21286"/>
              <a:gd name="adj2" fmla="val 12836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机器码赋值</a:t>
            </a:r>
          </a:p>
        </p:txBody>
      </p:sp>
      <p:sp>
        <p:nvSpPr>
          <p:cNvPr id="14" name="矩形标注 13"/>
          <p:cNvSpPr/>
          <p:nvPr/>
        </p:nvSpPr>
        <p:spPr>
          <a:xfrm>
            <a:off x="5100712" y="4876583"/>
            <a:ext cx="1584176" cy="349647"/>
          </a:xfrm>
          <a:prstGeom prst="wedgeRectCallout">
            <a:avLst>
              <a:gd name="adj1" fmla="val -59027"/>
              <a:gd name="adj2" fmla="val -11555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真值输出</a:t>
            </a:r>
          </a:p>
        </p:txBody>
      </p:sp>
      <p:sp>
        <p:nvSpPr>
          <p:cNvPr id="15" name="Rectangle 8"/>
          <p:cNvSpPr>
            <a:spLocks noChangeArrowheads="1"/>
          </p:cNvSpPr>
          <p:nvPr/>
        </p:nvSpPr>
        <p:spPr bwMode="auto">
          <a:xfrm>
            <a:off x="1916460" y="5948166"/>
            <a:ext cx="6552728" cy="459100"/>
          </a:xfrm>
          <a:prstGeom prst="rect">
            <a:avLst/>
          </a:prstGeom>
          <a:noFill/>
          <a:ln w="25400">
            <a:no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r>
              <a:rPr lang="zh-CN" altLang="en-US" sz="2400" b="1" dirty="0">
                <a:latin typeface="微软雅黑" panose="020B0503020204020204" pitchFamily="34" charset="-122"/>
                <a:ea typeface="微软雅黑" panose="020B0503020204020204" pitchFamily="34" charset="-122"/>
              </a:rPr>
              <a:t>变量</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d </a:t>
            </a:r>
            <a:r>
              <a:rPr lang="zh-CN" altLang="en-US" sz="2400" b="1" dirty="0">
                <a:latin typeface="微软雅黑" panose="020B0503020204020204" pitchFamily="34" charset="-122"/>
                <a:ea typeface="微软雅黑" panose="020B0503020204020204" pitchFamily="34" charset="-122"/>
              </a:rPr>
              <a:t>机器码实际存储值是多少？</a:t>
            </a:r>
          </a:p>
        </p:txBody>
      </p:sp>
      <p:sp>
        <p:nvSpPr>
          <p:cNvPr id="13" name="Rectangle 5"/>
          <p:cNvSpPr>
            <a:spLocks noChangeArrowheads="1"/>
          </p:cNvSpPr>
          <p:nvPr/>
        </p:nvSpPr>
        <p:spPr bwMode="auto">
          <a:xfrm>
            <a:off x="8276506" y="3909842"/>
            <a:ext cx="2371874"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a:t>
            </a:r>
          </a:p>
        </p:txBody>
      </p:sp>
    </p:spTree>
    <p:extLst>
      <p:ext uri="{BB962C8B-B14F-4D97-AF65-F5344CB8AC3E}">
        <p14:creationId xmlns:p14="http://schemas.microsoft.com/office/powerpoint/2010/main" val="338468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bg/>
                                          </p:spTgt>
                                        </p:tgtEl>
                                        <p:attrNameLst>
                                          <p:attrName>style.visibility</p:attrName>
                                        </p:attrNameLst>
                                      </p:cBhvr>
                                      <p:to>
                                        <p:strVal val="visible"/>
                                      </p:to>
                                    </p:set>
                                    <p:anim calcmode="lin" valueType="num">
                                      <p:cBhvr additive="base">
                                        <p:cTn id="61" dur="500" fill="hold"/>
                                        <p:tgtEl>
                                          <p:spTgt spid="6">
                                            <p:bg/>
                                          </p:spTgt>
                                        </p:tgtEl>
                                        <p:attrNameLst>
                                          <p:attrName>ppt_x</p:attrName>
                                        </p:attrNameLst>
                                      </p:cBhvr>
                                      <p:tavLst>
                                        <p:tav tm="0">
                                          <p:val>
                                            <p:strVal val="#ppt_x"/>
                                          </p:val>
                                        </p:tav>
                                        <p:tav tm="100000">
                                          <p:val>
                                            <p:strVal val="#ppt_x"/>
                                          </p:val>
                                        </p:tav>
                                      </p:tavLst>
                                    </p:anim>
                                    <p:anim calcmode="lin" valueType="num">
                                      <p:cBhvr additive="base">
                                        <p:cTn id="62" dur="500" fill="hold"/>
                                        <p:tgtEl>
                                          <p:spTgt spid="6">
                                            <p:bg/>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
                                            <p:txEl>
                                              <p:pRg st="0" end="0"/>
                                            </p:txEl>
                                          </p:spTgt>
                                        </p:tgtEl>
                                        <p:attrNameLst>
                                          <p:attrName>style.visibility</p:attrName>
                                        </p:attrNameLst>
                                      </p:cBhvr>
                                      <p:to>
                                        <p:strVal val="visible"/>
                                      </p:to>
                                    </p:set>
                                    <p:anim calcmode="lin" valueType="num">
                                      <p:cBhvr additive="base">
                                        <p:cTn id="6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8">
                                            <p:bg/>
                                          </p:spTgt>
                                        </p:tgtEl>
                                        <p:attrNameLst>
                                          <p:attrName>style.visibility</p:attrName>
                                        </p:attrNameLst>
                                      </p:cBhvr>
                                      <p:to>
                                        <p:strVal val="visible"/>
                                      </p:to>
                                    </p:set>
                                    <p:anim calcmode="lin" valueType="num">
                                      <p:cBhvr additive="base">
                                        <p:cTn id="71" dur="500" fill="hold"/>
                                        <p:tgtEl>
                                          <p:spTgt spid="8">
                                            <p:bg/>
                                          </p:spTgt>
                                        </p:tgtEl>
                                        <p:attrNameLst>
                                          <p:attrName>ppt_x</p:attrName>
                                        </p:attrNameLst>
                                      </p:cBhvr>
                                      <p:tavLst>
                                        <p:tav tm="0">
                                          <p:val>
                                            <p:strVal val="#ppt_x"/>
                                          </p:val>
                                        </p:tav>
                                        <p:tav tm="100000">
                                          <p:val>
                                            <p:strVal val="#ppt_x"/>
                                          </p:val>
                                        </p:tav>
                                      </p:tavLst>
                                    </p:anim>
                                    <p:anim calcmode="lin" valueType="num">
                                      <p:cBhvr additive="base">
                                        <p:cTn id="72" dur="500" fill="hold"/>
                                        <p:tgtEl>
                                          <p:spTgt spid="8">
                                            <p:bg/>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8">
                                            <p:txEl>
                                              <p:pRg st="0" end="0"/>
                                            </p:txEl>
                                          </p:spTgt>
                                        </p:tgtEl>
                                        <p:attrNameLst>
                                          <p:attrName>style.visibility</p:attrName>
                                        </p:attrNameLst>
                                      </p:cBhvr>
                                      <p:to>
                                        <p:strVal val="visible"/>
                                      </p:to>
                                    </p:set>
                                    <p:anim calcmode="lin" valueType="num">
                                      <p:cBhvr additive="base">
                                        <p:cTn id="7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7">
                                            <p:bg/>
                                          </p:spTgt>
                                        </p:tgtEl>
                                        <p:attrNameLst>
                                          <p:attrName>style.visibility</p:attrName>
                                        </p:attrNameLst>
                                      </p:cBhvr>
                                      <p:to>
                                        <p:strVal val="visible"/>
                                      </p:to>
                                    </p:set>
                                    <p:anim calcmode="lin" valueType="num">
                                      <p:cBhvr additive="base">
                                        <p:cTn id="81"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2" dur="500" fill="hold"/>
                                        <p:tgtEl>
                                          <p:spTgt spid="7">
                                            <p:bg/>
                                          </p:spTgt>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7">
                                            <p:txEl>
                                              <p:pRg st="0" end="0"/>
                                            </p:txEl>
                                          </p:spTgt>
                                        </p:tgtEl>
                                        <p:attrNameLst>
                                          <p:attrName>style.visibility</p:attrName>
                                        </p:attrNameLst>
                                      </p:cBhvr>
                                      <p:to>
                                        <p:strVal val="visible"/>
                                      </p:to>
                                    </p:set>
                                    <p:anim calcmode="lin" valueType="num">
                                      <p:cBhvr additive="base">
                                        <p:cTn id="8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3">
                                            <p:bg/>
                                          </p:spTgt>
                                        </p:tgtEl>
                                        <p:attrNameLst>
                                          <p:attrName>style.visibility</p:attrName>
                                        </p:attrNameLst>
                                      </p:cBhvr>
                                      <p:to>
                                        <p:strVal val="visible"/>
                                      </p:to>
                                    </p:set>
                                    <p:anim calcmode="lin" valueType="num">
                                      <p:cBhvr additive="base">
                                        <p:cTn id="91"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92" dur="500" fill="hold"/>
                                        <p:tgtEl>
                                          <p:spTgt spid="13">
                                            <p:bg/>
                                          </p:spTgt>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3">
                                            <p:txEl>
                                              <p:pRg st="0" end="0"/>
                                            </p:txEl>
                                          </p:spTgt>
                                        </p:tgtEl>
                                        <p:attrNameLst>
                                          <p:attrName>style.visibility</p:attrName>
                                        </p:attrNameLst>
                                      </p:cBhvr>
                                      <p:to>
                                        <p:strVal val="visible"/>
                                      </p:to>
                                    </p:set>
                                    <p:anim calcmode="lin" valueType="num">
                                      <p:cBhvr additive="base">
                                        <p:cTn id="95"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9">
                                            <p:bg/>
                                          </p:spTgt>
                                        </p:tgtEl>
                                        <p:attrNameLst>
                                          <p:attrName>style.visibility</p:attrName>
                                        </p:attrNameLst>
                                      </p:cBhvr>
                                      <p:to>
                                        <p:strVal val="visible"/>
                                      </p:to>
                                    </p:set>
                                    <p:anim calcmode="lin" valueType="num">
                                      <p:cBhvr additive="base">
                                        <p:cTn id="101" dur="500" fill="hold"/>
                                        <p:tgtEl>
                                          <p:spTgt spid="9">
                                            <p:bg/>
                                          </p:spTgt>
                                        </p:tgtEl>
                                        <p:attrNameLst>
                                          <p:attrName>ppt_x</p:attrName>
                                        </p:attrNameLst>
                                      </p:cBhvr>
                                      <p:tavLst>
                                        <p:tav tm="0">
                                          <p:val>
                                            <p:strVal val="#ppt_x"/>
                                          </p:val>
                                        </p:tav>
                                        <p:tav tm="100000">
                                          <p:val>
                                            <p:strVal val="#ppt_x"/>
                                          </p:val>
                                        </p:tav>
                                      </p:tavLst>
                                    </p:anim>
                                    <p:anim calcmode="lin" valueType="num">
                                      <p:cBhvr additive="base">
                                        <p:cTn id="102" dur="500" fill="hold"/>
                                        <p:tgtEl>
                                          <p:spTgt spid="9">
                                            <p:bg/>
                                          </p:spTgt>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9">
                                            <p:txEl>
                                              <p:pRg st="0" end="0"/>
                                            </p:txEl>
                                          </p:spTgt>
                                        </p:tgtEl>
                                        <p:attrNameLst>
                                          <p:attrName>style.visibility</p:attrName>
                                        </p:attrNameLst>
                                      </p:cBhvr>
                                      <p:to>
                                        <p:strVal val="visible"/>
                                      </p:to>
                                    </p:set>
                                    <p:anim calcmode="lin" valueType="num">
                                      <p:cBhvr additive="base">
                                        <p:cTn id="10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3"/>
                                        </p:tgtEl>
                                        <p:attrNameLst>
                                          <p:attrName>style.visibility</p:attrName>
                                        </p:attrNameLst>
                                      </p:cBhvr>
                                      <p:to>
                                        <p:strVal val="visible"/>
                                      </p:to>
                                    </p:set>
                                    <p:animEffect transition="in" filter="wipe(down)">
                                      <p:cBhvr>
                                        <p:cTn id="111" dur="500"/>
                                        <p:tgtEl>
                                          <p:spTgt spid="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14"/>
                                        </p:tgtEl>
                                        <p:attrNameLst>
                                          <p:attrName>style.visibility</p:attrName>
                                        </p:attrNameLst>
                                      </p:cBhvr>
                                      <p:to>
                                        <p:strVal val="visible"/>
                                      </p:to>
                                    </p:set>
                                    <p:animEffect transition="in" filter="wipe(down)">
                                      <p:cBhvr>
                                        <p:cTn id="116" dur="500"/>
                                        <p:tgtEl>
                                          <p:spTgt spid="14"/>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15">
                                            <p:txEl>
                                              <p:pRg st="0" end="0"/>
                                            </p:txEl>
                                          </p:spTgt>
                                        </p:tgtEl>
                                        <p:attrNameLst>
                                          <p:attrName>style.visibility</p:attrName>
                                        </p:attrNameLst>
                                      </p:cBhvr>
                                      <p:to>
                                        <p:strVal val="visible"/>
                                      </p:to>
                                    </p:set>
                                    <p:anim calcmode="lin" valueType="num">
                                      <p:cBhvr additive="base">
                                        <p:cTn id="12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autoUpdateAnimBg="0"/>
      <p:bldP spid="7" grpId="0" build="allAtOnce" animBg="1" autoUpdateAnimBg="0"/>
      <p:bldP spid="8" grpId="0" uiExpand="1" build="allAtOnce" animBg="1" autoUpdateAnimBg="0"/>
      <p:bldP spid="9" grpId="0" build="allAtOnce" animBg="1" autoUpdateAnimBg="0"/>
      <p:bldP spid="3" grpId="0" animBg="1"/>
      <p:bldP spid="14" grpId="0" animBg="1"/>
      <p:bldP spid="15" grpId="0" build="allAtOnce"/>
      <p:bldP spid="13" grpId="0" build="allAtOnce"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不同</a:t>
            </a:r>
            <a:r>
              <a:rPr lang="zh-CN" altLang="zh-CN" dirty="0"/>
              <a:t>进制编码特点</a:t>
            </a:r>
            <a:endParaRPr lang="zh-CN" altLang="en-US" dirty="0"/>
          </a:p>
        </p:txBody>
      </p:sp>
      <p:sp>
        <p:nvSpPr>
          <p:cNvPr id="3" name="内容占位符 2"/>
          <p:cNvSpPr>
            <a:spLocks noGrp="1"/>
          </p:cNvSpPr>
          <p:nvPr>
            <p:ph idx="1"/>
          </p:nvPr>
        </p:nvSpPr>
        <p:spPr/>
        <p:txBody>
          <a:bodyPr/>
          <a:lstStyle/>
          <a:p>
            <a:pPr>
              <a:lnSpc>
                <a:spcPct val="130000"/>
              </a:lnSpc>
            </a:pPr>
            <a:r>
              <a:rPr lang="zh-CN" altLang="en-US" b="1" dirty="0"/>
              <a:t>十进制</a:t>
            </a:r>
            <a:endParaRPr lang="en-US" altLang="zh-CN" b="1" dirty="0"/>
          </a:p>
          <a:p>
            <a:pPr lvl="1">
              <a:lnSpc>
                <a:spcPct val="130000"/>
              </a:lnSpc>
            </a:pPr>
            <a:r>
              <a:rPr lang="en-US" altLang="zh-CN" dirty="0"/>
              <a:t>0123456789</a:t>
            </a:r>
            <a:r>
              <a:rPr lang="zh-CN" altLang="en-US" dirty="0"/>
              <a:t>共</a:t>
            </a:r>
            <a:r>
              <a:rPr lang="en-US" altLang="zh-CN" dirty="0"/>
              <a:t>10</a:t>
            </a:r>
            <a:r>
              <a:rPr lang="zh-CN" altLang="en-US" dirty="0"/>
              <a:t>种状态，状态过多</a:t>
            </a:r>
            <a:endParaRPr lang="en-US" altLang="zh-CN" dirty="0"/>
          </a:p>
          <a:p>
            <a:pPr lvl="1">
              <a:lnSpc>
                <a:spcPct val="130000"/>
              </a:lnSpc>
            </a:pPr>
            <a:r>
              <a:rPr lang="zh-CN" altLang="en-US" dirty="0"/>
              <a:t>运算组合状态过多</a:t>
            </a:r>
            <a:endParaRPr lang="zh-CN" altLang="en-US" sz="650" dirty="0"/>
          </a:p>
          <a:p>
            <a:pPr lvl="2">
              <a:lnSpc>
                <a:spcPct val="130000"/>
              </a:lnSpc>
            </a:pPr>
            <a:r>
              <a:rPr lang="en-US" altLang="zh-CN" dirty="0"/>
              <a:t>10</a:t>
            </a:r>
            <a:r>
              <a:rPr lang="zh-CN" altLang="en-US" dirty="0"/>
              <a:t>进制加法组合数</a:t>
            </a:r>
            <a:r>
              <a:rPr lang="en-US" altLang="zh-CN" dirty="0"/>
              <a:t>=C</a:t>
            </a:r>
            <a:r>
              <a:rPr lang="en-US" altLang="zh-CN" baseline="-25000" dirty="0"/>
              <a:t>10</a:t>
            </a:r>
            <a:r>
              <a:rPr lang="en-US" altLang="zh-CN" baseline="30000" dirty="0"/>
              <a:t>2 </a:t>
            </a:r>
            <a:r>
              <a:rPr lang="en-US" altLang="zh-CN" dirty="0"/>
              <a:t>+10 = </a:t>
            </a:r>
            <a:r>
              <a:rPr lang="en-US" altLang="zh-CN" dirty="0">
                <a:solidFill>
                  <a:srgbClr val="0000FF"/>
                </a:solidFill>
              </a:rPr>
              <a:t>55      </a:t>
            </a:r>
            <a:r>
              <a:rPr lang="en-US" altLang="zh-CN" dirty="0"/>
              <a:t>8</a:t>
            </a:r>
            <a:r>
              <a:rPr lang="zh-CN" altLang="en-US" dirty="0"/>
              <a:t>进制  </a:t>
            </a:r>
            <a:r>
              <a:rPr lang="en-US" altLang="zh-CN" dirty="0">
                <a:solidFill>
                  <a:srgbClr val="0000FF"/>
                </a:solidFill>
              </a:rPr>
              <a:t>36</a:t>
            </a:r>
            <a:r>
              <a:rPr lang="en-US" altLang="zh-CN" dirty="0"/>
              <a:t> </a:t>
            </a:r>
            <a:r>
              <a:rPr lang="zh-CN" altLang="en-US" dirty="0"/>
              <a:t>种     </a:t>
            </a:r>
            <a:r>
              <a:rPr lang="en-US" altLang="zh-CN" dirty="0"/>
              <a:t>2</a:t>
            </a:r>
            <a:r>
              <a:rPr lang="zh-CN" altLang="en-US" dirty="0"/>
              <a:t>进制 </a:t>
            </a:r>
            <a:r>
              <a:rPr lang="en-US" altLang="zh-CN" dirty="0">
                <a:solidFill>
                  <a:srgbClr val="0000FF"/>
                </a:solidFill>
              </a:rPr>
              <a:t>3</a:t>
            </a:r>
            <a:r>
              <a:rPr lang="en-US" altLang="zh-CN" dirty="0"/>
              <a:t>  </a:t>
            </a:r>
            <a:r>
              <a:rPr lang="zh-CN" altLang="en-US" dirty="0"/>
              <a:t>种</a:t>
            </a:r>
            <a:endParaRPr lang="en-US" altLang="zh-CN" dirty="0"/>
          </a:p>
          <a:p>
            <a:pPr>
              <a:lnSpc>
                <a:spcPct val="130000"/>
              </a:lnSpc>
            </a:pPr>
            <a:r>
              <a:rPr lang="zh-CN" altLang="en-US" b="1" dirty="0"/>
              <a:t>二进制</a:t>
            </a:r>
            <a:endParaRPr lang="en-US" altLang="zh-CN" b="1" dirty="0"/>
          </a:p>
          <a:p>
            <a:pPr lvl="1">
              <a:lnSpc>
                <a:spcPct val="130000"/>
              </a:lnSpc>
            </a:pPr>
            <a:r>
              <a:rPr lang="zh-CN" altLang="en-US" dirty="0">
                <a:latin typeface="华文新魏" panose="02010800040101010101" pitchFamily="2" charset="-122"/>
              </a:rPr>
              <a:t>符号数最少，</a:t>
            </a:r>
            <a:r>
              <a:rPr lang="zh-CN" altLang="en-US" sz="2200" dirty="0">
                <a:latin typeface="宋体" panose="02010600030101010101" pitchFamily="2" charset="-122"/>
              </a:rPr>
              <a:t>“</a:t>
            </a:r>
            <a:r>
              <a:rPr lang="en-US" altLang="zh-CN" sz="2200" dirty="0">
                <a:latin typeface="华文新魏" panose="02010800040101010101" pitchFamily="2" charset="-122"/>
              </a:rPr>
              <a:t>0</a:t>
            </a:r>
            <a:r>
              <a:rPr lang="zh-CN" altLang="en-US" sz="2200" dirty="0">
                <a:latin typeface="华文新魏" panose="02010800040101010101" pitchFamily="2" charset="-122"/>
              </a:rPr>
              <a:t>、</a:t>
            </a:r>
            <a:r>
              <a:rPr lang="en-US" altLang="zh-CN" sz="2200" dirty="0">
                <a:latin typeface="华文新魏" panose="02010800040101010101" pitchFamily="2" charset="-122"/>
              </a:rPr>
              <a:t>1</a:t>
            </a:r>
            <a:r>
              <a:rPr lang="en-US" altLang="zh-CN" sz="2200" dirty="0">
                <a:latin typeface="宋体" panose="02010600030101010101" pitchFamily="2" charset="-122"/>
              </a:rPr>
              <a:t>”</a:t>
            </a:r>
            <a:r>
              <a:rPr lang="en-US" altLang="zh-CN" sz="2200" dirty="0">
                <a:latin typeface="华文新魏" panose="02010800040101010101" pitchFamily="2" charset="-122"/>
              </a:rPr>
              <a:t> </a:t>
            </a:r>
            <a:r>
              <a:rPr lang="zh-CN" altLang="en-US" sz="2200" dirty="0">
                <a:latin typeface="华文新魏" panose="02010800040101010101" pitchFamily="2" charset="-122"/>
              </a:rPr>
              <a:t>物理上容易实现，</a:t>
            </a:r>
          </a:p>
          <a:p>
            <a:pPr lvl="1" eaLnBrk="1" hangingPunct="1">
              <a:lnSpc>
                <a:spcPct val="130000"/>
              </a:lnSpc>
            </a:pPr>
            <a:r>
              <a:rPr lang="zh-CN" altLang="en-US" sz="2200" dirty="0">
                <a:latin typeface="华文新魏" panose="02010800040101010101" pitchFamily="2" charset="-122"/>
              </a:rPr>
              <a:t>可以表示任何对象</a:t>
            </a:r>
            <a:r>
              <a:rPr lang="en-US" altLang="zh-CN" sz="2200" dirty="0">
                <a:latin typeface="华文新魏" panose="02010800040101010101" pitchFamily="2" charset="-122"/>
                <a:sym typeface="Wingdings" panose="05000000000000000000" pitchFamily="2" charset="2"/>
              </a:rPr>
              <a:t>(</a:t>
            </a:r>
            <a:r>
              <a:rPr lang="zh-CN" altLang="en-US" sz="2200" dirty="0">
                <a:latin typeface="华文新魏" panose="02010800040101010101" pitchFamily="2" charset="-122"/>
                <a:sym typeface="Wingdings" panose="05000000000000000000" pitchFamily="2" charset="2"/>
              </a:rPr>
              <a:t>字符，数值，逻辑值</a:t>
            </a:r>
            <a:r>
              <a:rPr lang="en-US" altLang="zh-CN" sz="2200" dirty="0">
                <a:latin typeface="华文新魏" panose="02010800040101010101" pitchFamily="2" charset="-122"/>
                <a:sym typeface="Wingdings" panose="05000000000000000000" pitchFamily="2" charset="2"/>
              </a:rPr>
              <a:t>)</a:t>
            </a:r>
          </a:p>
          <a:p>
            <a:pPr lvl="1" eaLnBrk="1" hangingPunct="1">
              <a:lnSpc>
                <a:spcPct val="130000"/>
              </a:lnSpc>
            </a:pPr>
            <a:r>
              <a:rPr lang="zh-CN" altLang="en-US" sz="2200" dirty="0">
                <a:latin typeface="华文新魏" panose="02010800040101010101" pitchFamily="2" charset="-122"/>
              </a:rPr>
              <a:t>运算规则简单</a:t>
            </a:r>
          </a:p>
          <a:p>
            <a:pPr lvl="2" eaLnBrk="1" hangingPunct="1">
              <a:lnSpc>
                <a:spcPct val="130000"/>
              </a:lnSpc>
            </a:pP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0 + 1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1 + 0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1    1 + 1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0     0 + 0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0</a:t>
            </a:r>
          </a:p>
          <a:p>
            <a:pPr lvl="2" eaLnBrk="1" hangingPunct="1">
              <a:lnSpc>
                <a:spcPct val="130000"/>
              </a:lnSpc>
            </a:pPr>
            <a:r>
              <a:rPr lang="zh-CN" altLang="en-US" sz="2200" dirty="0">
                <a:latin typeface="华文新魏" panose="02010800040101010101" pitchFamily="2" charset="-122"/>
              </a:rPr>
              <a:t>仅</a:t>
            </a:r>
            <a:r>
              <a:rPr lang="en-US" altLang="zh-CN" sz="2200" dirty="0">
                <a:latin typeface="华文新魏" panose="02010800040101010101" pitchFamily="2" charset="-122"/>
              </a:rPr>
              <a:t>3</a:t>
            </a:r>
            <a:r>
              <a:rPr lang="zh-CN" altLang="en-US" sz="2200" dirty="0">
                <a:latin typeface="华文新魏" panose="02010800040101010101" pitchFamily="2" charset="-122"/>
              </a:rPr>
              <a:t>种运算规则，一个异或门即可完成该运算</a:t>
            </a:r>
            <a:endParaRPr lang="zh-CN" altLang="en-US" dirty="0">
              <a:latin typeface="华文新魏" panose="02010800040101010101" pitchFamily="2" charset="-122"/>
            </a:endParaRPr>
          </a:p>
          <a:p>
            <a:endParaRPr lang="zh-CN" altLang="en-US" sz="1400" dirty="0">
              <a:solidFill>
                <a:schemeClr val="accent2"/>
              </a:solidFill>
            </a:endParaRPr>
          </a:p>
          <a:p>
            <a:pPr lvl="1"/>
            <a:endParaRPr lang="en-US" altLang="zh-CN" dirty="0"/>
          </a:p>
          <a:p>
            <a:pPr lvl="1"/>
            <a:endParaRPr lang="en-US" altLang="zh-CN" dirty="0"/>
          </a:p>
          <a:p>
            <a:endParaRPr lang="en-US" altLang="zh-CN" dirty="0"/>
          </a:p>
          <a:p>
            <a:endParaRPr lang="en-US" altLang="zh-CN" sz="1050" dirty="0"/>
          </a:p>
          <a:p>
            <a:endParaRPr lang="zh-CN" altLang="en-US" dirty="0"/>
          </a:p>
          <a:p>
            <a:endParaRPr lang="zh-CN" altLang="en-US" dirty="0"/>
          </a:p>
        </p:txBody>
      </p:sp>
    </p:spTree>
    <p:extLst>
      <p:ext uri="{BB962C8B-B14F-4D97-AF65-F5344CB8AC3E}">
        <p14:creationId xmlns:p14="http://schemas.microsoft.com/office/powerpoint/2010/main" val="3012142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3"/>
          <a:srcRect b="6174"/>
          <a:stretch/>
        </p:blipFill>
        <p:spPr>
          <a:xfrm>
            <a:off x="1408572" y="875255"/>
            <a:ext cx="7162800" cy="3342417"/>
          </a:xfrm>
          <a:prstGeom prst="rect">
            <a:avLst/>
          </a:prstGeom>
          <a:ln>
            <a:solidFill>
              <a:schemeClr val="tx1"/>
            </a:solidFill>
          </a:ln>
        </p:spPr>
      </p:pic>
      <p:sp>
        <p:nvSpPr>
          <p:cNvPr id="2" name="标题 1"/>
          <p:cNvSpPr>
            <a:spLocks noGrp="1"/>
          </p:cNvSpPr>
          <p:nvPr>
            <p:ph type="title"/>
          </p:nvPr>
        </p:nvSpPr>
        <p:spPr>
          <a:xfrm>
            <a:off x="487822" y="257614"/>
            <a:ext cx="10515600" cy="617641"/>
          </a:xfrm>
        </p:spPr>
        <p:txBody>
          <a:bodyPr>
            <a:normAutofit/>
          </a:bodyPr>
          <a:lstStyle/>
          <a:p>
            <a:r>
              <a:rPr lang="zh-CN" altLang="en-US" dirty="0"/>
              <a:t>变量内存值？</a:t>
            </a:r>
          </a:p>
        </p:txBody>
      </p:sp>
      <p:sp>
        <p:nvSpPr>
          <p:cNvPr id="28" name="Rectangle 4"/>
          <p:cNvSpPr>
            <a:spLocks noChangeArrowheads="1"/>
          </p:cNvSpPr>
          <p:nvPr/>
        </p:nvSpPr>
        <p:spPr bwMode="auto">
          <a:xfrm>
            <a:off x="4862765" y="3697017"/>
            <a:ext cx="6035253" cy="520655"/>
          </a:xfrm>
          <a:prstGeom prst="rect">
            <a:avLst/>
          </a:prstGeom>
          <a:solidFill>
            <a:schemeClr val="tx1"/>
          </a:solidFill>
          <a:ln w="25400">
            <a:solidFill>
              <a:schemeClr val="tx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127 =  127 = 7F</a:t>
            </a:r>
          </a:p>
        </p:txBody>
      </p:sp>
      <p:sp>
        <p:nvSpPr>
          <p:cNvPr id="29" name="Rectangle 4"/>
          <p:cNvSpPr>
            <a:spLocks noChangeArrowheads="1"/>
          </p:cNvSpPr>
          <p:nvPr/>
        </p:nvSpPr>
        <p:spPr bwMode="auto">
          <a:xfrm>
            <a:off x="4862765" y="4217672"/>
            <a:ext cx="6035253" cy="520655"/>
          </a:xfrm>
          <a:prstGeom prst="rect">
            <a:avLst/>
          </a:prstGeom>
          <a:solidFill>
            <a:schemeClr val="tx1"/>
          </a:solidFill>
          <a:ln w="25400">
            <a:solidFill>
              <a:schemeClr val="tx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128 = -128 = FFFFFF80</a:t>
            </a:r>
          </a:p>
        </p:txBody>
      </p:sp>
      <p:sp>
        <p:nvSpPr>
          <p:cNvPr id="30" name="Rectangle 4"/>
          <p:cNvSpPr>
            <a:spLocks noChangeArrowheads="1"/>
          </p:cNvSpPr>
          <p:nvPr/>
        </p:nvSpPr>
        <p:spPr bwMode="auto">
          <a:xfrm>
            <a:off x="4862765" y="4751745"/>
            <a:ext cx="6035253" cy="520655"/>
          </a:xfrm>
          <a:prstGeom prst="rect">
            <a:avLst/>
          </a:prstGeom>
          <a:solidFill>
            <a:schemeClr val="tx1"/>
          </a:solidFill>
          <a:ln w="25400">
            <a:solidFill>
              <a:schemeClr val="tx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129 = -127 = FFFFFF81</a:t>
            </a:r>
          </a:p>
        </p:txBody>
      </p:sp>
      <p:sp>
        <p:nvSpPr>
          <p:cNvPr id="31" name="Rectangle 4"/>
          <p:cNvSpPr>
            <a:spLocks noChangeArrowheads="1"/>
          </p:cNvSpPr>
          <p:nvPr/>
        </p:nvSpPr>
        <p:spPr bwMode="auto">
          <a:xfrm>
            <a:off x="4862764" y="5808883"/>
            <a:ext cx="6035253" cy="520655"/>
          </a:xfrm>
          <a:prstGeom prst="rect">
            <a:avLst/>
          </a:prstGeom>
          <a:solidFill>
            <a:schemeClr val="tx1"/>
          </a:solidFill>
          <a:ln w="25400">
            <a:solidFill>
              <a:schemeClr val="tx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8081-FF7F</a:t>
            </a:r>
          </a:p>
        </p:txBody>
      </p:sp>
      <p:sp>
        <p:nvSpPr>
          <p:cNvPr id="32" name="矩形标注 31"/>
          <p:cNvSpPr/>
          <p:nvPr/>
        </p:nvSpPr>
        <p:spPr>
          <a:xfrm>
            <a:off x="4346768" y="886391"/>
            <a:ext cx="1584176" cy="349647"/>
          </a:xfrm>
          <a:prstGeom prst="wedgeRectCallout">
            <a:avLst>
              <a:gd name="adj1" fmla="val -21286"/>
              <a:gd name="adj2" fmla="val 12836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机器码赋值</a:t>
            </a:r>
          </a:p>
        </p:txBody>
      </p:sp>
      <p:sp>
        <p:nvSpPr>
          <p:cNvPr id="33" name="矩形标注 32"/>
          <p:cNvSpPr/>
          <p:nvPr/>
        </p:nvSpPr>
        <p:spPr>
          <a:xfrm>
            <a:off x="5769928" y="3197508"/>
            <a:ext cx="1224136" cy="349647"/>
          </a:xfrm>
          <a:prstGeom prst="wedgeRectCallout">
            <a:avLst>
              <a:gd name="adj1" fmla="val -27391"/>
              <a:gd name="adj2" fmla="val -10298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真值输出</a:t>
            </a:r>
          </a:p>
        </p:txBody>
      </p:sp>
      <p:sp>
        <p:nvSpPr>
          <p:cNvPr id="34" name="矩形标注 33"/>
          <p:cNvSpPr/>
          <p:nvPr/>
        </p:nvSpPr>
        <p:spPr>
          <a:xfrm>
            <a:off x="7580709" y="3196101"/>
            <a:ext cx="1391932" cy="349647"/>
          </a:xfrm>
          <a:prstGeom prst="wedgeRectCallout">
            <a:avLst>
              <a:gd name="adj1" fmla="val -88131"/>
              <a:gd name="adj2" fmla="val -11304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机器码输出</a:t>
            </a:r>
          </a:p>
        </p:txBody>
      </p:sp>
      <p:sp>
        <p:nvSpPr>
          <p:cNvPr id="35" name="矩形标注 34"/>
          <p:cNvSpPr/>
          <p:nvPr/>
        </p:nvSpPr>
        <p:spPr>
          <a:xfrm>
            <a:off x="1930484" y="3370924"/>
            <a:ext cx="1391932" cy="349647"/>
          </a:xfrm>
          <a:prstGeom prst="wedgeRectCallout">
            <a:avLst>
              <a:gd name="adj1" fmla="val 151901"/>
              <a:gd name="adj2" fmla="val -8035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内存输出</a:t>
            </a:r>
          </a:p>
        </p:txBody>
      </p:sp>
      <p:sp>
        <p:nvSpPr>
          <p:cNvPr id="12" name="Rectangle 4">
            <a:extLst>
              <a:ext uri="{FF2B5EF4-FFF2-40B4-BE49-F238E27FC236}">
                <a16:creationId xmlns:a16="http://schemas.microsoft.com/office/drawing/2014/main" id="{F2A9A251-D52E-4154-88BA-0300DD725F30}"/>
              </a:ext>
            </a:extLst>
          </p:cNvPr>
          <p:cNvSpPr>
            <a:spLocks noChangeArrowheads="1"/>
          </p:cNvSpPr>
          <p:nvPr/>
        </p:nvSpPr>
        <p:spPr bwMode="auto">
          <a:xfrm>
            <a:off x="4862765" y="5266223"/>
            <a:ext cx="6035253" cy="520655"/>
          </a:xfrm>
          <a:prstGeom prst="rect">
            <a:avLst/>
          </a:prstGeom>
          <a:solidFill>
            <a:schemeClr val="tx1"/>
          </a:solidFill>
          <a:ln w="25400">
            <a:solidFill>
              <a:schemeClr val="tx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 = -1 = FFFFFFFF</a:t>
            </a:r>
          </a:p>
        </p:txBody>
      </p:sp>
    </p:spTree>
    <p:extLst>
      <p:ext uri="{BB962C8B-B14F-4D97-AF65-F5344CB8AC3E}">
        <p14:creationId xmlns:p14="http://schemas.microsoft.com/office/powerpoint/2010/main" val="262766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反汇编</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t="961"/>
          <a:stretch/>
        </p:blipFill>
        <p:spPr>
          <a:xfrm>
            <a:off x="2007350" y="424543"/>
            <a:ext cx="7211144" cy="6245764"/>
          </a:xfrm>
          <a:prstGeom prst="rect">
            <a:avLst/>
          </a:prstGeom>
          <a:ln>
            <a:solidFill>
              <a:schemeClr val="tx1"/>
            </a:solidFill>
          </a:ln>
        </p:spPr>
      </p:pic>
      <p:sp>
        <p:nvSpPr>
          <p:cNvPr id="8" name="圆角矩形 7"/>
          <p:cNvSpPr/>
          <p:nvPr/>
        </p:nvSpPr>
        <p:spPr>
          <a:xfrm>
            <a:off x="5398054" y="620688"/>
            <a:ext cx="781744" cy="1224136"/>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6312024" y="620688"/>
            <a:ext cx="1512168" cy="1224136"/>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4223792" y="2136571"/>
            <a:ext cx="3456384" cy="576064"/>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4223792" y="3361059"/>
            <a:ext cx="3456384" cy="576064"/>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112224" y="612259"/>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a=127;</a:t>
            </a:r>
            <a:endParaRPr lang="zh-CN" altLang="en-US" sz="1600" dirty="0">
              <a:solidFill>
                <a:srgbClr val="0000FF"/>
              </a:solidFill>
            </a:endParaRPr>
          </a:p>
        </p:txBody>
      </p:sp>
      <p:sp>
        <p:nvSpPr>
          <p:cNvPr id="19" name="文本框 18"/>
          <p:cNvSpPr txBox="1"/>
          <p:nvPr/>
        </p:nvSpPr>
        <p:spPr>
          <a:xfrm>
            <a:off x="8112224" y="912083"/>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b=128;</a:t>
            </a:r>
            <a:endParaRPr lang="zh-CN" altLang="en-US" sz="1600" dirty="0">
              <a:solidFill>
                <a:srgbClr val="0000FF"/>
              </a:solidFill>
            </a:endParaRPr>
          </a:p>
        </p:txBody>
      </p:sp>
      <p:sp>
        <p:nvSpPr>
          <p:cNvPr id="20" name="文本框 19"/>
          <p:cNvSpPr txBox="1"/>
          <p:nvPr/>
        </p:nvSpPr>
        <p:spPr>
          <a:xfrm>
            <a:off x="8112224" y="1196518"/>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c=129;</a:t>
            </a:r>
            <a:endParaRPr lang="zh-CN" altLang="en-US" sz="1600" dirty="0">
              <a:solidFill>
                <a:srgbClr val="0000FF"/>
              </a:solidFill>
            </a:endParaRPr>
          </a:p>
        </p:txBody>
      </p:sp>
      <p:sp>
        <p:nvSpPr>
          <p:cNvPr id="21" name="文本框 20"/>
          <p:cNvSpPr txBox="1"/>
          <p:nvPr/>
        </p:nvSpPr>
        <p:spPr>
          <a:xfrm>
            <a:off x="8112224" y="1525281"/>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d=-1;</a:t>
            </a:r>
            <a:endParaRPr lang="zh-CN" altLang="en-US" sz="1600" dirty="0">
              <a:solidFill>
                <a:srgbClr val="0000FF"/>
              </a:solidFill>
            </a:endParaRPr>
          </a:p>
        </p:txBody>
      </p:sp>
      <p:sp>
        <p:nvSpPr>
          <p:cNvPr id="22" name="文本框 21"/>
          <p:cNvSpPr txBox="1"/>
          <p:nvPr/>
        </p:nvSpPr>
        <p:spPr>
          <a:xfrm>
            <a:off x="8112224" y="2318899"/>
            <a:ext cx="2095128" cy="338554"/>
          </a:xfrm>
          <a:prstGeom prst="rect">
            <a:avLst/>
          </a:prstGeom>
          <a:solidFill>
            <a:srgbClr val="86BC64"/>
          </a:solidFill>
        </p:spPr>
        <p:txBody>
          <a:bodyPr wrap="square" rtlCol="0">
            <a:spAutoFit/>
          </a:bodyPr>
          <a:lstStyle/>
          <a:p>
            <a:pPr algn="l"/>
            <a:r>
              <a:rPr lang="en-US" altLang="zh-CN" sz="1600" dirty="0" err="1">
                <a:solidFill>
                  <a:srgbClr val="0000FF"/>
                </a:solidFill>
                <a:sym typeface="Wingdings" panose="05000000000000000000" pitchFamily="2" charset="2"/>
              </a:rPr>
              <a:t>aedx</a:t>
            </a:r>
            <a:r>
              <a:rPr lang="zh-CN" altLang="en-US" sz="1600" dirty="0">
                <a:solidFill>
                  <a:srgbClr val="0000FF"/>
                </a:solidFill>
                <a:sym typeface="Wingdings" panose="05000000000000000000" pitchFamily="2" charset="2"/>
              </a:rPr>
              <a:t>，</a:t>
            </a:r>
            <a:r>
              <a:rPr lang="en-US" altLang="zh-CN" sz="1600" dirty="0">
                <a:solidFill>
                  <a:srgbClr val="0000FF"/>
                </a:solidFill>
                <a:sym typeface="Wingdings" panose="05000000000000000000" pitchFamily="2" charset="2"/>
              </a:rPr>
              <a:t>8</a:t>
            </a:r>
            <a:r>
              <a:rPr lang="zh-CN" altLang="en-US" sz="1600" dirty="0">
                <a:solidFill>
                  <a:srgbClr val="0000FF"/>
                </a:solidFill>
                <a:sym typeface="Wingdings" panose="05000000000000000000" pitchFamily="2" charset="2"/>
              </a:rPr>
              <a:t>位到</a:t>
            </a:r>
            <a:r>
              <a:rPr lang="en-US" altLang="zh-CN" sz="1600" dirty="0">
                <a:solidFill>
                  <a:srgbClr val="0000FF"/>
                </a:solidFill>
                <a:sym typeface="Wingdings" panose="05000000000000000000" pitchFamily="2" charset="2"/>
              </a:rPr>
              <a:t>32</a:t>
            </a:r>
            <a:r>
              <a:rPr lang="zh-CN" altLang="en-US" sz="1600" dirty="0">
                <a:solidFill>
                  <a:srgbClr val="0000FF"/>
                </a:solidFill>
                <a:sym typeface="Wingdings" panose="05000000000000000000" pitchFamily="2" charset="2"/>
              </a:rPr>
              <a:t>位</a:t>
            </a:r>
            <a:endParaRPr lang="zh-CN" altLang="en-US" sz="1600" dirty="0">
              <a:solidFill>
                <a:srgbClr val="0000FF"/>
              </a:solidFill>
            </a:endParaRPr>
          </a:p>
        </p:txBody>
      </p:sp>
      <p:sp>
        <p:nvSpPr>
          <p:cNvPr id="23" name="文本框 22"/>
          <p:cNvSpPr txBox="1"/>
          <p:nvPr/>
        </p:nvSpPr>
        <p:spPr>
          <a:xfrm>
            <a:off x="8112224" y="2924944"/>
            <a:ext cx="2095128" cy="338554"/>
          </a:xfrm>
          <a:prstGeom prst="rect">
            <a:avLst/>
          </a:prstGeom>
          <a:solidFill>
            <a:srgbClr val="86BC64"/>
          </a:solidFill>
        </p:spPr>
        <p:txBody>
          <a:bodyPr wrap="square" rtlCol="0">
            <a:spAutoFit/>
          </a:bodyPr>
          <a:lstStyle/>
          <a:p>
            <a:r>
              <a:rPr lang="en-US" altLang="zh-CN" sz="1600" dirty="0" err="1">
                <a:solidFill>
                  <a:srgbClr val="0000FF"/>
                </a:solidFill>
                <a:sym typeface="Wingdings" panose="05000000000000000000" pitchFamily="2" charset="2"/>
              </a:rPr>
              <a:t>aeax</a:t>
            </a:r>
            <a:r>
              <a:rPr lang="en-US" altLang="zh-CN" sz="1600" dirty="0">
                <a:solidFill>
                  <a:srgbClr val="0000FF"/>
                </a:solidFill>
                <a:sym typeface="Wingdings" panose="05000000000000000000" pitchFamily="2" charset="2"/>
              </a:rPr>
              <a:t>    8</a:t>
            </a:r>
            <a:r>
              <a:rPr lang="zh-CN" altLang="en-US" sz="1600" dirty="0">
                <a:solidFill>
                  <a:srgbClr val="0000FF"/>
                </a:solidFill>
                <a:sym typeface="Wingdings" panose="05000000000000000000" pitchFamily="2" charset="2"/>
              </a:rPr>
              <a:t>位到</a:t>
            </a:r>
            <a:r>
              <a:rPr lang="en-US" altLang="zh-CN" sz="1600" dirty="0">
                <a:solidFill>
                  <a:srgbClr val="0000FF"/>
                </a:solidFill>
                <a:sym typeface="Wingdings" panose="05000000000000000000" pitchFamily="2" charset="2"/>
              </a:rPr>
              <a:t>32</a:t>
            </a:r>
            <a:r>
              <a:rPr lang="zh-CN" altLang="en-US" sz="1600" dirty="0">
                <a:solidFill>
                  <a:srgbClr val="0000FF"/>
                </a:solidFill>
                <a:sym typeface="Wingdings" panose="05000000000000000000" pitchFamily="2" charset="2"/>
              </a:rPr>
              <a:t>位</a:t>
            </a:r>
            <a:endParaRPr lang="zh-CN" altLang="en-US" sz="1600" dirty="0">
              <a:solidFill>
                <a:srgbClr val="0000FF"/>
              </a:solidFill>
            </a:endParaRPr>
          </a:p>
        </p:txBody>
      </p:sp>
      <p:sp>
        <p:nvSpPr>
          <p:cNvPr id="24" name="文本框 23"/>
          <p:cNvSpPr txBox="1"/>
          <p:nvPr/>
        </p:nvSpPr>
        <p:spPr>
          <a:xfrm>
            <a:off x="8112224" y="3263498"/>
            <a:ext cx="2095128" cy="338554"/>
          </a:xfrm>
          <a:prstGeom prst="rect">
            <a:avLst/>
          </a:prstGeom>
          <a:solidFill>
            <a:srgbClr val="86BC64"/>
          </a:solidFill>
        </p:spPr>
        <p:txBody>
          <a:bodyPr wrap="square" rtlCol="0">
            <a:spAutoFit/>
          </a:bodyPr>
          <a:lstStyle/>
          <a:p>
            <a:pPr algn="l"/>
            <a:r>
              <a:rPr lang="en-US" altLang="zh-CN" sz="1600" dirty="0" err="1">
                <a:solidFill>
                  <a:srgbClr val="0000FF"/>
                </a:solidFill>
                <a:latin typeface="华文楷体" panose="02010600040101010101" pitchFamily="2" charset="-122"/>
                <a:ea typeface="华文楷体" panose="02010600040101010101" pitchFamily="2" charset="-122"/>
                <a:sym typeface="Wingdings" panose="05000000000000000000" pitchFamily="2" charset="2"/>
              </a:rPr>
              <a:t>edx</a:t>
            </a:r>
            <a:r>
              <a:rPr lang="en-US" altLang="zh-CN" sz="1600" dirty="0">
                <a:solidFill>
                  <a:srgbClr val="0000FF"/>
                </a:solidFill>
                <a:latin typeface="华文楷体" panose="02010600040101010101" pitchFamily="2" charset="-122"/>
                <a:ea typeface="华文楷体" panose="02010600040101010101" pitchFamily="2" charset="-122"/>
                <a:sym typeface="Wingdings" panose="05000000000000000000" pitchFamily="2" charset="2"/>
              </a:rPr>
              <a:t></a:t>
            </a:r>
            <a:r>
              <a:rPr lang="zh-CN" altLang="en-US" sz="1600" dirty="0">
                <a:solidFill>
                  <a:srgbClr val="0000FF"/>
                </a:solidFill>
                <a:latin typeface="华文楷体" panose="02010600040101010101" pitchFamily="2" charset="-122"/>
                <a:ea typeface="华文楷体" panose="02010600040101010101" pitchFamily="2" charset="-122"/>
                <a:sym typeface="Wingdings" panose="05000000000000000000" pitchFamily="2" charset="2"/>
              </a:rPr>
              <a:t>形参</a:t>
            </a:r>
            <a:endParaRPr lang="zh-CN" altLang="en-US" sz="1600" dirty="0">
              <a:solidFill>
                <a:srgbClr val="0000FF"/>
              </a:solidFill>
              <a:latin typeface="华文楷体" panose="02010600040101010101" pitchFamily="2" charset="-122"/>
              <a:ea typeface="华文楷体" panose="02010600040101010101" pitchFamily="2" charset="-122"/>
            </a:endParaRPr>
          </a:p>
        </p:txBody>
      </p:sp>
      <p:sp>
        <p:nvSpPr>
          <p:cNvPr id="25" name="文本框 24"/>
          <p:cNvSpPr txBox="1"/>
          <p:nvPr/>
        </p:nvSpPr>
        <p:spPr>
          <a:xfrm>
            <a:off x="8112224" y="3563322"/>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en-US" altLang="zh-CN" dirty="0" err="1">
                <a:solidFill>
                  <a:srgbClr val="0000FF"/>
                </a:solidFill>
                <a:sym typeface="Wingdings" panose="05000000000000000000" pitchFamily="2" charset="2"/>
              </a:rPr>
              <a:t>eax</a:t>
            </a:r>
            <a:r>
              <a:rPr lang="en-US" altLang="zh-CN" dirty="0">
                <a:solidFill>
                  <a:srgbClr val="0000FF"/>
                </a:solidFill>
                <a:sym typeface="Wingdings" panose="05000000000000000000" pitchFamily="2" charset="2"/>
              </a:rPr>
              <a:t></a:t>
            </a:r>
            <a:r>
              <a:rPr lang="zh-CN" altLang="en-US" dirty="0">
                <a:solidFill>
                  <a:srgbClr val="0000FF"/>
                </a:solidFill>
                <a:sym typeface="Wingdings" panose="05000000000000000000" pitchFamily="2" charset="2"/>
              </a:rPr>
              <a:t>形参</a:t>
            </a:r>
            <a:endParaRPr lang="zh-CN" altLang="en-US" dirty="0">
              <a:solidFill>
                <a:srgbClr val="0000FF"/>
              </a:solidFill>
            </a:endParaRPr>
          </a:p>
        </p:txBody>
      </p:sp>
      <p:sp>
        <p:nvSpPr>
          <p:cNvPr id="26" name="文本框 25"/>
          <p:cNvSpPr txBox="1"/>
          <p:nvPr/>
        </p:nvSpPr>
        <p:spPr>
          <a:xfrm>
            <a:off x="8112224" y="3855191"/>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zh-CN" altLang="en-US" dirty="0">
                <a:solidFill>
                  <a:srgbClr val="0000FF"/>
                </a:solidFill>
                <a:sym typeface="Wingdings" panose="05000000000000000000" pitchFamily="2" charset="2"/>
              </a:rPr>
              <a:t>打印格式地址</a:t>
            </a:r>
            <a:r>
              <a:rPr lang="en-US" altLang="zh-CN" dirty="0">
                <a:solidFill>
                  <a:srgbClr val="0000FF"/>
                </a:solidFill>
                <a:sym typeface="Wingdings" panose="05000000000000000000" pitchFamily="2" charset="2"/>
              </a:rPr>
              <a:t></a:t>
            </a:r>
            <a:r>
              <a:rPr lang="zh-CN" altLang="en-US" dirty="0">
                <a:solidFill>
                  <a:srgbClr val="0000FF"/>
                </a:solidFill>
                <a:sym typeface="Wingdings" panose="05000000000000000000" pitchFamily="2" charset="2"/>
              </a:rPr>
              <a:t>形参</a:t>
            </a:r>
            <a:endParaRPr lang="zh-CN" altLang="en-US" dirty="0">
              <a:solidFill>
                <a:srgbClr val="0000FF"/>
              </a:solidFill>
            </a:endParaRPr>
          </a:p>
        </p:txBody>
      </p:sp>
      <p:sp>
        <p:nvSpPr>
          <p:cNvPr id="27" name="文本框 26"/>
          <p:cNvSpPr txBox="1"/>
          <p:nvPr/>
        </p:nvSpPr>
        <p:spPr>
          <a:xfrm>
            <a:off x="8112224" y="4193745"/>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zh-CN" altLang="en-US" dirty="0">
                <a:solidFill>
                  <a:srgbClr val="0000FF"/>
                </a:solidFill>
              </a:rPr>
              <a:t>调用</a:t>
            </a:r>
            <a:r>
              <a:rPr lang="en-US" altLang="zh-CN" dirty="0" err="1">
                <a:solidFill>
                  <a:srgbClr val="0000FF"/>
                </a:solidFill>
              </a:rPr>
              <a:t>printf</a:t>
            </a:r>
            <a:endParaRPr lang="zh-CN" altLang="en-US" dirty="0">
              <a:solidFill>
                <a:srgbClr val="0000FF"/>
              </a:solidFill>
            </a:endParaRPr>
          </a:p>
        </p:txBody>
      </p:sp>
      <p:pic>
        <p:nvPicPr>
          <p:cNvPr id="3" name="图片 2">
            <a:extLst>
              <a:ext uri="{FF2B5EF4-FFF2-40B4-BE49-F238E27FC236}">
                <a16:creationId xmlns:a16="http://schemas.microsoft.com/office/drawing/2014/main" id="{8A6DD280-3F58-4A2E-A489-C05E2BB16307}"/>
              </a:ext>
            </a:extLst>
          </p:cNvPr>
          <p:cNvPicPr>
            <a:picLocks noChangeAspect="1"/>
          </p:cNvPicPr>
          <p:nvPr/>
        </p:nvPicPr>
        <p:blipFill>
          <a:blip r:embed="rId4"/>
          <a:stretch>
            <a:fillRect/>
          </a:stretch>
        </p:blipFill>
        <p:spPr>
          <a:xfrm>
            <a:off x="8535059" y="4755421"/>
            <a:ext cx="3456384" cy="1812122"/>
          </a:xfrm>
          <a:prstGeom prst="rect">
            <a:avLst/>
          </a:prstGeom>
        </p:spPr>
      </p:pic>
    </p:spTree>
    <p:extLst>
      <p:ext uri="{BB962C8B-B14F-4D97-AF65-F5344CB8AC3E}">
        <p14:creationId xmlns:p14="http://schemas.microsoft.com/office/powerpoint/2010/main" val="322966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left)">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left)">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wipe(left)">
                                      <p:cBhvr>
                                        <p:cTn id="7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6"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语言中的定点数</a:t>
            </a:r>
          </a:p>
        </p:txBody>
      </p:sp>
      <p:sp>
        <p:nvSpPr>
          <p:cNvPr id="3" name="内容占位符 2"/>
          <p:cNvSpPr>
            <a:spLocks noGrp="1"/>
          </p:cNvSpPr>
          <p:nvPr>
            <p:ph idx="1"/>
          </p:nvPr>
        </p:nvSpPr>
        <p:spPr>
          <a:xfrm>
            <a:off x="487822" y="953397"/>
            <a:ext cx="10515599" cy="5637024"/>
          </a:xfrm>
        </p:spPr>
        <p:txBody>
          <a:bodyPr>
            <a:normAutofit lnSpcReduction="10000"/>
          </a:bodyPr>
          <a:lstStyle/>
          <a:p>
            <a:pPr>
              <a:lnSpc>
                <a:spcPct val="130000"/>
              </a:lnSpc>
            </a:pPr>
            <a:r>
              <a:rPr lang="zh-CN" altLang="en-US" b="1" dirty="0"/>
              <a:t>无符号整数</a:t>
            </a:r>
            <a:endParaRPr lang="en-US" altLang="zh-CN" b="1" dirty="0"/>
          </a:p>
          <a:p>
            <a:pPr lvl="1">
              <a:lnSpc>
                <a:spcPct val="130000"/>
              </a:lnSpc>
            </a:pPr>
            <a:r>
              <a:rPr lang="en-US" altLang="zh-CN" dirty="0"/>
              <a:t>unsigned char </a:t>
            </a:r>
            <a:r>
              <a:rPr lang="zh-CN" altLang="en-US" dirty="0"/>
              <a:t>、</a:t>
            </a:r>
            <a:r>
              <a:rPr lang="en-US" altLang="zh-CN" dirty="0"/>
              <a:t>unsigned short</a:t>
            </a:r>
            <a:r>
              <a:rPr lang="zh-CN" altLang="en-US" dirty="0"/>
              <a:t>、</a:t>
            </a:r>
            <a:r>
              <a:rPr lang="en-US" altLang="zh-CN" dirty="0"/>
              <a:t>unsigned  int </a:t>
            </a:r>
          </a:p>
          <a:p>
            <a:pPr lvl="1">
              <a:lnSpc>
                <a:spcPct val="130000"/>
              </a:lnSpc>
            </a:pPr>
            <a:r>
              <a:rPr lang="zh-CN" altLang="en-US" dirty="0"/>
              <a:t>一般用于地址运算，编号表示</a:t>
            </a:r>
            <a:endParaRPr lang="en-US" altLang="zh-CN" dirty="0"/>
          </a:p>
          <a:p>
            <a:pPr lvl="1">
              <a:lnSpc>
                <a:spcPct val="130000"/>
              </a:lnSpc>
            </a:pPr>
            <a:r>
              <a:rPr lang="zh-CN" altLang="en-US" b="1" dirty="0">
                <a:solidFill>
                  <a:srgbClr val="1387B7"/>
                </a:solidFill>
              </a:rPr>
              <a:t>指针是什么数据类型？</a:t>
            </a:r>
          </a:p>
          <a:p>
            <a:pPr>
              <a:lnSpc>
                <a:spcPct val="130000"/>
              </a:lnSpc>
            </a:pPr>
            <a:r>
              <a:rPr lang="zh-CN" altLang="en-US" b="1" dirty="0"/>
              <a:t>有符号整数</a:t>
            </a:r>
            <a:endParaRPr lang="en-US" altLang="zh-CN" b="1" dirty="0"/>
          </a:p>
          <a:p>
            <a:pPr lvl="1">
              <a:lnSpc>
                <a:spcPct val="130000"/>
              </a:lnSpc>
            </a:pPr>
            <a:r>
              <a:rPr lang="en-US" altLang="zh-CN" dirty="0"/>
              <a:t>char</a:t>
            </a:r>
            <a:r>
              <a:rPr lang="zh-CN" altLang="en-US" dirty="0"/>
              <a:t>、</a:t>
            </a:r>
            <a:r>
              <a:rPr lang="en-US" altLang="zh-CN" dirty="0"/>
              <a:t>short</a:t>
            </a:r>
            <a:r>
              <a:rPr lang="zh-CN" altLang="en-US" dirty="0"/>
              <a:t>、</a:t>
            </a:r>
            <a:r>
              <a:rPr lang="en-US" altLang="zh-CN" dirty="0"/>
              <a:t>int</a:t>
            </a:r>
            <a:r>
              <a:rPr lang="zh-CN" altLang="en-US" dirty="0"/>
              <a:t>、</a:t>
            </a:r>
            <a:r>
              <a:rPr lang="en-US" altLang="zh-CN" dirty="0"/>
              <a:t>long</a:t>
            </a:r>
          </a:p>
          <a:p>
            <a:pPr lvl="1">
              <a:lnSpc>
                <a:spcPct val="130000"/>
              </a:lnSpc>
            </a:pPr>
            <a:r>
              <a:rPr lang="zh-CN" altLang="en-US" dirty="0"/>
              <a:t>采用补码表示</a:t>
            </a:r>
            <a:endParaRPr lang="en-US" altLang="zh-CN" dirty="0"/>
          </a:p>
          <a:p>
            <a:pPr>
              <a:lnSpc>
                <a:spcPct val="130000"/>
              </a:lnSpc>
            </a:pPr>
            <a:r>
              <a:rPr lang="zh-CN" altLang="en-US" b="1" dirty="0"/>
              <a:t>无符号整数最大值 </a:t>
            </a:r>
            <a:r>
              <a:rPr lang="en-US" altLang="zh-CN" b="1" dirty="0">
                <a:solidFill>
                  <a:srgbClr val="1387B7"/>
                </a:solidFill>
              </a:rPr>
              <a:t>&gt;</a:t>
            </a:r>
            <a:r>
              <a:rPr lang="en-US" altLang="zh-CN" b="1" dirty="0"/>
              <a:t> </a:t>
            </a:r>
            <a:r>
              <a:rPr lang="zh-CN" altLang="en-US" b="1" dirty="0"/>
              <a:t>同位宽符号整数最大值</a:t>
            </a:r>
            <a:endParaRPr lang="en-US" altLang="zh-CN" b="1" dirty="0"/>
          </a:p>
          <a:p>
            <a:pPr lvl="1" algn="just">
              <a:lnSpc>
                <a:spcPct val="130000"/>
              </a:lnSpc>
              <a:spcBef>
                <a:spcPct val="30000"/>
              </a:spcBef>
            </a:pPr>
            <a:r>
              <a:rPr lang="zh-CN" altLang="en-US" dirty="0"/>
              <a:t>8位无符号整数  最大是255（1111 1111）</a:t>
            </a:r>
            <a:endParaRPr lang="en-US" altLang="zh-CN" dirty="0"/>
          </a:p>
          <a:p>
            <a:pPr lvl="1" algn="just">
              <a:lnSpc>
                <a:spcPct val="130000"/>
              </a:lnSpc>
              <a:spcBef>
                <a:spcPct val="30000"/>
              </a:spcBef>
            </a:pPr>
            <a:r>
              <a:rPr lang="en-US" altLang="zh-CN" dirty="0"/>
              <a:t>8</a:t>
            </a:r>
            <a:r>
              <a:rPr lang="zh-CN" altLang="en-US" dirty="0"/>
              <a:t>位有符号整数  最大为</a:t>
            </a:r>
            <a:r>
              <a:rPr lang="en-US" altLang="zh-CN" dirty="0"/>
              <a:t>127</a:t>
            </a:r>
            <a:r>
              <a:rPr lang="zh-CN" altLang="en-US" dirty="0"/>
              <a:t>（</a:t>
            </a:r>
            <a:r>
              <a:rPr lang="en-US" altLang="zh-CN" dirty="0"/>
              <a:t>0111 1111</a:t>
            </a:r>
            <a:r>
              <a:rPr lang="zh-CN" altLang="en-US" dirty="0"/>
              <a:t>）</a:t>
            </a:r>
          </a:p>
          <a:p>
            <a:pPr lvl="1"/>
            <a:endParaRPr lang="en-US" altLang="zh-CN" dirty="0"/>
          </a:p>
          <a:p>
            <a:endParaRPr lang="zh-CN" altLang="en-US" dirty="0"/>
          </a:p>
        </p:txBody>
      </p:sp>
    </p:spTree>
    <p:extLst>
      <p:ext uri="{BB962C8B-B14F-4D97-AF65-F5344CB8AC3E}">
        <p14:creationId xmlns:p14="http://schemas.microsoft.com/office/powerpoint/2010/main" val="246133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additive="base">
                                        <p:cTn id="5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32 </a:t>
            </a:r>
            <a:r>
              <a:rPr lang="zh-CN" altLang="en-US" dirty="0"/>
              <a:t>位补码表示范围</a:t>
            </a:r>
          </a:p>
        </p:txBody>
      </p:sp>
      <p:sp>
        <p:nvSpPr>
          <p:cNvPr id="3" name="内容占位符 2"/>
          <p:cNvSpPr>
            <a:spLocks noGrp="1"/>
          </p:cNvSpPr>
          <p:nvPr>
            <p:ph idx="1"/>
          </p:nvPr>
        </p:nvSpPr>
        <p:spPr>
          <a:xfrm>
            <a:off x="487822" y="953397"/>
            <a:ext cx="10515599" cy="5637024"/>
          </a:xfrm>
        </p:spPr>
        <p:txBody>
          <a:bodyPr/>
          <a:lstStyle/>
          <a:p>
            <a:r>
              <a:rPr lang="en-US" altLang="zh-CN" b="1" dirty="0">
                <a:solidFill>
                  <a:srgbClr val="FF0000"/>
                </a:solidFill>
              </a:rPr>
              <a:t>[-2</a:t>
            </a:r>
            <a:r>
              <a:rPr lang="en-US" altLang="zh-CN" b="1" baseline="60000" dirty="0">
                <a:solidFill>
                  <a:srgbClr val="FF0000"/>
                </a:solidFill>
              </a:rPr>
              <a:t>31</a:t>
            </a:r>
            <a:r>
              <a:rPr lang="zh-CN" altLang="en-US" b="1" dirty="0">
                <a:solidFill>
                  <a:srgbClr val="FF0000"/>
                </a:solidFill>
              </a:rPr>
              <a:t>，</a:t>
            </a:r>
            <a:r>
              <a:rPr lang="en-US" altLang="zh-CN" b="1" dirty="0">
                <a:solidFill>
                  <a:srgbClr val="FF0000"/>
                </a:solidFill>
              </a:rPr>
              <a:t>2</a:t>
            </a:r>
            <a:r>
              <a:rPr lang="en-US" altLang="zh-CN" b="1" baseline="60000" dirty="0">
                <a:solidFill>
                  <a:srgbClr val="FF0000"/>
                </a:solidFill>
              </a:rPr>
              <a:t>31</a:t>
            </a:r>
            <a:r>
              <a:rPr lang="en-US" altLang="zh-CN" b="1" dirty="0">
                <a:solidFill>
                  <a:srgbClr val="FF0000"/>
                </a:solidFill>
              </a:rPr>
              <a:t>-1]</a:t>
            </a:r>
            <a:endParaRPr lang="zh-CN" altLang="en-US" b="1" dirty="0">
              <a:solidFill>
                <a:srgbClr val="FF0000"/>
              </a:solidFill>
            </a:endParaRPr>
          </a:p>
        </p:txBody>
      </p:sp>
      <p:sp>
        <p:nvSpPr>
          <p:cNvPr id="5" name="Rectangle 3"/>
          <p:cNvSpPr txBox="1">
            <a:spLocks noChangeArrowheads="1"/>
          </p:cNvSpPr>
          <p:nvPr/>
        </p:nvSpPr>
        <p:spPr bwMode="auto">
          <a:xfrm>
            <a:off x="1064207" y="1231889"/>
            <a:ext cx="10772080" cy="3834532"/>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buFont typeface="Wingdings" panose="05000000000000000000" pitchFamily="2" charset="2"/>
              <a:buNone/>
            </a:pPr>
            <a:endParaRPr lang="en-US" altLang="zh-CN" sz="2000" b="1" kern="0" dirty="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0000 0000 0000 0000 0000 0000 0000 0000</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0</a:t>
            </a:r>
            <a:r>
              <a:rPr lang="en-US" altLang="zh-CN" sz="2000" b="1" kern="0" baseline="-25000" dirty="0">
                <a:latin typeface="Consolas" panose="020B0609020204030204" pitchFamily="49" charset="0"/>
                <a:ea typeface="宋体" panose="02010600030101010101" pitchFamily="2" charset="-122"/>
              </a:rPr>
              <a:t>10</a:t>
            </a: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0000 0000 0000 0000 0000 0000 0000 0001</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+ 1</a:t>
            </a:r>
            <a:r>
              <a:rPr lang="en-US" altLang="zh-CN" sz="2000" b="1" kern="0" baseline="-25000" dirty="0">
                <a:latin typeface="Consolas" panose="020B0609020204030204" pitchFamily="49" charset="0"/>
                <a:ea typeface="宋体" panose="02010600030101010101" pitchFamily="2" charset="-122"/>
              </a:rPr>
              <a:t>10</a:t>
            </a: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0000 0000 0000 0000 0000 0000 0000 0010</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+ 2</a:t>
            </a:r>
            <a:r>
              <a:rPr lang="en-US" altLang="zh-CN" sz="2000" b="1" kern="0" baseline="-25000" dirty="0">
                <a:latin typeface="Consolas" panose="020B0609020204030204" pitchFamily="49" charset="0"/>
                <a:ea typeface="宋体" panose="02010600030101010101" pitchFamily="2" charset="-122"/>
              </a:rPr>
              <a:t>10</a:t>
            </a: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0111 1111 1111 1111 1111 1111 1111 1110</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+ 2,147,483,646</a:t>
            </a:r>
            <a:r>
              <a:rPr lang="en-US" altLang="zh-CN" sz="2000" b="1" kern="0" baseline="-25000" dirty="0">
                <a:latin typeface="Consolas" panose="020B0609020204030204" pitchFamily="49" charset="0"/>
                <a:ea typeface="宋体" panose="02010600030101010101" pitchFamily="2" charset="-122"/>
              </a:rPr>
              <a:t>10</a:t>
            </a:r>
          </a:p>
          <a:p>
            <a:pPr eaLnBrk="1" hangingPunct="1">
              <a:buFont typeface="Wingdings" panose="05000000000000000000" pitchFamily="2" charset="2"/>
              <a:buNone/>
            </a:pPr>
            <a:r>
              <a:rPr lang="en-US" altLang="zh-CN" sz="2000" b="1" kern="0" dirty="0">
                <a:solidFill>
                  <a:srgbClr val="FF0000"/>
                </a:solidFill>
                <a:latin typeface="Consolas" panose="020B0609020204030204" pitchFamily="49" charset="0"/>
                <a:ea typeface="宋体" panose="02010600030101010101" pitchFamily="2" charset="-122"/>
              </a:rPr>
              <a:t>0111 1111 1111 1111 1111 1111 1111 1111</a:t>
            </a:r>
            <a:r>
              <a:rPr lang="en-US" altLang="zh-CN" sz="2000" b="1" kern="0" baseline="-25000" dirty="0">
                <a:solidFill>
                  <a:srgbClr val="FF0000"/>
                </a:solidFill>
                <a:latin typeface="Consolas" panose="020B0609020204030204" pitchFamily="49" charset="0"/>
                <a:ea typeface="宋体" panose="02010600030101010101" pitchFamily="2" charset="-122"/>
              </a:rPr>
              <a:t>2</a:t>
            </a:r>
            <a:r>
              <a:rPr lang="en-US" altLang="zh-CN" sz="2000" b="1" kern="0" dirty="0">
                <a:solidFill>
                  <a:srgbClr val="FF0000"/>
                </a:solidFill>
                <a:latin typeface="Consolas" panose="020B0609020204030204" pitchFamily="49" charset="0"/>
                <a:ea typeface="宋体" panose="02010600030101010101" pitchFamily="2" charset="-122"/>
              </a:rPr>
              <a:t> = + 2,147,483,647</a:t>
            </a:r>
            <a:r>
              <a:rPr lang="en-US" altLang="zh-CN" sz="2000" b="1" kern="0" baseline="-25000" dirty="0">
                <a:solidFill>
                  <a:srgbClr val="FF0000"/>
                </a:solidFill>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solidFill>
                  <a:srgbClr val="00B050"/>
                </a:solidFill>
                <a:latin typeface="Consolas" panose="020B0609020204030204" pitchFamily="49" charset="0"/>
                <a:ea typeface="宋体" panose="02010600030101010101" pitchFamily="2" charset="-122"/>
              </a:rPr>
              <a:t>1000 0000 0000 0000 0000 0000 0000 0000</a:t>
            </a:r>
            <a:r>
              <a:rPr lang="en-US" altLang="zh-CN" sz="2000" b="1" kern="0" baseline="-25000" dirty="0">
                <a:solidFill>
                  <a:srgbClr val="00B050"/>
                </a:solidFill>
                <a:latin typeface="Consolas" panose="020B0609020204030204" pitchFamily="49" charset="0"/>
                <a:ea typeface="宋体" panose="02010600030101010101" pitchFamily="2" charset="-122"/>
              </a:rPr>
              <a:t>2</a:t>
            </a:r>
            <a:r>
              <a:rPr lang="en-US" altLang="zh-CN" sz="2000" b="1" kern="0" dirty="0">
                <a:solidFill>
                  <a:srgbClr val="00B050"/>
                </a:solidFill>
                <a:latin typeface="Consolas" panose="020B0609020204030204" pitchFamily="49" charset="0"/>
                <a:ea typeface="宋体" panose="02010600030101010101" pitchFamily="2" charset="-122"/>
              </a:rPr>
              <a:t> = – 2,147,483,648</a:t>
            </a:r>
            <a:r>
              <a:rPr lang="en-US" altLang="zh-CN" sz="2000" b="1" kern="0" baseline="-25000" dirty="0">
                <a:solidFill>
                  <a:srgbClr val="00B050"/>
                </a:solidFill>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1000 0000 0000 0000 0000 0000 0000 0001</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2,147,483,647</a:t>
            </a:r>
            <a:r>
              <a:rPr lang="en-US" altLang="zh-CN" sz="2000" b="1" kern="0" baseline="-25000" dirty="0">
                <a:latin typeface="Consolas" panose="020B0609020204030204" pitchFamily="49" charset="0"/>
                <a:ea typeface="宋体" panose="02010600030101010101" pitchFamily="2" charset="-122"/>
              </a:rPr>
              <a:t>10</a:t>
            </a: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1000 0000 0000 0000 0000 0000 0000 0010</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2,147,483,646</a:t>
            </a:r>
            <a:r>
              <a:rPr lang="en-US" altLang="zh-CN" sz="2000" b="1" kern="0" baseline="-25000" dirty="0">
                <a:latin typeface="Consolas" panose="020B0609020204030204" pitchFamily="49" charset="0"/>
                <a:ea typeface="宋体" panose="02010600030101010101" pitchFamily="2" charset="-122"/>
              </a:rPr>
              <a:t>10</a:t>
            </a: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1111 1111 1111 1111 1111 1111 1111 1101</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3</a:t>
            </a:r>
            <a:r>
              <a:rPr lang="en-US" altLang="zh-CN" sz="2000" b="1" kern="0" baseline="-25000" dirty="0">
                <a:latin typeface="Consolas" panose="020B0609020204030204" pitchFamily="49" charset="0"/>
                <a:ea typeface="宋体" panose="02010600030101010101" pitchFamily="2" charset="-122"/>
              </a:rPr>
              <a:t>10</a:t>
            </a: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1111 1111 1111 1111 1111 1111 1111 1110</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2</a:t>
            </a:r>
            <a:r>
              <a:rPr lang="en-US" altLang="zh-CN" sz="2000" b="1" kern="0" baseline="-25000" dirty="0">
                <a:latin typeface="Consolas" panose="020B0609020204030204" pitchFamily="49" charset="0"/>
                <a:ea typeface="宋体" panose="02010600030101010101" pitchFamily="2" charset="-122"/>
              </a:rPr>
              <a:t>10</a:t>
            </a:r>
          </a:p>
          <a:p>
            <a:pPr eaLnBrk="1" hangingPunct="1">
              <a:buFont typeface="Wingdings" panose="05000000000000000000" pitchFamily="2" charset="2"/>
              <a:buNone/>
            </a:pPr>
            <a:r>
              <a:rPr lang="en-US" altLang="zh-CN" sz="2000" b="1" kern="0" dirty="0">
                <a:solidFill>
                  <a:srgbClr val="0000FF"/>
                </a:solidFill>
                <a:latin typeface="Consolas" panose="020B0609020204030204" pitchFamily="49" charset="0"/>
                <a:ea typeface="宋体" panose="02010600030101010101" pitchFamily="2" charset="-122"/>
              </a:rPr>
              <a:t>1111 1111 1111 1111 1111 1111 1111 1111</a:t>
            </a:r>
            <a:r>
              <a:rPr lang="en-US" altLang="zh-CN" sz="2000" b="1" kern="0" baseline="-25000" dirty="0">
                <a:solidFill>
                  <a:srgbClr val="0000FF"/>
                </a:solidFill>
                <a:latin typeface="Consolas" panose="020B0609020204030204" pitchFamily="49" charset="0"/>
                <a:ea typeface="宋体" panose="02010600030101010101" pitchFamily="2" charset="-122"/>
              </a:rPr>
              <a:t>2</a:t>
            </a:r>
            <a:r>
              <a:rPr lang="en-US" altLang="zh-CN" sz="2000" b="1" kern="0" dirty="0">
                <a:solidFill>
                  <a:srgbClr val="0000FF"/>
                </a:solidFill>
                <a:latin typeface="Consolas" panose="020B0609020204030204" pitchFamily="49" charset="0"/>
                <a:ea typeface="宋体" panose="02010600030101010101" pitchFamily="2" charset="-122"/>
              </a:rPr>
              <a:t> = – 1</a:t>
            </a:r>
            <a:r>
              <a:rPr lang="en-US" altLang="zh-CN" sz="2000" b="1" kern="0" baseline="-25000" dirty="0">
                <a:latin typeface="Consolas" panose="020B0609020204030204" pitchFamily="49" charset="0"/>
                <a:ea typeface="宋体" panose="02010600030101010101" pitchFamily="2" charset="-122"/>
              </a:rPr>
              <a:t>10</a:t>
            </a:r>
            <a:br>
              <a:rPr lang="en-US" altLang="zh-CN" sz="3600" b="1" kern="0" dirty="0">
                <a:latin typeface="Consolas" panose="020B0609020204030204" pitchFamily="49" charset="0"/>
                <a:ea typeface="宋体" panose="02010600030101010101" pitchFamily="2" charset="-122"/>
              </a:rPr>
            </a:br>
            <a:r>
              <a:rPr lang="en-US" altLang="zh-CN" sz="1800" b="1" kern="0" dirty="0">
                <a:latin typeface="Consolas" panose="020B0609020204030204" pitchFamily="49" charset="0"/>
                <a:ea typeface="宋体" panose="02010600030101010101" pitchFamily="2" charset="-122"/>
              </a:rPr>
              <a:t>	</a:t>
            </a:r>
          </a:p>
        </p:txBody>
      </p:sp>
      <p:grpSp>
        <p:nvGrpSpPr>
          <p:cNvPr id="6" name="Group 11"/>
          <p:cNvGrpSpPr>
            <a:grpSpLocks/>
          </p:cNvGrpSpPr>
          <p:nvPr/>
        </p:nvGrpSpPr>
        <p:grpSpPr bwMode="auto">
          <a:xfrm>
            <a:off x="9486341" y="3346355"/>
            <a:ext cx="1157287" cy="941388"/>
            <a:chOff x="0" y="0"/>
            <a:chExt cx="729" cy="593"/>
          </a:xfrm>
        </p:grpSpPr>
        <p:grpSp>
          <p:nvGrpSpPr>
            <p:cNvPr id="7" name="Group 4"/>
            <p:cNvGrpSpPr>
              <a:grpSpLocks/>
            </p:cNvGrpSpPr>
            <p:nvPr/>
          </p:nvGrpSpPr>
          <p:grpSpPr bwMode="auto">
            <a:xfrm>
              <a:off x="0" y="0"/>
              <a:ext cx="729" cy="245"/>
              <a:chOff x="0" y="0"/>
              <a:chExt cx="729" cy="245"/>
            </a:xfrm>
          </p:grpSpPr>
          <p:sp>
            <p:nvSpPr>
              <p:cNvPr id="11" name="Rectangle 5"/>
              <p:cNvSpPr>
                <a:spLocks noChangeArrowheads="1"/>
              </p:cNvSpPr>
              <p:nvPr/>
            </p:nvSpPr>
            <p:spPr bwMode="auto">
              <a:xfrm>
                <a:off x="185" y="0"/>
                <a:ext cx="544"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1pPr>
                <a:lvl2pPr marL="742950" indent="-28575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2pPr>
                <a:lvl3pPr marL="11430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3pPr>
                <a:lvl4pPr marL="16002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4pPr>
                <a:lvl5pPr marL="20574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5pPr>
                <a:lvl6pPr marL="25146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6pPr>
                <a:lvl7pPr marL="29718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7pPr>
                <a:lvl8pPr marL="34290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8pPr>
                <a:lvl9pPr marL="38862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9pPr>
              </a:lstStyle>
              <a:p>
                <a:pPr>
                  <a:lnSpc>
                    <a:spcPts val="2100"/>
                  </a:lnSpc>
                </a:pPr>
                <a:r>
                  <a:rPr lang="en-US" altLang="zh-CN" sz="1800" b="1" i="1" dirty="0">
                    <a:solidFill>
                      <a:srgbClr val="FF0000"/>
                    </a:solidFill>
                    <a:latin typeface="Times New Roman" panose="02020603050405020304" pitchFamily="18" charset="0"/>
                    <a:ea typeface="宋体" panose="02010600030101010101" pitchFamily="2" charset="-122"/>
                  </a:rPr>
                  <a:t>max</a:t>
                </a:r>
              </a:p>
            </p:txBody>
          </p:sp>
          <p:sp>
            <p:nvSpPr>
              <p:cNvPr id="12" name="Line 6"/>
              <p:cNvSpPr>
                <a:spLocks noChangeShapeType="1"/>
              </p:cNvSpPr>
              <p:nvPr/>
            </p:nvSpPr>
            <p:spPr bwMode="auto">
              <a:xfrm flipV="1">
                <a:off x="0" y="147"/>
                <a:ext cx="132" cy="77"/>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pPr algn="l"/>
                <a:endParaRPr lang="zh-CN" altLang="en-US">
                  <a:solidFill>
                    <a:srgbClr val="00B050"/>
                  </a:solidFill>
                </a:endParaRPr>
              </a:p>
            </p:txBody>
          </p:sp>
        </p:grpSp>
        <p:grpSp>
          <p:nvGrpSpPr>
            <p:cNvPr id="8" name="Group 7"/>
            <p:cNvGrpSpPr>
              <a:grpSpLocks/>
            </p:cNvGrpSpPr>
            <p:nvPr/>
          </p:nvGrpSpPr>
          <p:grpSpPr bwMode="auto">
            <a:xfrm>
              <a:off x="1" y="348"/>
              <a:ext cx="699" cy="245"/>
              <a:chOff x="0" y="0"/>
              <a:chExt cx="699" cy="245"/>
            </a:xfrm>
          </p:grpSpPr>
          <p:sp>
            <p:nvSpPr>
              <p:cNvPr id="9" name="Rectangle 8"/>
              <p:cNvSpPr>
                <a:spLocks noChangeArrowheads="1"/>
              </p:cNvSpPr>
              <p:nvPr/>
            </p:nvSpPr>
            <p:spPr bwMode="auto">
              <a:xfrm>
                <a:off x="186" y="0"/>
                <a:ext cx="513"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1pPr>
                <a:lvl2pPr marL="742950" indent="-28575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2pPr>
                <a:lvl3pPr marL="11430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3pPr>
                <a:lvl4pPr marL="16002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4pPr>
                <a:lvl5pPr marL="20574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5pPr>
                <a:lvl6pPr marL="25146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6pPr>
                <a:lvl7pPr marL="29718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7pPr>
                <a:lvl8pPr marL="34290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8pPr>
                <a:lvl9pPr marL="38862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9pPr>
              </a:lstStyle>
              <a:p>
                <a:pPr>
                  <a:lnSpc>
                    <a:spcPts val="2100"/>
                  </a:lnSpc>
                </a:pPr>
                <a:r>
                  <a:rPr lang="en-US" altLang="zh-CN" sz="1800" b="1" i="1" dirty="0">
                    <a:solidFill>
                      <a:srgbClr val="00B050"/>
                    </a:solidFill>
                    <a:latin typeface="Times New Roman" panose="02020603050405020304" pitchFamily="18" charset="0"/>
                    <a:ea typeface="宋体" panose="02010600030101010101" pitchFamily="2" charset="-122"/>
                  </a:rPr>
                  <a:t>min</a:t>
                </a:r>
              </a:p>
            </p:txBody>
          </p:sp>
          <p:sp>
            <p:nvSpPr>
              <p:cNvPr id="10" name="Line 9"/>
              <p:cNvSpPr>
                <a:spLocks noChangeShapeType="1"/>
              </p:cNvSpPr>
              <p:nvPr/>
            </p:nvSpPr>
            <p:spPr bwMode="auto">
              <a:xfrm>
                <a:off x="0" y="45"/>
                <a:ext cx="132" cy="61"/>
              </a:xfrm>
              <a:prstGeom prst="line">
                <a:avLst/>
              </a:prstGeom>
              <a:noFill/>
              <a:ln w="12700">
                <a:solidFill>
                  <a:srgbClr val="00B050"/>
                </a:solidFill>
                <a:round/>
                <a:headEnd/>
                <a:tailEnd/>
              </a:ln>
              <a:extLst>
                <a:ext uri="{909E8E84-426E-40DD-AFC4-6F175D3DCCD1}">
                  <a14:hiddenFill xmlns:a14="http://schemas.microsoft.com/office/drawing/2010/main">
                    <a:noFill/>
                  </a14:hiddenFill>
                </a:ext>
              </a:extLst>
            </p:spPr>
            <p:txBody>
              <a:bodyPr/>
              <a:lstStyle/>
              <a:p>
                <a:pPr algn="l"/>
                <a:endParaRPr lang="zh-CN" altLang="en-US">
                  <a:solidFill>
                    <a:srgbClr val="00B050"/>
                  </a:solidFill>
                </a:endParaRPr>
              </a:p>
            </p:txBody>
          </p:sp>
        </p:grpSp>
      </p:grpSp>
    </p:spTree>
    <p:extLst>
      <p:ext uri="{BB962C8B-B14F-4D97-AF65-F5344CB8AC3E}">
        <p14:creationId xmlns:p14="http://schemas.microsoft.com/office/powerpoint/2010/main" val="416081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left)">
                                      <p:cBhvr>
                                        <p:cTn id="17" dur="500"/>
                                        <p:tgtEl>
                                          <p:spTgt spid="5">
                                            <p:txEl>
                                              <p:pRg st="3" end="3"/>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wipe(left)">
                                      <p:cBhvr>
                                        <p:cTn id="20" dur="500"/>
                                        <p:tgtEl>
                                          <p:spTgt spid="5">
                                            <p:txEl>
                                              <p:pRg st="4" end="4"/>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wipe(left)">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wipe(left)">
                                      <p:cBhvr>
                                        <p:cTn id="28" dur="500"/>
                                        <p:tgtEl>
                                          <p:spTgt spid="5">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animEffect transition="in" filter="wipe(left)">
                                      <p:cBhvr>
                                        <p:cTn id="33" dur="500"/>
                                        <p:tgtEl>
                                          <p:spTgt spid="5">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wipe(left)">
                                      <p:cBhvr>
                                        <p:cTn id="43" dur="500"/>
                                        <p:tgtEl>
                                          <p:spTgt spid="5">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wipe(left)">
                                      <p:cBhvr>
                                        <p:cTn id="48" dur="500"/>
                                        <p:tgtEl>
                                          <p:spTgt spid="5">
                                            <p:txEl>
                                              <p:pRg st="9" end="9"/>
                                            </p:txEl>
                                          </p:spTgt>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wipe(left)">
                                      <p:cBhvr>
                                        <p:cTn id="52" dur="500"/>
                                        <p:tgtEl>
                                          <p:spTgt spid="5">
                                            <p:txEl>
                                              <p:pRg st="10" end="10"/>
                                            </p:txEl>
                                          </p:spTgt>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5">
                                            <p:txEl>
                                              <p:pRg st="11" end="11"/>
                                            </p:txEl>
                                          </p:spTgt>
                                        </p:tgtEl>
                                        <p:attrNameLst>
                                          <p:attrName>style.visibility</p:attrName>
                                        </p:attrNameLst>
                                      </p:cBhvr>
                                      <p:to>
                                        <p:strVal val="visible"/>
                                      </p:to>
                                    </p:set>
                                    <p:animEffect transition="in" filter="wipe(left)">
                                      <p:cBhvr>
                                        <p:cTn id="56" dur="500"/>
                                        <p:tgtEl>
                                          <p:spTgt spid="5">
                                            <p:txEl>
                                              <p:pRg st="11" end="11"/>
                                            </p:txEl>
                                          </p:spTgt>
                                        </p:tgtEl>
                                      </p:cBhvr>
                                    </p:animEffect>
                                  </p:childTnLst>
                                </p:cTn>
                              </p:par>
                            </p:childTnLst>
                          </p:cTn>
                        </p:par>
                        <p:par>
                          <p:cTn id="57" fill="hold">
                            <p:stCondLst>
                              <p:cond delay="1500"/>
                            </p:stCondLst>
                            <p:childTnLst>
                              <p:par>
                                <p:cTn id="58" presetID="22" presetClass="entr" presetSubtype="8" fill="hold" grpId="0" nodeType="afterEffect">
                                  <p:stCondLst>
                                    <p:cond delay="0"/>
                                  </p:stCondLst>
                                  <p:childTnLst>
                                    <p:set>
                                      <p:cBhvr>
                                        <p:cTn id="59" dur="1" fill="hold">
                                          <p:stCondLst>
                                            <p:cond delay="0"/>
                                          </p:stCondLst>
                                        </p:cTn>
                                        <p:tgtEl>
                                          <p:spTgt spid="5">
                                            <p:txEl>
                                              <p:pRg st="12" end="12"/>
                                            </p:txEl>
                                          </p:spTgt>
                                        </p:tgtEl>
                                        <p:attrNameLst>
                                          <p:attrName>style.visibility</p:attrName>
                                        </p:attrNameLst>
                                      </p:cBhvr>
                                      <p:to>
                                        <p:strVal val="visible"/>
                                      </p:to>
                                    </p:set>
                                    <p:animEffect transition="in" filter="wipe(left)">
                                      <p:cBhvr>
                                        <p:cTn id="60" dur="500"/>
                                        <p:tgtEl>
                                          <p:spTgt spid="5">
                                            <p:txEl>
                                              <p:pRg st="12" end="12"/>
                                            </p:txEl>
                                          </p:spTgt>
                                        </p:tgtEl>
                                      </p:cBhvr>
                                    </p:animEffect>
                                  </p:childTnLst>
                                </p:cTn>
                              </p:par>
                            </p:childTnLst>
                          </p:cTn>
                        </p:par>
                        <p:par>
                          <p:cTn id="61" fill="hold">
                            <p:stCondLst>
                              <p:cond delay="2000"/>
                            </p:stCondLst>
                            <p:childTnLst>
                              <p:par>
                                <p:cTn id="62" presetID="22" presetClass="entr" presetSubtype="8" fill="hold" grpId="0" nodeType="afterEffect">
                                  <p:stCondLst>
                                    <p:cond delay="0"/>
                                  </p:stCondLst>
                                  <p:childTnLst>
                                    <p:set>
                                      <p:cBhvr>
                                        <p:cTn id="63" dur="1" fill="hold">
                                          <p:stCondLst>
                                            <p:cond delay="0"/>
                                          </p:stCondLst>
                                        </p:cTn>
                                        <p:tgtEl>
                                          <p:spTgt spid="5">
                                            <p:txEl>
                                              <p:pRg st="13" end="13"/>
                                            </p:txEl>
                                          </p:spTgt>
                                        </p:tgtEl>
                                        <p:attrNameLst>
                                          <p:attrName>style.visibility</p:attrName>
                                        </p:attrNameLst>
                                      </p:cBhvr>
                                      <p:to>
                                        <p:strVal val="visible"/>
                                      </p:to>
                                    </p:set>
                                    <p:animEffect transition="in" filter="wipe(left)">
                                      <p:cBhvr>
                                        <p:cTn id="64" dur="500"/>
                                        <p:tgtEl>
                                          <p:spTgt spid="5">
                                            <p:txEl>
                                              <p:pRg st="13" end="1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
                                            <p:txEl>
                                              <p:pRg st="0" end="0"/>
                                            </p:txEl>
                                          </p:spTgt>
                                        </p:tgtEl>
                                        <p:attrNameLst>
                                          <p:attrName>style.visibility</p:attrName>
                                        </p:attrNameLst>
                                      </p:cBhvr>
                                      <p:to>
                                        <p:strVal val="visible"/>
                                      </p:to>
                                    </p:set>
                                    <p:animEffect transition="in" filter="wipe(left)">
                                      <p:cBhvr>
                                        <p:cTn id="6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uiExpand="1"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32</a:t>
            </a:r>
            <a:r>
              <a:rPr lang="zh-CN" altLang="en-US" dirty="0"/>
              <a:t>位机器上的程序</a:t>
            </a:r>
          </a:p>
        </p:txBody>
      </p:sp>
      <p:sp>
        <p:nvSpPr>
          <p:cNvPr id="5" name="Rectangle 3"/>
          <p:cNvSpPr>
            <a:spLocks noChangeArrowheads="1"/>
          </p:cNvSpPr>
          <p:nvPr/>
        </p:nvSpPr>
        <p:spPr bwMode="auto">
          <a:xfrm>
            <a:off x="2114228" y="1217837"/>
            <a:ext cx="7776864" cy="3044423"/>
          </a:xfrm>
          <a:prstGeom prst="rect">
            <a:avLst/>
          </a:prstGeom>
          <a:solidFill>
            <a:srgbClr val="CCFF66">
              <a:alpha val="74117"/>
            </a:srgbClr>
          </a:solidFill>
          <a:ln w="25400">
            <a:solidFill>
              <a:schemeClr val="accent1"/>
            </a:solid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unsigned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u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2147483648</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"x </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%u = %X = </a:t>
            </a:r>
            <a:r>
              <a:rPr lang="en-US" altLang="zh-CN" sz="24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%d\n</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"u </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%u = %X = </a:t>
            </a:r>
            <a:r>
              <a:rPr lang="en-US" altLang="zh-CN" sz="24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%d\n</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标注 2"/>
          <p:cNvSpPr/>
          <p:nvPr/>
        </p:nvSpPr>
        <p:spPr>
          <a:xfrm>
            <a:off x="5745622" y="3642046"/>
            <a:ext cx="1584176" cy="349647"/>
          </a:xfrm>
          <a:prstGeom prst="wedgeRectCallout">
            <a:avLst>
              <a:gd name="adj1" fmla="val -6301"/>
              <a:gd name="adj2" fmla="val -12309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楷体" panose="02010609060101010101" pitchFamily="49" charset="-122"/>
                <a:ea typeface="楷体" panose="02010609060101010101" pitchFamily="49" charset="-122"/>
              </a:rPr>
              <a:t>机器码输出</a:t>
            </a:r>
          </a:p>
        </p:txBody>
      </p:sp>
      <p:sp>
        <p:nvSpPr>
          <p:cNvPr id="14" name="矩形标注 13"/>
          <p:cNvSpPr/>
          <p:nvPr/>
        </p:nvSpPr>
        <p:spPr>
          <a:xfrm>
            <a:off x="4922540" y="1566822"/>
            <a:ext cx="1361362" cy="349647"/>
          </a:xfrm>
          <a:prstGeom prst="wedgeRectCallout">
            <a:avLst>
              <a:gd name="adj1" fmla="val -75122"/>
              <a:gd name="adj2" fmla="val 12082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楷体" panose="02010609060101010101" pitchFamily="49" charset="-122"/>
                <a:ea typeface="楷体" panose="02010609060101010101" pitchFamily="49" charset="-122"/>
              </a:rPr>
              <a:t>真值赋值</a:t>
            </a:r>
          </a:p>
        </p:txBody>
      </p:sp>
      <p:sp>
        <p:nvSpPr>
          <p:cNvPr id="13" name="Rectangle 4"/>
          <p:cNvSpPr>
            <a:spLocks noChangeArrowheads="1"/>
          </p:cNvSpPr>
          <p:nvPr/>
        </p:nvSpPr>
        <p:spPr bwMode="auto">
          <a:xfrm>
            <a:off x="1703512" y="4820202"/>
            <a:ext cx="8784976" cy="520655"/>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 x = 4294967295 = FFFFFFFF = -1</a:t>
            </a:r>
          </a:p>
        </p:txBody>
      </p:sp>
      <p:sp>
        <p:nvSpPr>
          <p:cNvPr id="16" name="Rectangle 4"/>
          <p:cNvSpPr>
            <a:spLocks noChangeArrowheads="1"/>
          </p:cNvSpPr>
          <p:nvPr/>
        </p:nvSpPr>
        <p:spPr bwMode="auto">
          <a:xfrm>
            <a:off x="1703512" y="5543244"/>
            <a:ext cx="8784976" cy="520655"/>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 u = 2147483648 = 80000000 = -2147483648</a:t>
            </a:r>
          </a:p>
        </p:txBody>
      </p:sp>
      <p:sp>
        <p:nvSpPr>
          <p:cNvPr id="8" name="矩形标注 7"/>
          <p:cNvSpPr/>
          <p:nvPr/>
        </p:nvSpPr>
        <p:spPr>
          <a:xfrm>
            <a:off x="7844944" y="2145046"/>
            <a:ext cx="1361362" cy="349647"/>
          </a:xfrm>
          <a:prstGeom prst="wedgeRectCallout">
            <a:avLst>
              <a:gd name="adj1" fmla="val -75122"/>
              <a:gd name="adj2" fmla="val 12082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a:solidFill>
                  <a:schemeClr val="tx1"/>
                </a:solidFill>
                <a:latin typeface="楷体" panose="02010609060101010101" pitchFamily="49" charset="-122"/>
                <a:ea typeface="楷体" panose="02010609060101010101" pitchFamily="49" charset="-122"/>
              </a:rPr>
              <a:t>真值输出</a:t>
            </a:r>
            <a:endParaRPr lang="zh-CN" altLang="en-US" dirty="0">
              <a:solidFill>
                <a:schemeClr val="tx1"/>
              </a:solidFill>
              <a:latin typeface="楷体" panose="02010609060101010101" pitchFamily="49" charset="-122"/>
              <a:ea typeface="楷体" panose="02010609060101010101" pitchFamily="49" charset="-122"/>
            </a:endParaRPr>
          </a:p>
        </p:txBody>
      </p:sp>
    </p:spTree>
    <p:custDataLst>
      <p:tags r:id="rId1"/>
    </p:custDataLst>
    <p:extLst>
      <p:ext uri="{BB962C8B-B14F-4D97-AF65-F5344CB8AC3E}">
        <p14:creationId xmlns:p14="http://schemas.microsoft.com/office/powerpoint/2010/main" val="3596970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68915">
        <p15:prstTrans prst="pageCurlDouble"/>
      </p:transition>
    </mc:Choice>
    <mc:Fallback xmlns="">
      <p:transition spd="slow" advTm="1689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wipe(left)">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wipe(left)">
                                      <p:cBhvr>
                                        <p:cTn id="31" dur="500"/>
                                        <p:tgtEl>
                                          <p:spTgt spid="5">
                                            <p:txEl>
                                              <p:pRg st="4" end="4"/>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wipe(left)">
                                      <p:cBhvr>
                                        <p:cTn id="34" dur="500"/>
                                        <p:tgtEl>
                                          <p:spTgt spid="5">
                                            <p:txEl>
                                              <p:pRg st="5" end="5"/>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wipe(left)">
                                      <p:cBhvr>
                                        <p:cTn id="40" dur="500"/>
                                        <p:tgtEl>
                                          <p:spTgt spid="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down)">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down)">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left)">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3" grpId="0" animBg="1"/>
      <p:bldP spid="16" grpId="0" animBg="1"/>
      <p:bldP spid="8" grpId="0" animBg="1"/>
    </p:bldLst>
  </p:timing>
  <p:extLst mod="1">
    <p:ext uri="{3A86A75C-4F4B-4683-9AE1-C65F6400EC91}">
      <p14:laserTraceLst xmlns:p14="http://schemas.microsoft.com/office/powerpoint/2010/main">
        <p14:tracePtLst>
          <p14:tracePt t="11472" x="2978150" y="2444750"/>
          <p14:tracePt t="11936" x="2984500" y="2438400"/>
          <p14:tracePt t="11955" x="3003550" y="2438400"/>
          <p14:tracePt t="11971" x="3124200" y="2438400"/>
          <p14:tracePt t="11988" x="3289300" y="2438400"/>
          <p14:tracePt t="12005" x="3486150" y="2438400"/>
          <p14:tracePt t="12008" x="3587750" y="2432050"/>
          <p14:tracePt t="12021" x="3689350" y="2419350"/>
          <p14:tracePt t="12039" x="3860800" y="2400300"/>
          <p14:tracePt t="12055" x="3892550" y="2393950"/>
          <p14:tracePt t="12161" x="3905250" y="2393950"/>
          <p14:tracePt t="12172" x="3911600" y="2393950"/>
          <p14:tracePt t="12188" x="3949700" y="2393950"/>
          <p14:tracePt t="12205" x="3981450" y="2393950"/>
          <p14:tracePt t="12222" x="4032250" y="2393950"/>
          <p14:tracePt t="12239" x="4083050" y="2393950"/>
          <p14:tracePt t="12256" x="4108450" y="2393950"/>
          <p14:tracePt t="12328" x="4114800" y="2393950"/>
          <p14:tracePt t="12344" x="4127500" y="2393950"/>
          <p14:tracePt t="12355" x="4152900" y="2393950"/>
          <p14:tracePt t="12372" x="4197350" y="2393950"/>
          <p14:tracePt t="12389" x="4216400" y="2393950"/>
          <p14:tracePt t="12405" x="4286250" y="2387600"/>
          <p14:tracePt t="12422" x="4362450" y="2381250"/>
          <p14:tracePt t="12439" x="4394200" y="2368550"/>
          <p14:tracePt t="12721" x="4387850" y="2368550"/>
          <p14:tracePt t="12739" x="4349750" y="2368550"/>
          <p14:tracePt t="12756" x="4298950" y="2368550"/>
          <p14:tracePt t="12772" x="4254500" y="2368550"/>
          <p14:tracePt t="12790" x="4229100" y="2368550"/>
          <p14:tracePt t="12792" x="4203700" y="2368550"/>
          <p14:tracePt t="12806" x="4184650" y="2368550"/>
          <p14:tracePt t="12822" x="4159250" y="2368550"/>
          <p14:tracePt t="12823" x="4146550" y="2368550"/>
          <p14:tracePt t="12839" x="4127500" y="2368550"/>
          <p14:tracePt t="12856" x="4108450" y="2368550"/>
          <p14:tracePt t="12873" x="4083050" y="2368550"/>
          <p14:tracePt t="12889" x="4051300" y="2368550"/>
          <p14:tracePt t="12906" x="4013200" y="2368550"/>
          <p14:tracePt t="12923" x="3962400" y="2368550"/>
          <p14:tracePt t="12939" x="3917950" y="2368550"/>
          <p14:tracePt t="12956" x="3860800" y="2368550"/>
          <p14:tracePt t="12973" x="3778250" y="2368550"/>
          <p14:tracePt t="12991" x="3740150" y="2374900"/>
          <p14:tracePt t="13273" x="3746500" y="2381250"/>
          <p14:tracePt t="13290" x="3803650" y="2381250"/>
          <p14:tracePt t="13306" x="3854450" y="2381250"/>
          <p14:tracePt t="13323" x="3930650" y="2381250"/>
          <p14:tracePt t="13340" x="4006850" y="2381250"/>
          <p14:tracePt t="13356" x="4070350" y="2381250"/>
          <p14:tracePt t="13373" x="4102100" y="2381250"/>
          <p14:tracePt t="13424" x="4114800" y="2381250"/>
          <p14:tracePt t="13440" x="4127500" y="2381250"/>
          <p14:tracePt t="13457" x="4171950" y="2387600"/>
          <p14:tracePt t="13473" x="4235450" y="2393950"/>
          <p14:tracePt t="13490" x="4267200" y="2393950"/>
          <p14:tracePt t="13507" x="4318000" y="2393950"/>
          <p14:tracePt t="13523" x="4381500" y="2393950"/>
          <p14:tracePt t="13541" x="4432300" y="2393950"/>
          <p14:tracePt t="13558" x="4438650" y="2393950"/>
          <p14:tracePt t="13921" x="4425950" y="2393950"/>
          <p14:tracePt t="13929" x="4400550" y="2393950"/>
          <p14:tracePt t="13941" x="4381500" y="2393950"/>
          <p14:tracePt t="13957" x="4305300" y="2393950"/>
          <p14:tracePt t="13974" x="4241800" y="2393950"/>
          <p14:tracePt t="13976" x="4210050" y="2393950"/>
          <p14:tracePt t="13991" x="4184650" y="2393950"/>
          <p14:tracePt t="14008" x="4178300" y="2393950"/>
          <p14:tracePt t="14042" x="4171950" y="2393950"/>
          <p14:tracePt t="14057" x="4159250" y="2393950"/>
          <p14:tracePt t="14074" x="4108450" y="2400300"/>
          <p14:tracePt t="14091" x="4064000" y="2400300"/>
          <p14:tracePt t="14107" x="3987800" y="2406650"/>
          <p14:tracePt t="14124" x="3879850" y="2413000"/>
          <p14:tracePt t="14141" x="3765550" y="2419350"/>
          <p14:tracePt t="14157" x="3721100" y="2425700"/>
          <p14:tracePt t="14191" x="3714750" y="2425700"/>
          <p14:tracePt t="14416" x="3727450" y="2419350"/>
          <p14:tracePt t="14424" x="3746500" y="2419350"/>
          <p14:tracePt t="14441" x="3829050" y="2419350"/>
          <p14:tracePt t="14458" x="4013200" y="2413000"/>
          <p14:tracePt t="14475" x="4311650" y="2406650"/>
          <p14:tracePt t="14492" x="4641850" y="2393950"/>
          <p14:tracePt t="14508" x="4895850" y="2387600"/>
          <p14:tracePt t="14524" x="5003800" y="2387600"/>
          <p14:tracePt t="14976" x="0" y="0"/>
        </p14:tracePtLst>
        <p14:tracePtLst>
          <p14:tracePt t="23825" x="5321300" y="2794000"/>
          <p14:tracePt t="24129" x="5327650" y="2794000"/>
          <p14:tracePt t="24136" x="5334000" y="2794000"/>
          <p14:tracePt t="24153" x="5378450" y="2794000"/>
          <p14:tracePt t="24170" x="5410200" y="2794000"/>
          <p14:tracePt t="24187" x="5429250" y="2794000"/>
          <p14:tracePt t="24203" x="5435600" y="2794000"/>
          <p14:tracePt t="24337" x="5441950" y="2794000"/>
          <p14:tracePt t="24353" x="5454650" y="2794000"/>
          <p14:tracePt t="24371" x="5467350" y="2794000"/>
          <p14:tracePt t="24387" x="5480050" y="2794000"/>
          <p14:tracePt t="24403" x="5511800" y="2794000"/>
          <p14:tracePt t="24420" x="5556250" y="2794000"/>
          <p14:tracePt t="24437" x="5607050" y="2794000"/>
          <p14:tracePt t="24453" x="5676900" y="2800350"/>
          <p14:tracePt t="24470" x="5721350" y="2800350"/>
          <p14:tracePt t="24487" x="5734050" y="2800350"/>
          <p14:tracePt t="24665" x="5740400" y="2800350"/>
          <p14:tracePt t="24681" x="5753100" y="2800350"/>
          <p14:tracePt t="24704" x="5803900" y="2800350"/>
          <p14:tracePt t="24720" x="5848350" y="2800350"/>
          <p14:tracePt t="24737" x="5880100" y="2800350"/>
          <p14:tracePt t="24754" x="5918200" y="2800350"/>
          <p14:tracePt t="24770" x="5949950" y="2800350"/>
          <p14:tracePt t="24788" x="5962650" y="2800350"/>
          <p14:tracePt t="24857" x="5969000" y="2800350"/>
          <p14:tracePt t="24873" x="5975350" y="2800350"/>
          <p14:tracePt t="24887" x="6013450" y="2800350"/>
          <p14:tracePt t="24904" x="6045200" y="2800350"/>
          <p14:tracePt t="24921" x="6102350" y="2800350"/>
          <p14:tracePt t="24937" x="6153150" y="2806700"/>
          <p14:tracePt t="24954" x="6172200" y="2813050"/>
          <p14:tracePt t="24971" x="6197600" y="2813050"/>
          <p14:tracePt t="25050" x="6210300" y="2813050"/>
          <p14:tracePt t="25065" x="6216650" y="2813050"/>
          <p14:tracePt t="25088" x="6267450" y="2813050"/>
          <p14:tracePt t="25104" x="6311900" y="2813050"/>
          <p14:tracePt t="25121" x="6337300" y="2813050"/>
          <p14:tracePt t="25138" x="6362700" y="2813050"/>
          <p14:tracePt t="25155" x="6369050" y="2813050"/>
          <p14:tracePt t="25281" x="6381750" y="2813050"/>
          <p14:tracePt t="25306" x="6394450" y="2813050"/>
          <p14:tracePt t="25321" x="6451600" y="2813050"/>
          <p14:tracePt t="25338" x="6496050" y="2813050"/>
          <p14:tracePt t="25355" x="6546850" y="2813050"/>
          <p14:tracePt t="25371" x="6584950" y="2813050"/>
          <p14:tracePt t="25388" x="6616700" y="2813050"/>
          <p14:tracePt t="25405" x="6629400" y="2813050"/>
          <p14:tracePt t="25481" x="6635750" y="2813050"/>
          <p14:tracePt t="25497" x="6648450" y="2813050"/>
          <p14:tracePt t="25505" x="6654800" y="2813050"/>
          <p14:tracePt t="25522" x="6667500" y="2813050"/>
          <p14:tracePt t="25539" x="6673850" y="2813050"/>
          <p14:tracePt t="25555" x="6686550" y="2813050"/>
          <p14:tracePt t="25572" x="6705600" y="2813050"/>
          <p14:tracePt t="25589" x="6724650" y="2813050"/>
          <p14:tracePt t="25605" x="6762750" y="2813050"/>
          <p14:tracePt t="25623" x="6794500" y="2813050"/>
          <p14:tracePt t="25624" x="6807200" y="2813050"/>
          <p14:tracePt t="25638" x="6813550" y="2813050"/>
          <p14:tracePt t="25655" x="6819900" y="2813050"/>
          <p14:tracePt t="25672" x="6826250" y="2813050"/>
          <p14:tracePt t="25688" x="6851650" y="2813050"/>
          <p14:tracePt t="25705" x="6902450" y="2813050"/>
          <p14:tracePt t="25722" x="6965950" y="2813050"/>
          <p14:tracePt t="25738" x="6997700" y="2813050"/>
          <p14:tracePt t="25755" x="7010400" y="2813050"/>
          <p14:tracePt t="25898" x="7023100" y="2813050"/>
          <p14:tracePt t="25905" x="7029450" y="2813050"/>
          <p14:tracePt t="25922" x="7054850" y="2806700"/>
          <p14:tracePt t="26290" x="0" y="0"/>
        </p14:tracePtLst>
        <p14:tracePtLst>
          <p14:tracePt t="33243" x="8128000" y="3092450"/>
          <p14:tracePt t="33274" x="8134350" y="3086100"/>
          <p14:tracePt t="33322" x="8159750" y="3086100"/>
          <p14:tracePt t="33331" x="8172450" y="3086100"/>
          <p14:tracePt t="33348" x="8235950" y="3086100"/>
          <p14:tracePt t="33364" x="8274050" y="3086100"/>
          <p14:tracePt t="33382" x="8350250" y="3079750"/>
          <p14:tracePt t="33399" x="8439150" y="3067050"/>
          <p14:tracePt t="33415" x="8483600" y="3054350"/>
          <p14:tracePt t="33416" x="8489950" y="3054350"/>
          <p14:tracePt t="33490" x="8496300" y="3054350"/>
          <p14:tracePt t="33498" x="8509000" y="3054350"/>
          <p14:tracePt t="33515" x="8553450" y="3054350"/>
          <p14:tracePt t="33531" x="8629650" y="3054350"/>
          <p14:tracePt t="33548" x="8731250" y="3054350"/>
          <p14:tracePt t="33565" x="8832850" y="3054350"/>
          <p14:tracePt t="33581" x="8902700" y="3054350"/>
          <p14:tracePt t="33598" x="8909050" y="3054350"/>
          <p14:tracePt t="33697" x="8915400" y="3054350"/>
          <p14:tracePt t="33715" x="8928100" y="3054350"/>
          <p14:tracePt t="33732" x="8947150" y="3054350"/>
          <p14:tracePt t="33748" x="8959850" y="3054350"/>
          <p14:tracePt t="33765" x="8966200" y="3060700"/>
          <p14:tracePt t="33782" x="8985250" y="3060700"/>
          <p14:tracePt t="33798" x="8997950" y="3067050"/>
          <p14:tracePt t="33970" x="9004300" y="3067050"/>
          <p14:tracePt t="33970" x="0" y="0"/>
        </p14:tracePtLst>
        <p14:tracePtLst>
          <p14:tracePt t="34842" x="8267700" y="3511550"/>
          <p14:tracePt t="34922" x="8280400" y="3511550"/>
          <p14:tracePt t="34933" x="8318500" y="3505200"/>
          <p14:tracePt t="34950" x="8362950" y="3498850"/>
          <p14:tracePt t="34967" x="8445500" y="3498850"/>
          <p14:tracePt t="34983" x="8547100" y="3486150"/>
          <p14:tracePt t="35000" x="8642350" y="3479800"/>
          <p14:tracePt t="35001" x="8680450" y="3479800"/>
          <p14:tracePt t="35017" x="8712200" y="3479800"/>
          <p14:tracePt t="35073" x="8718550" y="3479800"/>
          <p14:tracePt t="35089" x="8737600" y="3479800"/>
          <p14:tracePt t="35100" x="8769350" y="3479800"/>
          <p14:tracePt t="35117" x="8820150" y="3479800"/>
          <p14:tracePt t="35133" x="8858250" y="3479800"/>
          <p14:tracePt t="35151" x="8934450" y="3479800"/>
          <p14:tracePt t="35167" x="9010650" y="3479800"/>
          <p14:tracePt t="35168" x="9017000" y="3479800"/>
          <p14:tracePt t="35298" x="9023350" y="3479800"/>
          <p14:tracePt t="35305" x="9036050" y="3486150"/>
          <p14:tracePt t="35317" x="9067800" y="3486150"/>
          <p14:tracePt t="35333" x="9105900" y="3492500"/>
          <p14:tracePt t="35351" x="9144000" y="3492500"/>
          <p14:tracePt t="35352" x="9156700" y="3492500"/>
          <p14:tracePt t="35938" x="0" y="0"/>
        </p14:tracePtLst>
        <p14:tracePtLst>
          <p14:tracePt t="39562" x="5340350" y="3111500"/>
          <p14:tracePt t="39698" x="5346700" y="3111500"/>
          <p14:tracePt t="39705" x="5359400" y="3111500"/>
          <p14:tracePt t="39722" x="5397500" y="3111500"/>
          <p14:tracePt t="39739" x="5467350" y="3111500"/>
          <p14:tracePt t="39756" x="5524500" y="3111500"/>
          <p14:tracePt t="39773" x="5568950" y="3111500"/>
          <p14:tracePt t="39789" x="5581650" y="3111500"/>
          <p14:tracePt t="39867" x="5588000" y="3111500"/>
          <p14:tracePt t="39874" x="5607050" y="3111500"/>
          <p14:tracePt t="39889" x="5626100" y="3111500"/>
          <p14:tracePt t="39906" x="5683250" y="3111500"/>
          <p14:tracePt t="39922" x="5727700" y="3111500"/>
          <p14:tracePt t="39939" x="5765800" y="3111500"/>
          <p14:tracePt t="39956" x="5791200" y="3111500"/>
          <p14:tracePt t="40042" x="5797550" y="3111500"/>
          <p14:tracePt t="40057" x="5810250" y="3111500"/>
          <p14:tracePt t="40073" x="5842000" y="3111500"/>
          <p14:tracePt t="40089" x="5854700" y="3111500"/>
          <p14:tracePt t="40106" x="5861050" y="3111500"/>
          <p14:tracePt t="40163" x="5867400" y="3111500"/>
          <p14:tracePt t="40179" x="5886450" y="3111500"/>
          <p14:tracePt t="40189" x="5892800" y="3111500"/>
          <p14:tracePt t="40206" x="5937250" y="3111500"/>
          <p14:tracePt t="40223" x="6013450" y="3111500"/>
          <p14:tracePt t="40225" x="6051550" y="3111500"/>
          <p14:tracePt t="40240" x="6096000" y="3111500"/>
          <p14:tracePt t="40258" x="6210300" y="3111500"/>
          <p14:tracePt t="40274" x="6223000" y="3111500"/>
          <p14:tracePt t="40339" x="6229350" y="3111500"/>
          <p14:tracePt t="40356" x="6261100" y="3111500"/>
          <p14:tracePt t="40373" x="6318250" y="3111500"/>
          <p14:tracePt t="40390" x="6369050" y="3111500"/>
          <p14:tracePt t="40406" x="6413500" y="3111500"/>
          <p14:tracePt t="40423" x="6464300" y="3111500"/>
          <p14:tracePt t="40425" x="6489700" y="3111500"/>
          <p14:tracePt t="40440" x="6496050" y="3111500"/>
          <p14:tracePt t="40457" x="6521450" y="3111500"/>
          <p14:tracePt t="40473" x="6534150" y="3111500"/>
          <p14:tracePt t="40490" x="6546850" y="3111500"/>
          <p14:tracePt t="40507" x="6565900" y="3111500"/>
          <p14:tracePt t="40524" x="6578600" y="3111500"/>
          <p14:tracePt t="40540" x="6629400" y="3111500"/>
          <p14:tracePt t="40557" x="6667500" y="3111500"/>
          <p14:tracePt t="40573" x="6724650" y="3111500"/>
          <p14:tracePt t="40591" x="6775450" y="3111500"/>
          <p14:tracePt t="40607" x="6819900" y="3111500"/>
          <p14:tracePt t="40623" x="6845300" y="3111500"/>
          <p14:tracePt t="40640" x="6864350" y="3111500"/>
          <p14:tracePt t="40641" x="6870700" y="3111500"/>
          <p14:tracePt t="40657" x="6915150" y="3105150"/>
          <p14:tracePt t="40674" x="6940550" y="3098800"/>
          <p14:tracePt t="40690" x="6959600" y="3098800"/>
          <p14:tracePt t="40707" x="6978650" y="3092450"/>
          <p14:tracePt t="40723" x="7004050" y="3092450"/>
          <p14:tracePt t="40740" x="7010400" y="3092450"/>
          <p14:tracePt t="40757" x="7029450" y="3092450"/>
          <p14:tracePt t="40774" x="7048500" y="3092450"/>
          <p14:tracePt t="40790" x="7073900" y="3092450"/>
          <p14:tracePt t="40808" x="7086600" y="3092450"/>
          <p14:tracePt t="40808" x="7099300" y="3092450"/>
          <p14:tracePt t="40824" x="7124700" y="3092450"/>
          <p14:tracePt t="40840" x="7162800" y="3092450"/>
          <p14:tracePt t="40857" x="7213600" y="3092450"/>
          <p14:tracePt t="40874" x="7258050" y="3086100"/>
          <p14:tracePt t="40890" x="7308850" y="3086100"/>
          <p14:tracePt t="40907" x="7353300" y="3086100"/>
          <p14:tracePt t="40924" x="7378700" y="3086100"/>
          <p14:tracePt t="40940" x="7397750" y="3086100"/>
          <p14:tracePt t="40957" x="7442200" y="3086100"/>
          <p14:tracePt t="40974" x="7486650" y="3086100"/>
          <p14:tracePt t="40990" x="7524750" y="3086100"/>
          <p14:tracePt t="41008" x="7550150" y="3086100"/>
          <p14:tracePt t="41009" x="7569200" y="3086100"/>
          <p14:tracePt t="41025" x="7581900" y="3086100"/>
          <p14:tracePt t="41041" x="7651750" y="3086100"/>
          <p14:tracePt t="41058" x="7721600" y="3086100"/>
          <p14:tracePt t="41074" x="7778750" y="3086100"/>
          <p14:tracePt t="41091" x="7835900" y="3086100"/>
          <p14:tracePt t="41107" x="7861300" y="3086100"/>
          <p14:tracePt t="41179" x="7874000" y="3086100"/>
          <p14:tracePt t="41194" x="7880350" y="3086100"/>
          <p14:tracePt t="41434" x="7867650" y="3086100"/>
          <p14:tracePt t="41450" x="7848600" y="3086100"/>
          <p14:tracePt t="41458" x="7823200" y="3086100"/>
          <p14:tracePt t="41474" x="7791450" y="3086100"/>
          <p14:tracePt t="41492" x="7740650" y="3086100"/>
          <p14:tracePt t="41508" x="7670800" y="3086100"/>
          <p14:tracePt t="41525" x="7607300" y="3086100"/>
          <p14:tracePt t="41542" x="7562850" y="3086100"/>
          <p14:tracePt t="41558" x="7537450" y="3086100"/>
          <p14:tracePt t="41574" x="7518400" y="3086100"/>
          <p14:tracePt t="41591" x="7512050" y="3086100"/>
          <p14:tracePt t="41608" x="7505700" y="3086100"/>
          <p14:tracePt t="41625" x="7467600" y="3086100"/>
          <p14:tracePt t="41641" x="7404100" y="3086100"/>
          <p14:tracePt t="41658" x="7359650" y="3086100"/>
          <p14:tracePt t="41675" x="7296150" y="3086100"/>
          <p14:tracePt t="41691" x="7213600" y="3086100"/>
          <p14:tracePt t="41708" x="7156450" y="3086100"/>
          <p14:tracePt t="41725" x="7086600" y="3086100"/>
          <p14:tracePt t="41742" x="7016750" y="3086100"/>
          <p14:tracePt t="41758" x="6953250" y="3086100"/>
          <p14:tracePt t="41775" x="6921500" y="3086100"/>
          <p14:tracePt t="41776" x="6902450" y="3086100"/>
          <p14:tracePt t="41792" x="6889750" y="3086100"/>
          <p14:tracePt t="41809" x="6851650" y="3086100"/>
          <p14:tracePt t="41825" x="6819900" y="3086100"/>
          <p14:tracePt t="41841" x="6769100" y="3079750"/>
          <p14:tracePt t="41858" x="6731000" y="3079750"/>
          <p14:tracePt t="41875" x="6635750" y="3073400"/>
          <p14:tracePt t="41892" x="6527800" y="3073400"/>
          <p14:tracePt t="41908" x="6381750" y="3073400"/>
          <p14:tracePt t="41925" x="6248400" y="3073400"/>
          <p14:tracePt t="41942" x="6146800" y="3073400"/>
          <p14:tracePt t="41958" x="6045200" y="3073400"/>
          <p14:tracePt t="41975" x="5969000" y="3073400"/>
          <p14:tracePt t="41980" x="5949950" y="3067050"/>
          <p14:tracePt t="41993" x="5943600" y="3067050"/>
          <p14:tracePt t="42009" x="5924550" y="3060700"/>
          <p14:tracePt t="42052" x="5918200" y="3054350"/>
          <p14:tracePt t="42075" x="5880100" y="3048000"/>
          <p14:tracePt t="42093" x="5829300" y="3048000"/>
          <p14:tracePt t="42109" x="5784850" y="3041650"/>
          <p14:tracePt t="42126" x="5708650" y="3041650"/>
          <p14:tracePt t="42142" x="5607050" y="3041650"/>
          <p14:tracePt t="42160" x="5518150" y="3041650"/>
          <p14:tracePt t="42161" x="5492750" y="3041650"/>
          <p14:tracePt t="42346" x="5486400" y="3035300"/>
          <p14:tracePt t="42441" x="0" y="0"/>
        </p14:tracePtLst>
        <p14:tracePtLst>
          <p14:tracePt t="43330" x="5391150" y="3136900"/>
          <p14:tracePt t="43450" x="5397500" y="3136900"/>
          <p14:tracePt t="43466" x="5410200" y="3136900"/>
          <p14:tracePt t="43478" x="5429250" y="3136900"/>
          <p14:tracePt t="43494" x="5435600" y="3136900"/>
          <p14:tracePt t="43510" x="5441950" y="3136900"/>
          <p14:tracePt t="43595" x="5448300" y="3136900"/>
          <p14:tracePt t="43610" x="5467350" y="3143250"/>
          <p14:tracePt t="43627" x="5492750" y="3143250"/>
          <p14:tracePt t="43644" x="5524500" y="3149600"/>
          <p14:tracePt t="43660" x="5543550" y="3149600"/>
          <p14:tracePt t="43906" x="5549900" y="3149600"/>
          <p14:tracePt t="43915" x="5556250" y="3149600"/>
          <p14:tracePt t="43927" x="5568950" y="3149600"/>
          <p14:tracePt t="43944" x="5581650" y="3149600"/>
          <p14:tracePt t="43962" x="5594350" y="3149600"/>
          <p14:tracePt t="44210" x="5607050" y="3149600"/>
          <p14:tracePt t="44229" x="5632450" y="3149600"/>
          <p14:tracePt t="44245" x="5638800" y="3149600"/>
          <p14:tracePt t="44261" x="5657850" y="3143250"/>
          <p14:tracePt t="44426" x="0" y="0"/>
        </p14:tracePtLst>
        <p14:tracePtLst>
          <p14:tracePt t="44955" x="6305550" y="3124200"/>
          <p14:tracePt t="45066" x="6318250" y="3124200"/>
          <p14:tracePt t="45079" x="6337300" y="3124200"/>
          <p14:tracePt t="45095" x="6407150" y="3117850"/>
          <p14:tracePt t="45113" x="6451600" y="3117850"/>
          <p14:tracePt t="45129" x="6483350" y="3105150"/>
          <p14:tracePt t="45243" x="6489700" y="3105150"/>
          <p14:tracePt t="45466" x="6496050" y="3105150"/>
          <p14:tracePt t="45466" x="0" y="0"/>
        </p14:tracePtLst>
        <p14:tracePtLst>
          <p14:tracePt t="45986" x="7099300" y="3098800"/>
          <p14:tracePt t="46146" x="7112000" y="3098800"/>
          <p14:tracePt t="46164" x="7175500" y="3098800"/>
          <p14:tracePt t="46181" x="7226300" y="3098800"/>
          <p14:tracePt t="46198" x="7315200" y="3098800"/>
          <p14:tracePt t="46214" x="7429500" y="3098800"/>
          <p14:tracePt t="46230" x="7461250" y="3098800"/>
          <p14:tracePt t="47227" x="0" y="0"/>
        </p14:tracePtLst>
        <p14:tracePtLst>
          <p14:tracePt t="50610" x="5403850" y="3467100"/>
          <p14:tracePt t="50746" x="5422900" y="3467100"/>
          <p14:tracePt t="50755" x="5454650" y="3460750"/>
          <p14:tracePt t="50769" x="5511800" y="3454400"/>
          <p14:tracePt t="50786" x="5549900" y="3448050"/>
          <p14:tracePt t="50802" x="5568950" y="3448050"/>
          <p14:tracePt t="50819" x="5588000" y="3448050"/>
          <p14:tracePt t="50916" x="5594350" y="3448050"/>
          <p14:tracePt t="50922" x="5600700" y="3448050"/>
          <p14:tracePt t="50936" x="5607050" y="3448050"/>
          <p14:tracePt t="50953" x="5626100" y="3448050"/>
          <p14:tracePt t="50969" x="5657850" y="3448050"/>
          <p14:tracePt t="51218" x="5651500" y="3448050"/>
          <p14:tracePt t="51236" x="5645150" y="3448050"/>
          <p14:tracePt t="51253" x="5626100" y="3448050"/>
          <p14:tracePt t="51270" x="5607050" y="3448050"/>
          <p14:tracePt t="51286" x="5581650" y="3448050"/>
          <p14:tracePt t="51303" x="5562600" y="3448050"/>
          <p14:tracePt t="51320" x="5543550" y="3448050"/>
          <p14:tracePt t="51322" x="5537200" y="3448050"/>
          <p14:tracePt t="51337" x="5530850" y="3448050"/>
          <p14:tracePt t="51354" x="5511800" y="3448050"/>
          <p14:tracePt t="51371" x="5499100" y="3448050"/>
          <p14:tracePt t="51404" x="5486400" y="3448050"/>
          <p14:tracePt t="51420" x="5461000" y="3448050"/>
          <p14:tracePt t="51437" x="5429250" y="3454400"/>
          <p14:tracePt t="51453" x="5391150" y="3454400"/>
          <p14:tracePt t="51470" x="5372100" y="3454400"/>
          <p14:tracePt t="51487" x="5365750" y="3460750"/>
          <p14:tracePt t="51858" x="5384800" y="3460750"/>
          <p14:tracePt t="51871" x="5416550" y="3460750"/>
          <p14:tracePt t="51888" x="5454650" y="3460750"/>
          <p14:tracePt t="51889" x="5480050" y="3460750"/>
          <p14:tracePt t="51904" x="5505450" y="3460750"/>
          <p14:tracePt t="51921" x="5518150" y="3460750"/>
          <p14:tracePt t="52212" x="5524500" y="3460750"/>
          <p14:tracePt t="52514" x="0" y="0"/>
        </p14:tracePtLst>
        <p14:tracePtLst>
          <p14:tracePt t="53115" x="6280150" y="3473450"/>
          <p14:tracePt t="53315" x="6286500" y="3473450"/>
          <p14:tracePt t="53324" x="6292850" y="3473450"/>
          <p14:tracePt t="53339" x="6318250" y="3473450"/>
          <p14:tracePt t="53356" x="6362700" y="3473450"/>
          <p14:tracePt t="53373" x="6419850" y="3467100"/>
          <p14:tracePt t="53389" x="6470650" y="3454400"/>
          <p14:tracePt t="53406" x="6489700" y="3454400"/>
          <p14:tracePt t="53563" x="6496050" y="3454400"/>
          <p14:tracePt t="53572" x="6508750" y="3454400"/>
          <p14:tracePt t="53590" x="6546850" y="3448050"/>
          <p14:tracePt t="53606" x="6565900" y="3435350"/>
          <p14:tracePt t="53623" x="6572250" y="3429000"/>
          <p14:tracePt t="53835" x="6559550" y="3429000"/>
          <p14:tracePt t="53842" x="6540500" y="3429000"/>
          <p14:tracePt t="53856" x="6534150" y="3429000"/>
          <p14:tracePt t="53874" x="6483350" y="3429000"/>
          <p14:tracePt t="53890" x="6445250" y="3429000"/>
          <p14:tracePt t="53906" x="6413500" y="3435350"/>
          <p14:tracePt t="53923" x="6394450" y="3441700"/>
          <p14:tracePt t="54019" x="6388100" y="3441700"/>
          <p14:tracePt t="54026" x="6381750" y="3441700"/>
          <p14:tracePt t="54040" x="6369050" y="3441700"/>
          <p14:tracePt t="54057" x="6356350" y="3441700"/>
          <p14:tracePt t="54074" x="6299200" y="3441700"/>
          <p14:tracePt t="54090" x="6254750" y="3441700"/>
          <p14:tracePt t="54107" x="6223000" y="3448050"/>
          <p14:tracePt t="54125" x="6210300" y="3448050"/>
          <p14:tracePt t="54363" x="6223000" y="3448050"/>
          <p14:tracePt t="54373" x="6235700" y="3448050"/>
          <p14:tracePt t="54390" x="6286500" y="3454400"/>
          <p14:tracePt t="54407" x="6324600" y="3454400"/>
          <p14:tracePt t="54424" x="6362700" y="3460750"/>
          <p14:tracePt t="54440" x="6375400" y="3460750"/>
          <p14:tracePt t="54556" x="6388100" y="3460750"/>
          <p14:tracePt t="54574" x="6407150" y="3467100"/>
          <p14:tracePt t="54591" x="6451600" y="3467100"/>
          <p14:tracePt t="54607" x="6477000" y="3467100"/>
          <p14:tracePt t="54624" x="6489700" y="3467100"/>
          <p14:tracePt t="59067" x="0" y="0"/>
        </p14:tracePtLst>
        <p14:tracePtLst>
          <p14:tracePt t="67596" x="7181850" y="3460750"/>
          <p14:tracePt t="67716" x="7194550" y="3460750"/>
          <p14:tracePt t="67723" x="7219950" y="3460750"/>
          <p14:tracePt t="67740" x="7264400" y="3460750"/>
          <p14:tracePt t="67757" x="7302500" y="3460750"/>
          <p14:tracePt t="67773" x="7340600" y="3460750"/>
          <p14:tracePt t="67790" x="7372350" y="3460750"/>
          <p14:tracePt t="67939" x="7378700" y="3460750"/>
          <p14:tracePt t="67957" x="7385050" y="3460750"/>
          <p14:tracePt t="67974" x="7391400" y="3460750"/>
          <p14:tracePt t="67991" x="7416800" y="3460750"/>
          <p14:tracePt t="68007" x="7429500" y="3460750"/>
          <p14:tracePt t="68024" x="7454900" y="3460750"/>
          <p14:tracePt t="68042" x="7461250" y="3460750"/>
          <p14:tracePt t="68403" x="7461250" y="3467100"/>
          <p14:tracePt t="68483" x="7454900" y="3467100"/>
          <p14:tracePt t="68491" x="7448550" y="3467100"/>
          <p14:tracePt t="68507" x="7442200" y="3467100"/>
          <p14:tracePt t="68525" x="7429500" y="3467100"/>
          <p14:tracePt t="68541" x="7423150" y="3467100"/>
          <p14:tracePt t="68574" x="7416800" y="3467100"/>
          <p14:tracePt t="68621" x="7410450" y="3467100"/>
          <p14:tracePt t="68641" x="7397750" y="3467100"/>
          <p14:tracePt t="68658" x="7385050" y="3467100"/>
          <p14:tracePt t="68788" x="7372350" y="3467100"/>
          <p14:tracePt t="68804" x="7366000" y="3473450"/>
          <p14:tracePt t="68825" x="7353300" y="3473450"/>
          <p14:tracePt t="68842" x="7340600" y="3473450"/>
          <p14:tracePt t="68858" x="7327900" y="3473450"/>
          <p14:tracePt t="68875" x="7315200" y="3473450"/>
          <p14:tracePt t="68891" x="7308850" y="3473450"/>
          <p14:tracePt t="69052" x="7302500" y="3473450"/>
          <p14:tracePt t="69060" x="7296150" y="3473450"/>
          <p14:tracePt t="69076" x="7264400" y="3473450"/>
          <p14:tracePt t="69092" x="7226300" y="3473450"/>
          <p14:tracePt t="69108" x="7213600" y="3473450"/>
          <p14:tracePt t="69539" x="7219950" y="3473450"/>
          <p14:tracePt t="69560" x="7258050" y="3473450"/>
          <p14:tracePt t="69575" x="7296150" y="3473450"/>
          <p14:tracePt t="69593" x="7340600" y="3473450"/>
          <p14:tracePt t="69594" x="7346950" y="3473450"/>
          <p14:tracePt t="69609" x="7353300" y="3473450"/>
          <p14:tracePt t="69626" x="7359650" y="3473450"/>
          <p14:tracePt t="69756" x="7372350" y="3479800"/>
          <p14:tracePt t="69772" x="7378700" y="3479800"/>
          <p14:tracePt t="69793" x="7410450" y="3479800"/>
          <p14:tracePt t="69810" x="7435850" y="3479800"/>
          <p14:tracePt t="69811" x="7448550" y="3479800"/>
          <p14:tracePt t="69826" x="7461250" y="3479800"/>
          <p14:tracePt t="70140" x="7448550" y="3479800"/>
          <p14:tracePt t="70147" x="7429500" y="3479800"/>
          <p14:tracePt t="70159" x="7423150" y="3479800"/>
          <p14:tracePt t="70176" x="7404100" y="3479800"/>
          <p14:tracePt t="70193" x="7385050" y="3479800"/>
          <p14:tracePt t="70210" x="7378700" y="3479800"/>
          <p14:tracePt t="70211" x="7372350" y="3479800"/>
          <p14:tracePt t="70324" x="7366000" y="3479800"/>
          <p14:tracePt t="70332" x="7359650" y="3479800"/>
          <p14:tracePt t="70343" x="7353300" y="3479800"/>
          <p14:tracePt t="70360" x="7327900" y="3479800"/>
          <p14:tracePt t="70836" x="7321550" y="3479800"/>
          <p14:tracePt t="70917" x="7334250" y="3479800"/>
          <p14:tracePt t="70927" x="7346950" y="3479800"/>
          <p14:tracePt t="70944" x="7366000" y="3479800"/>
          <p14:tracePt t="70961" x="7372350" y="3479800"/>
          <p14:tracePt t="71347" x="0" y="0"/>
        </p14:tracePtLst>
        <p14:tracePtLst>
          <p14:tracePt t="80404" x="2787650" y="5264150"/>
          <p14:tracePt t="80716" x="2794000" y="5264150"/>
          <p14:tracePt t="80732" x="2800350" y="5264150"/>
          <p14:tracePt t="80756" x="2813050" y="5264150"/>
          <p14:tracePt t="80773" x="2819400" y="5264150"/>
          <p14:tracePt t="80981" x="2832100" y="5264150"/>
          <p14:tracePt t="80989" x="2844800" y="5264150"/>
          <p14:tracePt t="81006" x="2876550" y="5264150"/>
          <p14:tracePt t="81023" x="2895600" y="5270500"/>
          <p14:tracePt t="81040" x="2927350" y="5270500"/>
          <p14:tracePt t="81058" x="2965450" y="5270500"/>
          <p14:tracePt t="81059" x="2978150" y="5276850"/>
          <p14:tracePt t="81075" x="2984500" y="5276850"/>
          <p14:tracePt t="81364" x="2997200" y="5276850"/>
          <p14:tracePt t="81380" x="3003550" y="5276850"/>
          <p14:tracePt t="81589" x="3009900" y="5276850"/>
          <p14:tracePt t="81637" x="3016250" y="5276850"/>
          <p14:tracePt t="81644" x="3028950" y="5276850"/>
          <p14:tracePt t="81657" x="3048000" y="5276850"/>
          <p14:tracePt t="81674" x="3086100" y="5283200"/>
          <p14:tracePt t="81690" x="3124200" y="5289550"/>
          <p14:tracePt t="81691" x="3143250" y="5289550"/>
          <p14:tracePt t="81707" x="3187700" y="5289550"/>
          <p14:tracePt t="81724" x="3289300" y="5289550"/>
          <p14:tracePt t="81740" x="3390900" y="5289550"/>
          <p14:tracePt t="81757" x="3473450" y="5289550"/>
          <p14:tracePt t="81774" x="3524250" y="5289550"/>
          <p14:tracePt t="81791" x="3530600" y="5289550"/>
          <p14:tracePt t="81908" x="3536950" y="5289550"/>
          <p14:tracePt t="81924" x="3543300" y="5289550"/>
          <p14:tracePt t="81941" x="3556000" y="5289550"/>
          <p14:tracePt t="81974" x="3575050" y="5289550"/>
          <p14:tracePt t="81991" x="3581400" y="5289550"/>
          <p14:tracePt t="82007" x="3600450" y="5289550"/>
          <p14:tracePt t="82024" x="3619500" y="5289550"/>
          <p14:tracePt t="82042" x="3651250" y="5289550"/>
          <p14:tracePt t="82058" x="3663950" y="5289550"/>
          <p14:tracePt t="82059" x="3676650" y="5289550"/>
          <p14:tracePt t="82075" x="3689350" y="5289550"/>
          <p14:tracePt t="82091" x="3708400" y="5289550"/>
          <p14:tracePt t="82108" x="3733800" y="5289550"/>
          <p14:tracePt t="82125" x="3746500" y="5289550"/>
          <p14:tracePt t="82141" x="3759200" y="5289550"/>
          <p14:tracePt t="82158" x="3784600" y="5289550"/>
          <p14:tracePt t="82174" x="3803650" y="5289550"/>
          <p14:tracePt t="82191" x="3822700" y="5289550"/>
          <p14:tracePt t="82208" x="3835400" y="5289550"/>
          <p14:tracePt t="82225" x="3860800" y="5289550"/>
          <p14:tracePt t="82241" x="3911600" y="5289550"/>
          <p14:tracePt t="82258" x="3949700" y="5289550"/>
          <p14:tracePt t="82259" x="3968750" y="5289550"/>
          <p14:tracePt t="82275" x="3981450" y="5289550"/>
          <p14:tracePt t="82276" x="4000500" y="5289550"/>
          <p14:tracePt t="82292" x="4038600" y="5289550"/>
          <p14:tracePt t="82309" x="4064000" y="5289550"/>
          <p14:tracePt t="82325" x="4076700" y="5289550"/>
          <p14:tracePt t="82342" x="4095750" y="5289550"/>
          <p14:tracePt t="82358" x="4102100" y="5289550"/>
          <p14:tracePt t="82452" x="4108450" y="5289550"/>
          <p14:tracePt t="82468" x="4114800" y="5289550"/>
          <p14:tracePt t="82491" x="4152900" y="5289550"/>
          <p14:tracePt t="82508" x="4178300" y="5289550"/>
          <p14:tracePt t="82525" x="4203700" y="5289550"/>
          <p14:tracePt t="82542" x="4248150" y="5289550"/>
          <p14:tracePt t="82559" x="4273550" y="5289550"/>
          <p14:tracePt t="82575" x="4292600" y="5289550"/>
          <p14:tracePt t="82592" x="4305300" y="5289550"/>
          <p14:tracePt t="82608" x="4311650" y="5289550"/>
          <p14:tracePt t="82684" x="4318000" y="5289550"/>
          <p14:tracePt t="82700" x="4330700" y="5289550"/>
          <p14:tracePt t="82725" x="4343400" y="5289550"/>
          <p14:tracePt t="82742" x="4362450" y="5289550"/>
          <p14:tracePt t="82758" x="4387850" y="5289550"/>
          <p14:tracePt t="82775" x="4400550" y="5289550"/>
          <p14:tracePt t="82792" x="4419600" y="5289550"/>
          <p14:tracePt t="82809" x="4432300" y="5289550"/>
          <p14:tracePt t="82826" x="4457700" y="5289550"/>
          <p14:tracePt t="82842" x="4495800" y="5289550"/>
          <p14:tracePt t="82859" x="4502150" y="5289550"/>
          <p14:tracePt t="82875" x="4508500" y="5289550"/>
          <p14:tracePt t="82909" x="4514850" y="5289550"/>
          <p14:tracePt t="82925" x="4527550" y="5289550"/>
          <p14:tracePt t="82942" x="4552950" y="5295900"/>
          <p14:tracePt t="82959" x="4578350" y="5295900"/>
          <p14:tracePt t="82975" x="4603750" y="5295900"/>
          <p14:tracePt t="82992" x="4635500" y="5295900"/>
          <p14:tracePt t="83009" x="4654550" y="5295900"/>
          <p14:tracePt t="83026" x="4679950" y="5295900"/>
          <p14:tracePt t="83043" x="4692650" y="5295900"/>
          <p14:tracePt t="83043" x="4699000" y="5295900"/>
          <p14:tracePt t="83149" x="4705350" y="5295900"/>
          <p14:tracePt t="83164" x="4718050" y="5295900"/>
          <p14:tracePt t="83176" x="4737100" y="5295900"/>
          <p14:tracePt t="83192" x="4756150" y="5295900"/>
          <p14:tracePt t="83209" x="4781550" y="5295900"/>
          <p14:tracePt t="83226" x="4794250" y="5295900"/>
          <p14:tracePt t="83242" x="4806950" y="5295900"/>
          <p14:tracePt t="83244" x="4813300" y="5295900"/>
          <p14:tracePt t="83340" x="4819650" y="5295900"/>
          <p14:tracePt t="83348" x="4826000" y="5295900"/>
          <p14:tracePt t="83359" x="4832350" y="5295900"/>
          <p14:tracePt t="83376" x="4845050" y="5295900"/>
          <p14:tracePt t="83392" x="4851400" y="5295900"/>
          <p14:tracePt t="83429" x="4857750" y="5295900"/>
          <p14:tracePt t="83526" x="4864100" y="5295900"/>
          <p14:tracePt t="83557" x="4883150" y="5295900"/>
          <p14:tracePt t="83576" x="4914900" y="5295900"/>
          <p14:tracePt t="84748" x="0" y="0"/>
        </p14:tracePtLst>
        <p14:tracePtLst>
          <p14:tracePt t="86966" x="5676900" y="5283200"/>
          <p14:tracePt t="87461" x="5695950" y="5283200"/>
          <p14:tracePt t="87468" x="5708650" y="5283200"/>
          <p14:tracePt t="87482" x="5740400" y="5283200"/>
          <p14:tracePt t="87498" x="5829300" y="5283200"/>
          <p14:tracePt t="87499" x="5873750" y="5283200"/>
          <p14:tracePt t="87515" x="5918200" y="5283200"/>
          <p14:tracePt t="87532" x="5988050" y="5283200"/>
          <p14:tracePt t="87533" x="6013450" y="5283200"/>
          <p14:tracePt t="87548" x="6026150" y="5283200"/>
          <p14:tracePt t="87732" x="6032500" y="5283200"/>
          <p14:tracePt t="87748" x="6064250" y="5289550"/>
          <p14:tracePt t="87766" x="6108700" y="5289550"/>
          <p14:tracePt t="87781" x="6165850" y="5289550"/>
          <p14:tracePt t="87798" x="6210300" y="5289550"/>
          <p14:tracePt t="87815" x="6242050" y="5289550"/>
          <p14:tracePt t="87831" x="6248400" y="5289550"/>
          <p14:tracePt t="87909" x="6254750" y="5289550"/>
          <p14:tracePt t="87917" x="6267450" y="5289550"/>
          <p14:tracePt t="87932" x="6286500" y="5289550"/>
          <p14:tracePt t="87949" x="6343650" y="5295900"/>
          <p14:tracePt t="87965" x="6400800" y="5295900"/>
          <p14:tracePt t="87982" x="6451600" y="5295900"/>
          <p14:tracePt t="87998" x="6496050" y="5295900"/>
          <p14:tracePt t="88032" x="6515100" y="5295900"/>
          <p14:tracePt t="88077" x="6521450" y="5295900"/>
          <p14:tracePt t="88098" x="6540500" y="5295900"/>
          <p14:tracePt t="88116" x="6610350" y="5302250"/>
          <p14:tracePt t="88132" x="6667500" y="5302250"/>
          <p14:tracePt t="88148" x="6711950" y="5302250"/>
          <p14:tracePt t="88165" x="6762750" y="5302250"/>
          <p14:tracePt t="88183" x="6788150" y="5302250"/>
          <p14:tracePt t="88199" x="6807200" y="5302250"/>
          <p14:tracePt t="88216" x="6819900" y="5302250"/>
          <p14:tracePt t="88269" x="6826250" y="5302250"/>
          <p14:tracePt t="88282" x="6838950" y="5302250"/>
          <p14:tracePt t="88299" x="6877050" y="5302250"/>
          <p14:tracePt t="88300" x="6908800" y="5302250"/>
          <p14:tracePt t="88316" x="6959600" y="5302250"/>
          <p14:tracePt t="88332" x="6991350" y="5302250"/>
          <p14:tracePt t="88349" x="7035800" y="5302250"/>
          <p14:tracePt t="88365" x="7067550" y="5302250"/>
          <p14:tracePt t="88422" x="7073900" y="5302250"/>
          <p14:tracePt t="88437" x="7086600" y="5302250"/>
          <p14:tracePt t="88449" x="7105650" y="5302250"/>
          <p14:tracePt t="88466" x="7124700" y="5302250"/>
          <p14:tracePt t="88484" x="7156450" y="5295900"/>
          <p14:tracePt t="88485" x="7162800" y="5295900"/>
          <p14:tracePt t="88500" x="7169150" y="5295900"/>
          <p14:tracePt t="88622" x="7181850" y="5289550"/>
          <p14:tracePt t="88638" x="7194550" y="5289550"/>
          <p14:tracePt t="88649" x="7200900" y="5289550"/>
          <p14:tracePt t="88666" x="7219950" y="5276850"/>
          <p14:tracePt t="88683" x="7232650" y="5276850"/>
          <p14:tracePt t="88684" x="7239000" y="5270500"/>
          <p14:tracePt t="88700" x="7258050" y="5264150"/>
          <p14:tracePt t="88716" x="7283450" y="5257800"/>
          <p14:tracePt t="88733" x="7296150" y="5257800"/>
          <p14:tracePt t="88750" x="7302500" y="5251450"/>
          <p14:tracePt t="88813" x="7302500" y="5245100"/>
          <p14:tracePt t="88821" x="7308850" y="5245100"/>
          <p14:tracePt t="88832" x="7308850" y="5238750"/>
          <p14:tracePt t="88849" x="7315200" y="5232400"/>
          <p14:tracePt t="88893" x="7315200" y="5226050"/>
          <p14:tracePt t="88916" x="7321550" y="5200650"/>
          <p14:tracePt t="88933" x="7327900" y="5194300"/>
          <p14:tracePt t="88966" x="7334250" y="5181600"/>
          <p14:tracePt t="88983" x="7334250" y="5175250"/>
          <p14:tracePt t="89000" x="7334250" y="5162550"/>
          <p14:tracePt t="89016" x="7334250" y="5156200"/>
          <p14:tracePt t="89033" x="7334250" y="5149850"/>
          <p14:tracePt t="89049" x="7334250" y="5143500"/>
          <p14:tracePt t="89066" x="7334250" y="5130800"/>
          <p14:tracePt t="89083" x="7327900" y="5124450"/>
          <p14:tracePt t="89084" x="7327900" y="5118100"/>
          <p14:tracePt t="89100" x="7315200" y="5105400"/>
          <p14:tracePt t="89116" x="7302500" y="5099050"/>
          <p14:tracePt t="89133" x="7258050" y="5086350"/>
          <p14:tracePt t="89150" x="7232650" y="5080000"/>
          <p14:tracePt t="89167" x="7213600" y="5073650"/>
          <p14:tracePt t="89184" x="7207250" y="5073650"/>
          <p14:tracePt t="89253" x="7200900" y="5073650"/>
          <p14:tracePt t="89266" x="7194550" y="5073650"/>
          <p14:tracePt t="89283" x="7131050" y="5073650"/>
          <p14:tracePt t="89300" x="7092950" y="5073650"/>
          <p14:tracePt t="89316" x="7048500" y="5073650"/>
          <p14:tracePt t="89333" x="7004050" y="5073650"/>
          <p14:tracePt t="89350" x="6959600" y="5073650"/>
          <p14:tracePt t="89367" x="6953250" y="5073650"/>
          <p14:tracePt t="89445" x="6946900" y="5073650"/>
          <p14:tracePt t="89452" x="6927850" y="5073650"/>
          <p14:tracePt t="89468" x="6908800" y="5073650"/>
          <p14:tracePt t="89483" x="6826250" y="5073650"/>
          <p14:tracePt t="89500" x="6769100" y="5073650"/>
          <p14:tracePt t="89517" x="6699250" y="5073650"/>
          <p14:tracePt t="89533" x="6661150" y="5073650"/>
          <p14:tracePt t="89550" x="6616700" y="5073650"/>
          <p14:tracePt t="89567" x="6578600" y="5073650"/>
          <p14:tracePt t="89583" x="6553200" y="5073650"/>
          <p14:tracePt t="89600" x="6540500" y="5073650"/>
          <p14:tracePt t="89617" x="6515100" y="5073650"/>
          <p14:tracePt t="89634" x="6496050" y="5073650"/>
          <p14:tracePt t="89650" x="6477000" y="5073650"/>
          <p14:tracePt t="89652" x="6451600" y="5073650"/>
          <p14:tracePt t="89668" x="6407150" y="5073650"/>
          <p14:tracePt t="89684" x="6356350" y="5073650"/>
          <p14:tracePt t="89701" x="6330950" y="5073650"/>
          <p14:tracePt t="89718" x="6273800" y="5073650"/>
          <p14:tracePt t="89734" x="6203950" y="5073650"/>
          <p14:tracePt t="89750" x="6134100" y="5073650"/>
          <p14:tracePt t="89767" x="6076950" y="5073650"/>
          <p14:tracePt t="89784" x="6026150" y="5073650"/>
          <p14:tracePt t="89800" x="6013450" y="5073650"/>
          <p14:tracePt t="89853" x="5994400" y="5073650"/>
          <p14:tracePt t="89869" x="5988050" y="5073650"/>
          <p14:tracePt t="89884" x="5969000" y="5073650"/>
          <p14:tracePt t="89901" x="5905500" y="5080000"/>
          <p14:tracePt t="89917" x="5861050" y="5086350"/>
          <p14:tracePt t="89934" x="5829300" y="5092700"/>
          <p14:tracePt t="89951" x="5797550" y="5092700"/>
          <p14:tracePt t="89967" x="5765800" y="5092700"/>
          <p14:tracePt t="90045" x="5759450" y="5092700"/>
          <p14:tracePt t="90061" x="5753100" y="5092700"/>
          <p14:tracePt t="90084" x="5740400" y="5092700"/>
          <p14:tracePt t="90101" x="5734050" y="5092700"/>
          <p14:tracePt t="90294" x="5765800" y="5092700"/>
          <p14:tracePt t="90301" x="5797550" y="5092700"/>
          <p14:tracePt t="90318" x="5867400" y="5092700"/>
          <p14:tracePt t="90334" x="5924550" y="5092700"/>
          <p14:tracePt t="90351" x="5981700" y="5092700"/>
          <p14:tracePt t="90368" x="6019800" y="5092700"/>
          <p14:tracePt t="90384" x="6032500" y="5092700"/>
          <p14:tracePt t="90402" x="6038850" y="5092700"/>
          <p14:tracePt t="90418" x="6064250" y="5092700"/>
          <p14:tracePt t="90435" x="6076950" y="5092700"/>
          <p14:tracePt t="90437" x="6096000" y="5092700"/>
          <p14:tracePt t="90451" x="6134100" y="5092700"/>
          <p14:tracePt t="90468" x="6210300" y="5092700"/>
          <p14:tracePt t="90485" x="6311900" y="5092700"/>
          <p14:tracePt t="90501" x="6413500" y="5092700"/>
          <p14:tracePt t="90518" x="6489700" y="5092700"/>
          <p14:tracePt t="90535" x="6553200" y="5092700"/>
          <p14:tracePt t="90551" x="6572250" y="5092700"/>
          <p14:tracePt t="90568" x="6578600" y="5092700"/>
          <p14:tracePt t="90585" x="6604000" y="5092700"/>
          <p14:tracePt t="90601" x="6642100" y="5092700"/>
          <p14:tracePt t="90618" x="6705600" y="5092700"/>
          <p14:tracePt t="90635" x="6737350" y="5092700"/>
          <p14:tracePt t="90636" x="6750050" y="5092700"/>
          <p14:tracePt t="90652" x="6788150" y="5092700"/>
          <p14:tracePt t="90669" x="6794500" y="5092700"/>
          <p14:tracePt t="90686" x="6813550" y="5092700"/>
          <p14:tracePt t="90781" x="6838950" y="5092700"/>
          <p14:tracePt t="90789" x="6864350" y="5092700"/>
          <p14:tracePt t="90802" x="6877050" y="5092700"/>
          <p14:tracePt t="90818" x="6921500" y="5092700"/>
          <p14:tracePt t="90835" x="6965950" y="5092700"/>
          <p14:tracePt t="90852" x="6972300" y="5092700"/>
          <p14:tracePt t="91197" x="0" y="0"/>
        </p14:tracePtLst>
        <p14:tracePtLst>
          <p14:tracePt t="92429" x="8064500" y="5168900"/>
          <p14:tracePt t="92622" x="8089900" y="5168900"/>
          <p14:tracePt t="92637" x="8121650" y="5168900"/>
          <p14:tracePt t="92655" x="8159750" y="5168900"/>
          <p14:tracePt t="92671" x="8185150" y="5168900"/>
          <p14:tracePt t="92687" x="8191500" y="5168900"/>
          <p14:tracePt t="92749" x="8210550" y="5168900"/>
          <p14:tracePt t="92757" x="8216900" y="5168900"/>
          <p14:tracePt t="92771" x="8235950" y="5168900"/>
          <p14:tracePt t="92788" x="8312150" y="5168900"/>
          <p14:tracePt t="92804" x="8356600" y="5168900"/>
          <p14:tracePt t="92821" x="8401050" y="5168900"/>
          <p14:tracePt t="92837" x="8413750" y="5168900"/>
          <p14:tracePt t="93157" x="0" y="0"/>
        </p14:tracePtLst>
        <p14:tracePtLst>
          <p14:tracePt t="98798" x="5638800" y="5238750"/>
          <p14:tracePt t="98989" x="5638800" y="5245100"/>
          <p14:tracePt t="99014" x="5645150" y="5245100"/>
          <p14:tracePt t="99029" x="5676900" y="5245100"/>
          <p14:tracePt t="99045" x="5695950" y="5245100"/>
          <p14:tracePt t="99063" x="5721350" y="5245100"/>
          <p14:tracePt t="99078" x="5746750" y="5245100"/>
          <p14:tracePt t="99096" x="5759450" y="5245100"/>
          <p14:tracePt t="99181" x="5784850" y="5245100"/>
          <p14:tracePt t="99195" x="5797550" y="5245100"/>
          <p14:tracePt t="99212" x="5867400" y="5245100"/>
          <p14:tracePt t="99229" x="5899150" y="5245100"/>
          <p14:tracePt t="99246" x="5930900" y="5245100"/>
          <p14:tracePt t="99263" x="5962650" y="5245100"/>
          <p14:tracePt t="99280" x="5975350" y="5245100"/>
          <p14:tracePt t="99326" x="5981700" y="5245100"/>
          <p14:tracePt t="99345" x="5994400" y="5245100"/>
          <p14:tracePt t="99362" x="6032500" y="5245100"/>
          <p14:tracePt t="99364" x="6051550" y="5245100"/>
          <p14:tracePt t="99379" x="6076950" y="5245100"/>
          <p14:tracePt t="99396" x="6153150" y="5245100"/>
          <p14:tracePt t="99412" x="6229350" y="5245100"/>
          <p14:tracePt t="99429" x="6286500" y="5245100"/>
          <p14:tracePt t="99446" x="6343650" y="5245100"/>
          <p14:tracePt t="99462" x="6356350" y="5245100"/>
          <p14:tracePt t="99479" x="6362700" y="5245100"/>
          <p14:tracePt t="99513" x="6375400" y="5245100"/>
          <p14:tracePt t="99530" x="6400800" y="5245100"/>
          <p14:tracePt t="99546" x="6451600" y="5251450"/>
          <p14:tracePt t="99563" x="6502400" y="5251450"/>
          <p14:tracePt t="99565" x="6534150" y="5251450"/>
          <p14:tracePt t="99579" x="6546850" y="5251450"/>
          <p14:tracePt t="99596" x="6591300" y="5251450"/>
          <p14:tracePt t="99612" x="6616700" y="5251450"/>
          <p14:tracePt t="99629" x="6648450" y="5251450"/>
          <p14:tracePt t="99646" x="6680200" y="5264150"/>
          <p14:tracePt t="99662" x="6705600" y="5264150"/>
          <p14:tracePt t="99679" x="6737350" y="5264150"/>
          <p14:tracePt t="99696" x="6762750" y="5264150"/>
          <p14:tracePt t="99713" x="6794500" y="5264150"/>
          <p14:tracePt t="99729" x="6826250" y="5264150"/>
          <p14:tracePt t="99747" x="6870700" y="5264150"/>
          <p14:tracePt t="99763" x="6908800" y="5264150"/>
          <p14:tracePt t="99764" x="6921500" y="5264150"/>
          <p14:tracePt t="99780" x="6927850" y="5264150"/>
          <p14:tracePt t="99797" x="6946900" y="5264150"/>
          <p14:tracePt t="99813" x="6953250" y="5264150"/>
          <p14:tracePt t="99846" x="6959600" y="5264150"/>
          <p14:tracePt t="99863" x="6985000" y="5264150"/>
          <p14:tracePt t="99879" x="7004050" y="5264150"/>
          <p14:tracePt t="99896" x="7035800" y="5264150"/>
          <p14:tracePt t="99913" x="7073900" y="5270500"/>
          <p14:tracePt t="99930" x="7099300" y="5270500"/>
          <p14:tracePt t="99946" x="7112000" y="5270500"/>
          <p14:tracePt t="99981" x="7118350" y="5270500"/>
          <p14:tracePt t="99984" x="7124700" y="5270500"/>
          <p14:tracePt t="99998" x="7143750" y="5270500"/>
          <p14:tracePt t="100014" x="7162800" y="5270500"/>
          <p14:tracePt t="100031" x="7181850" y="5270500"/>
          <p14:tracePt t="100047" x="7194550" y="5270500"/>
          <p14:tracePt t="100080" x="7200900" y="5270500"/>
          <p14:tracePt t="100097" x="7239000" y="5270500"/>
          <p14:tracePt t="100113" x="7315200" y="5270500"/>
          <p14:tracePt t="100130" x="7448550" y="5270500"/>
          <p14:tracePt t="100147" x="7556500" y="5270500"/>
          <p14:tracePt t="100163" x="7620000" y="5270500"/>
          <p14:tracePt t="100165" x="7639050" y="5270500"/>
          <p14:tracePt t="100365" x="7620000" y="5270500"/>
          <p14:tracePt t="100380" x="7588250" y="5276850"/>
          <p14:tracePt t="100397" x="7543800" y="5276850"/>
          <p14:tracePt t="100413" x="7499350" y="5276850"/>
          <p14:tracePt t="100430" x="7461250" y="5276850"/>
          <p14:tracePt t="100447" x="7410450" y="5283200"/>
          <p14:tracePt t="100464" x="7372350" y="5283200"/>
          <p14:tracePt t="100481" x="7327900" y="5289550"/>
          <p14:tracePt t="100497" x="7277100" y="5289550"/>
          <p14:tracePt t="100513" x="7239000" y="5295900"/>
          <p14:tracePt t="100531" x="7156450" y="5295900"/>
          <p14:tracePt t="100548" x="7067550" y="5295900"/>
          <p14:tracePt t="100549" x="7035800" y="5302250"/>
          <p14:tracePt t="100564" x="6985000" y="5302250"/>
          <p14:tracePt t="100580" x="6965950" y="5302250"/>
          <p14:tracePt t="100597" x="6946900" y="5302250"/>
          <p14:tracePt t="100614" x="6940550" y="5302250"/>
          <p14:tracePt t="100630" x="6927850" y="5302250"/>
          <p14:tracePt t="100647" x="6902450" y="5302250"/>
          <p14:tracePt t="100664" x="6870700" y="5302250"/>
          <p14:tracePt t="100680" x="6819900" y="5302250"/>
          <p14:tracePt t="100697" x="6750050" y="5302250"/>
          <p14:tracePt t="100715" x="6648450" y="5302250"/>
          <p14:tracePt t="100731" x="6527800" y="5302250"/>
          <p14:tracePt t="100747" x="6407150" y="5302250"/>
          <p14:tracePt t="100748" x="6369050" y="5302250"/>
          <p14:tracePt t="100764" x="6280150" y="5302250"/>
          <p14:tracePt t="100781" x="6197600" y="5302250"/>
          <p14:tracePt t="100797" x="6134100" y="5302250"/>
          <p14:tracePt t="100814" x="6089650" y="5302250"/>
          <p14:tracePt t="100831" x="6064250" y="5302250"/>
          <p14:tracePt t="100847" x="6038850" y="5302250"/>
          <p14:tracePt t="100864" x="6026150" y="5302250"/>
          <p14:tracePt t="100881" x="5994400" y="5302250"/>
          <p14:tracePt t="100897" x="5969000" y="5314950"/>
          <p14:tracePt t="100914" x="5930900" y="5314950"/>
          <p14:tracePt t="100931" x="5880100" y="5314950"/>
          <p14:tracePt t="100947" x="5835650" y="5314950"/>
          <p14:tracePt t="100950" x="5810250" y="5314950"/>
          <p14:tracePt t="100965" x="5772150" y="5314950"/>
          <p14:tracePt t="100981" x="5746750" y="5314950"/>
          <p14:tracePt t="100998" x="5695950" y="5314950"/>
          <p14:tracePt t="101015" x="5664200" y="5314950"/>
          <p14:tracePt t="101031" x="5657850" y="5314950"/>
          <p14:tracePt t="101413" x="5670550" y="5314950"/>
          <p14:tracePt t="101431" x="5702300" y="5314950"/>
          <p14:tracePt t="101448" x="5734050" y="5314950"/>
          <p14:tracePt t="101465" x="5778500" y="5314950"/>
          <p14:tracePt t="101482" x="5803900" y="5314950"/>
          <p14:tracePt t="101484" x="5816600" y="5314950"/>
          <p14:tracePt t="101515" x="5829300" y="5314950"/>
          <p14:tracePt t="101533" x="5835650" y="5314950"/>
          <p14:tracePt t="101534" x="5842000" y="5314950"/>
          <p14:tracePt t="101548" x="5867400" y="5314950"/>
          <p14:tracePt t="101565" x="5905500" y="5314950"/>
          <p14:tracePt t="101582" x="5962650" y="5314950"/>
          <p14:tracePt t="101598" x="6019800" y="5321300"/>
          <p14:tracePt t="101615" x="6057900" y="5321300"/>
          <p14:tracePt t="101632" x="6108700" y="5321300"/>
          <p14:tracePt t="101648" x="6127750" y="5321300"/>
          <p14:tracePt t="101665" x="6153150" y="5321300"/>
          <p14:tracePt t="101682" x="6159500" y="5321300"/>
          <p14:tracePt t="101716" x="6178550" y="5321300"/>
          <p14:tracePt t="101732" x="6197600" y="5321300"/>
          <p14:tracePt t="101749" x="6223000" y="5321300"/>
          <p14:tracePt t="101766" x="6254750" y="5327650"/>
          <p14:tracePt t="101782" x="6299200" y="5327650"/>
          <p14:tracePt t="101798" x="6350000" y="5327650"/>
          <p14:tracePt t="101815" x="6400800" y="5327650"/>
          <p14:tracePt t="101832" x="6457950" y="5327650"/>
          <p14:tracePt t="101848" x="6489700" y="5327650"/>
          <p14:tracePt t="101865" x="6521450" y="5327650"/>
          <p14:tracePt t="101882" x="6527800" y="5327650"/>
          <p14:tracePt t="101899" x="6540500" y="5327650"/>
          <p14:tracePt t="101915" x="6546850" y="5334000"/>
          <p14:tracePt t="101932" x="6591300" y="5334000"/>
          <p14:tracePt t="101949" x="6648450" y="5334000"/>
          <p14:tracePt t="101966" x="6680200" y="5334000"/>
          <p14:tracePt t="101983" x="6737350" y="5334000"/>
          <p14:tracePt t="101999" x="6794500" y="5327650"/>
          <p14:tracePt t="102015" x="6838950" y="5327650"/>
          <p14:tracePt t="102032" x="6864350" y="5327650"/>
          <p14:tracePt t="102049" x="6896100" y="5327650"/>
          <p14:tracePt t="102065" x="6915150" y="5327650"/>
          <p14:tracePt t="102082" x="6934200" y="5327650"/>
          <p14:tracePt t="102099" x="6959600" y="5327650"/>
          <p14:tracePt t="102116" x="6985000" y="5327650"/>
          <p14:tracePt t="102132" x="7029450" y="5321300"/>
          <p14:tracePt t="102149" x="7061200" y="5321300"/>
          <p14:tracePt t="102166" x="7086600" y="5314950"/>
          <p14:tracePt t="102182" x="7112000" y="5314950"/>
          <p14:tracePt t="102200" x="7131050" y="5308600"/>
          <p14:tracePt t="102238" x="7150100" y="5308600"/>
          <p14:tracePt t="102250" x="7175500" y="5308600"/>
          <p14:tracePt t="102267" x="7213600" y="5308600"/>
          <p14:tracePt t="102284" x="7277100" y="5302250"/>
          <p14:tracePt t="102299" x="7346950" y="5295900"/>
          <p14:tracePt t="102300" x="7372350" y="5295900"/>
          <p14:tracePt t="102316" x="7391400" y="5289550"/>
          <p14:tracePt t="102614" x="7391400" y="5283200"/>
          <p14:tracePt t="102630" x="7378700" y="5283200"/>
          <p14:tracePt t="102649" x="7346950" y="5283200"/>
          <p14:tracePt t="102666" x="7308850" y="5283200"/>
          <p14:tracePt t="102684" x="7277100" y="5283200"/>
          <p14:tracePt t="102701" x="7181850" y="5283200"/>
          <p14:tracePt t="102717" x="7137400" y="5283200"/>
          <p14:tracePt t="102734" x="7105650" y="5283200"/>
          <p14:tracePt t="102750" x="7099300" y="5283200"/>
          <p14:tracePt t="102861" x="7086600" y="5283200"/>
          <p14:tracePt t="102870" x="7073900" y="5283200"/>
          <p14:tracePt t="102883" x="7054850" y="5283200"/>
          <p14:tracePt t="102900" x="6972300" y="5283200"/>
          <p14:tracePt t="102916" x="6883400" y="5283200"/>
          <p14:tracePt t="102934" x="6788150" y="5283200"/>
          <p14:tracePt t="102951" x="6686550" y="5283200"/>
          <p14:tracePt t="102967" x="6597650" y="5283200"/>
          <p14:tracePt t="102983" x="6559550" y="5283200"/>
          <p14:tracePt t="103001" x="6534150" y="5283200"/>
          <p14:tracePt t="103017" x="6527800" y="5283200"/>
          <p14:tracePt t="103050" x="6521450" y="5283200"/>
          <p14:tracePt t="103067" x="6496050" y="5283200"/>
          <p14:tracePt t="103084" x="6445250" y="5283200"/>
          <p14:tracePt t="103085" x="6419850" y="5283200"/>
          <p14:tracePt t="103100" x="6369050" y="5283200"/>
          <p14:tracePt t="103117" x="6292850" y="5283200"/>
          <p14:tracePt t="103133" x="6172200" y="5283200"/>
          <p14:tracePt t="103151" x="6089650" y="5283200"/>
          <p14:tracePt t="103168" x="6026150" y="5283200"/>
          <p14:tracePt t="103184" x="5969000" y="5283200"/>
          <p14:tracePt t="103201" x="5937250" y="5283200"/>
          <p14:tracePt t="103301" x="5930900" y="5283200"/>
          <p14:tracePt t="103317" x="5905500" y="5283200"/>
          <p14:tracePt t="103334" x="5880100" y="5283200"/>
          <p14:tracePt t="103350" x="5842000" y="5283200"/>
          <p14:tracePt t="103367" x="5803900" y="5283200"/>
          <p14:tracePt t="103384" x="5778500" y="5283200"/>
          <p14:tracePt t="103401" x="5740400" y="5283200"/>
          <p14:tracePt t="103418" x="5715000" y="5283200"/>
          <p14:tracePt t="103435" x="5708650" y="5283200"/>
          <p14:tracePt t="103478" x="5702300" y="5276850"/>
          <p14:tracePt t="103662" x="5721350" y="5276850"/>
          <p14:tracePt t="103671" x="5740400" y="5276850"/>
          <p14:tracePt t="103685" x="5784850" y="5276850"/>
          <p14:tracePt t="103701" x="5861050" y="5276850"/>
          <p14:tracePt t="103718" x="5969000" y="5276850"/>
          <p14:tracePt t="103734" x="6102350" y="5276850"/>
          <p14:tracePt t="103751" x="6223000" y="5276850"/>
          <p14:tracePt t="103768" x="6324600" y="5276850"/>
          <p14:tracePt t="103784" x="6356350" y="5276850"/>
          <p14:tracePt t="103801" x="6369050" y="5276850"/>
          <p14:tracePt t="103818" x="6381750" y="5276850"/>
          <p14:tracePt t="103834" x="6400800" y="5276850"/>
          <p14:tracePt t="103851" x="6432550" y="5276850"/>
          <p14:tracePt t="103853" x="6451600" y="5276850"/>
          <p14:tracePt t="103868" x="6464300" y="5276850"/>
          <p14:tracePt t="103884" x="6553200" y="5276850"/>
          <p14:tracePt t="103901" x="6629400" y="5276850"/>
          <p14:tracePt t="103918" x="6724650" y="5276850"/>
          <p14:tracePt t="103935" x="6819900" y="5276850"/>
          <p14:tracePt t="103952" x="6877050" y="5270500"/>
          <p14:tracePt t="103968" x="6908800" y="5270500"/>
          <p14:tracePt t="104133" x="6927850" y="5270500"/>
          <p14:tracePt t="104151" x="6997700" y="5270500"/>
          <p14:tracePt t="104169" x="7099300" y="5270500"/>
          <p14:tracePt t="104186" x="7207250" y="5270500"/>
          <p14:tracePt t="104202" x="7277100" y="5270500"/>
          <p14:tracePt t="105662" x="0" y="0"/>
        </p14:tracePtLst>
        <p14:tracePtLst>
          <p14:tracePt t="115382" x="2044700" y="5956300"/>
          <p14:tracePt t="115446" x="2063750" y="5956300"/>
          <p14:tracePt t="115454" x="2082800" y="5956300"/>
          <p14:tracePt t="115466" x="2101850" y="5956300"/>
          <p14:tracePt t="115482" x="2114550" y="5956300"/>
          <p14:tracePt t="115499" x="2146300" y="5956300"/>
          <p14:tracePt t="115515" x="2171700" y="5956300"/>
          <p14:tracePt t="115533" x="2190750" y="5956300"/>
          <p14:tracePt t="115534" x="2203450" y="5956300"/>
          <p14:tracePt t="115549" x="2228850" y="5956300"/>
          <p14:tracePt t="115565" x="2241550" y="5956300"/>
          <p14:tracePt t="115582" x="2247900" y="5956300"/>
          <p14:tracePt t="115599" x="2254250" y="5956300"/>
          <p14:tracePt t="115647" x="2260600" y="5956300"/>
          <p14:tracePt t="115666" x="2266950" y="5956300"/>
          <p14:tracePt t="115682" x="2305050" y="5956300"/>
          <p14:tracePt t="115699" x="2374900" y="5956300"/>
          <p14:tracePt t="115717" x="2425700" y="5956300"/>
          <p14:tracePt t="115718" x="2444750" y="5956300"/>
          <p14:tracePt t="115733" x="2470150" y="5956300"/>
          <p14:tracePt t="115750" x="2495550" y="5956300"/>
          <p14:tracePt t="115807" x="2501900" y="5956300"/>
          <p14:tracePt t="115822" x="2514600" y="5956300"/>
          <p14:tracePt t="115832" x="2527300" y="5956300"/>
          <p14:tracePt t="115849" x="2571750" y="5956300"/>
          <p14:tracePt t="115866" x="2628900" y="5956300"/>
          <p14:tracePt t="115882" x="2711450" y="5956300"/>
          <p14:tracePt t="115899" x="2774950" y="5962650"/>
          <p14:tracePt t="115902" x="2806700" y="5962650"/>
          <p14:tracePt t="115916" x="2832100" y="5969000"/>
          <p14:tracePt t="115933" x="2882900" y="5969000"/>
          <p14:tracePt t="115949" x="2889250" y="5969000"/>
          <p14:tracePt t="115966" x="2921000" y="5969000"/>
          <p14:tracePt t="115983" x="2940050" y="5975350"/>
          <p14:tracePt t="116000" x="2959100" y="5975350"/>
          <p14:tracePt t="116016" x="2971800" y="5975350"/>
          <p14:tracePt t="116034" x="2990850" y="5975350"/>
          <p14:tracePt t="116050" x="3003550" y="5975350"/>
          <p14:tracePt t="116066" x="3048000" y="5981700"/>
          <p14:tracePt t="116083" x="3105150" y="5988050"/>
          <p14:tracePt t="116100" x="3162300" y="5988050"/>
          <p14:tracePt t="116116" x="3232150" y="5988050"/>
          <p14:tracePt t="116118" x="3270250" y="5988050"/>
          <p14:tracePt t="116133" x="3321050" y="5988050"/>
          <p14:tracePt t="116150" x="3340100" y="5994400"/>
          <p14:tracePt t="116166" x="3346450" y="5994400"/>
          <p14:tracePt t="116201" x="3352800" y="5994400"/>
          <p14:tracePt t="116218" x="3359150" y="5994400"/>
          <p14:tracePt t="116234" x="3422650" y="5994400"/>
          <p14:tracePt t="116250" x="3486150" y="5994400"/>
          <p14:tracePt t="116267" x="3530600" y="5994400"/>
          <p14:tracePt t="116284" x="3594100" y="5994400"/>
          <p14:tracePt t="116286" x="3632200" y="5994400"/>
          <p14:tracePt t="116300" x="3663950" y="5994400"/>
          <p14:tracePt t="116317" x="3714750" y="5994400"/>
          <p14:tracePt t="116318" x="3746500" y="5994400"/>
          <p14:tracePt t="116334" x="3790950" y="5994400"/>
          <p14:tracePt t="116350" x="3816350" y="5994400"/>
          <p14:tracePt t="116367" x="3841750" y="5994400"/>
          <p14:tracePt t="116383" x="3867150" y="5994400"/>
          <p14:tracePt t="116400" x="3879850" y="5994400"/>
          <p14:tracePt t="116417" x="3911600" y="6000750"/>
          <p14:tracePt t="116433" x="3943350" y="6000750"/>
          <p14:tracePt t="116451" x="4006850" y="6000750"/>
          <p14:tracePt t="116454" x="4032250" y="6007100"/>
          <p14:tracePt t="116468" x="4070350" y="6013450"/>
          <p14:tracePt t="116484" x="4140200" y="6013450"/>
          <p14:tracePt t="116488" x="4152900" y="6013450"/>
          <p14:tracePt t="116501" x="4229100" y="6019800"/>
          <p14:tracePt t="116518" x="4298950" y="6026150"/>
          <p14:tracePt t="116533" x="4368800" y="6026150"/>
          <p14:tracePt t="116550" x="4419600" y="6026150"/>
          <p14:tracePt t="116567" x="4464050" y="6026150"/>
          <p14:tracePt t="116583" x="4495800" y="6026150"/>
          <p14:tracePt t="116600" x="4533900" y="6026150"/>
          <p14:tracePt t="116617" x="4559300" y="6026150"/>
          <p14:tracePt t="116634" x="4572000" y="6026150"/>
          <p14:tracePt t="116650" x="4597400" y="6026150"/>
          <p14:tracePt t="116667" x="4635500" y="6026150"/>
          <p14:tracePt t="116684" x="4679950" y="6026150"/>
          <p14:tracePt t="116686" x="4711700" y="6026150"/>
          <p14:tracePt t="116702" x="4737100" y="6026150"/>
          <p14:tracePt t="116719" x="4832350" y="6026150"/>
          <p14:tracePt t="116735" x="4870450" y="6026150"/>
          <p14:tracePt t="116750" x="4902200" y="6026150"/>
          <p14:tracePt t="116767" x="4933950" y="6026150"/>
          <p14:tracePt t="116784" x="4953000" y="6026150"/>
          <p14:tracePt t="116802" x="4972050" y="6026150"/>
          <p14:tracePt t="116819" x="4978400" y="6026150"/>
          <p14:tracePt t="117078" x="4959350" y="6026150"/>
          <p14:tracePt t="117094" x="4953000" y="6026150"/>
          <p14:tracePt t="117117" x="4902200" y="6026150"/>
          <p14:tracePt t="117134" x="4870450" y="6026150"/>
          <p14:tracePt t="117151" x="4838700" y="6026150"/>
          <p14:tracePt t="117168" x="4819650" y="6026150"/>
          <p14:tracePt t="117184" x="4794250" y="6026150"/>
          <p14:tracePt t="117202" x="4768850" y="6026150"/>
          <p14:tracePt t="117218" x="4756150" y="6026150"/>
          <p14:tracePt t="117235" x="4730750" y="6026150"/>
          <p14:tracePt t="117251" x="4679950" y="6026150"/>
          <p14:tracePt t="117268" x="4629150" y="6026150"/>
          <p14:tracePt t="117285" x="4597400" y="6026150"/>
          <p14:tracePt t="117301" x="4591050" y="6026150"/>
          <p14:tracePt t="117662" x="0" y="0"/>
        </p14:tracePtLst>
        <p14:tracePtLst>
          <p14:tracePt t="118296" x="5556250" y="5988050"/>
          <p14:tracePt t="118367" x="5575300" y="5988050"/>
          <p14:tracePt t="118374" x="5588000" y="5988050"/>
          <p14:tracePt t="118385" x="5600700" y="5988050"/>
          <p14:tracePt t="118402" x="5645150" y="5988050"/>
          <p14:tracePt t="118419" x="5727700" y="5988050"/>
          <p14:tracePt t="118436" x="5816600" y="5988050"/>
          <p14:tracePt t="118437" x="5854700" y="5988050"/>
          <p14:tracePt t="118453" x="5943600" y="5988050"/>
          <p14:tracePt t="118470" x="6013450" y="5988050"/>
          <p14:tracePt t="118486" x="6057900" y="5988050"/>
          <p14:tracePt t="118502" x="6083300" y="5988050"/>
          <p14:tracePt t="118519" x="6089650" y="5988050"/>
          <p14:tracePt t="118631" x="6096000" y="5988050"/>
          <p14:tracePt t="118640" x="6115050" y="5988050"/>
          <p14:tracePt t="118652" x="6127750" y="5988050"/>
          <p14:tracePt t="118670" x="6197600" y="5988050"/>
          <p14:tracePt t="118686" x="6254750" y="5988050"/>
          <p14:tracePt t="118703" x="6286500" y="5988050"/>
          <p14:tracePt t="118719" x="6343650" y="5988050"/>
          <p14:tracePt t="118736" x="6394450" y="5988050"/>
          <p14:tracePt t="118753" x="6426200" y="5988050"/>
          <p14:tracePt t="118769" x="6445250" y="5988050"/>
          <p14:tracePt t="118786" x="6464300" y="5988050"/>
          <p14:tracePt t="118830" x="6477000" y="5988050"/>
          <p14:tracePt t="118853" x="6508750" y="5988050"/>
          <p14:tracePt t="118870" x="6559550" y="5988050"/>
          <p14:tracePt t="118886" x="6597650" y="5988050"/>
          <p14:tracePt t="118903" x="6667500" y="5988050"/>
          <p14:tracePt t="118920" x="6750050" y="5988050"/>
          <p14:tracePt t="118937" x="6826250" y="5988050"/>
          <p14:tracePt t="118954" x="6858000" y="5988050"/>
          <p14:tracePt t="118969" x="6870700" y="5988050"/>
          <p14:tracePt t="119023" x="6889750" y="5988050"/>
          <p14:tracePt t="119047" x="6896100" y="5988050"/>
          <p14:tracePt t="119070" x="6908800" y="5988050"/>
          <p14:tracePt t="119086" x="6934200" y="5988050"/>
          <p14:tracePt t="119103" x="6972300" y="5988050"/>
          <p14:tracePt t="119120" x="7023100" y="5988050"/>
          <p14:tracePt t="119136" x="7073900" y="5988050"/>
          <p14:tracePt t="119154" x="7124700" y="5988050"/>
          <p14:tracePt t="119170" x="7156450" y="5988050"/>
          <p14:tracePt t="119187" x="7169150" y="5988050"/>
          <p14:tracePt t="119518" x="7175500" y="5988050"/>
          <p14:tracePt t="119537" x="7213600" y="5988050"/>
          <p14:tracePt t="119554" x="7245350" y="5975350"/>
          <p14:tracePt t="119570" x="7270750" y="5969000"/>
          <p14:tracePt t="119587" x="7277100" y="5969000"/>
          <p14:tracePt t="119703" x="7277100" y="5956300"/>
          <p14:tracePt t="119720" x="7270750" y="5956300"/>
          <p14:tracePt t="119737" x="7245350" y="5949950"/>
          <p14:tracePt t="119754" x="7207250" y="5943600"/>
          <p14:tracePt t="119771" x="7175500" y="5943600"/>
          <p14:tracePt t="119787" x="7156450" y="5937250"/>
          <p14:tracePt t="119804" x="7131050" y="5937250"/>
          <p14:tracePt t="119821" x="7118350" y="5937250"/>
          <p14:tracePt t="119822" x="7105650" y="5937250"/>
          <p14:tracePt t="119837" x="7086600" y="5937250"/>
          <p14:tracePt t="119854" x="7035800" y="5937250"/>
          <p14:tracePt t="119871" x="6965950" y="5937250"/>
          <p14:tracePt t="119888" x="6934200" y="5937250"/>
          <p14:tracePt t="119905" x="6883400" y="5937250"/>
          <p14:tracePt t="119921" x="6832600" y="5937250"/>
          <p14:tracePt t="119938" x="6794500" y="5937250"/>
          <p14:tracePt t="119954" x="6781800" y="5937250"/>
          <p14:tracePt t="119971" x="6769100" y="5937250"/>
          <p14:tracePt t="119987" x="6743700" y="5937250"/>
          <p14:tracePt t="120005" x="6711950" y="5937250"/>
          <p14:tracePt t="120022" x="6648450" y="5937250"/>
          <p14:tracePt t="120037" x="6604000" y="5937250"/>
          <p14:tracePt t="120054" x="6540500" y="5937250"/>
          <p14:tracePt t="120071" x="6477000" y="5937250"/>
          <p14:tracePt t="120088" x="6413500" y="5937250"/>
          <p14:tracePt t="120104" x="6375400" y="5937250"/>
          <p14:tracePt t="120121" x="6311900" y="5937250"/>
          <p14:tracePt t="120139" x="6261100" y="5937250"/>
          <p14:tracePt t="120155" x="6229350" y="5937250"/>
          <p14:tracePt t="120172" x="6184900" y="5937250"/>
          <p14:tracePt t="120189" x="6153150" y="5937250"/>
          <p14:tracePt t="120205" x="6127750" y="5937250"/>
          <p14:tracePt t="120205" x="6108700" y="5937250"/>
          <p14:tracePt t="120221" x="6096000" y="5937250"/>
          <p14:tracePt t="120238" x="6070600" y="5937250"/>
          <p14:tracePt t="120254" x="6057900" y="5930900"/>
          <p14:tracePt t="120271" x="6032500" y="5930900"/>
          <p14:tracePt t="120288" x="6000750" y="5930900"/>
          <p14:tracePt t="120305" x="5962650" y="5930900"/>
          <p14:tracePt t="120321" x="5930900" y="5930900"/>
          <p14:tracePt t="120338" x="5892800" y="5930900"/>
          <p14:tracePt t="120355" x="5867400" y="5930900"/>
          <p14:tracePt t="120371" x="5835650" y="5930900"/>
          <p14:tracePt t="120389" x="5816600" y="5930900"/>
          <p14:tracePt t="120391" x="5791200" y="5930900"/>
          <p14:tracePt t="120405" x="5772150" y="5930900"/>
          <p14:tracePt t="120422" x="5759450" y="5930900"/>
          <p14:tracePt t="120439" x="5753100" y="5930900"/>
          <p14:tracePt t="120471" x="5746750" y="5930900"/>
          <p14:tracePt t="120488" x="5715000" y="5930900"/>
          <p14:tracePt t="120505" x="5670550" y="5930900"/>
          <p14:tracePt t="120521" x="5651500" y="5930900"/>
          <p14:tracePt t="120662" x="5676900" y="5930900"/>
          <p14:tracePt t="120672" x="5702300" y="5930900"/>
          <p14:tracePt t="120688" x="5753100" y="5930900"/>
          <p14:tracePt t="120705" x="5854700" y="5930900"/>
          <p14:tracePt t="120722" x="6000750" y="5930900"/>
          <p14:tracePt t="120738" x="6134100" y="5930900"/>
          <p14:tracePt t="120755" x="6261100" y="5930900"/>
          <p14:tracePt t="120772" x="6381750" y="5930900"/>
          <p14:tracePt t="120774" x="6419850" y="5930900"/>
          <p14:tracePt t="120788" x="6464300" y="5930900"/>
          <p14:tracePt t="120805" x="6578600" y="5930900"/>
          <p14:tracePt t="120822" x="6654800" y="5930900"/>
          <p14:tracePt t="120838" x="6731000" y="5930900"/>
          <p14:tracePt t="120855" x="6832600" y="5930900"/>
          <p14:tracePt t="120872" x="6927850" y="5930900"/>
          <p14:tracePt t="120889" x="7029450" y="5930900"/>
          <p14:tracePt t="120906" x="7124700" y="5930900"/>
          <p14:tracePt t="120922" x="7207250" y="5930900"/>
          <p14:tracePt t="120940" x="7258050" y="5930900"/>
          <p14:tracePt t="120941" x="7270750" y="5930900"/>
          <p14:tracePt t="121016" x="7283450" y="5930900"/>
          <p14:tracePt t="121022" x="7308850" y="5924550"/>
          <p14:tracePt t="121039" x="7359650" y="5924550"/>
          <p14:tracePt t="121056" x="7410450" y="5918200"/>
          <p14:tracePt t="121072" x="7454900" y="5911850"/>
          <p14:tracePt t="121089" x="7467600" y="5905500"/>
          <p14:tracePt t="121454" x="0" y="0"/>
        </p14:tracePtLst>
        <p14:tracePtLst>
          <p14:tracePt t="122903" x="5607050" y="5969000"/>
          <p14:tracePt t="123351" x="5613400" y="5969000"/>
          <p14:tracePt t="123359" x="5619750" y="5969000"/>
          <p14:tracePt t="123495" x="5626100" y="5975350"/>
          <p14:tracePt t="123511" x="5638800" y="5981700"/>
          <p14:tracePt t="123526" x="5651500" y="5981700"/>
          <p14:tracePt t="123542" x="5657850" y="5981700"/>
          <p14:tracePt t="123559" x="5664200" y="5981700"/>
          <p14:tracePt t="123647" x="5670550" y="5981700"/>
          <p14:tracePt t="123659" x="5683250" y="5981700"/>
          <p14:tracePt t="123675" x="5708650" y="5981700"/>
          <p14:tracePt t="123692" x="5734050" y="5988050"/>
          <p14:tracePt t="123815" x="5746750" y="5988050"/>
          <p14:tracePt t="123827" x="5765800" y="5988050"/>
          <p14:tracePt t="123843" x="5810250" y="5988050"/>
          <p14:tracePt t="123859" x="5848350" y="5988050"/>
          <p14:tracePt t="123877" x="5873750" y="5981700"/>
          <p14:tracePt t="123878" x="5880100" y="5981700"/>
          <p14:tracePt t="123893" x="5892800" y="5975350"/>
          <p14:tracePt t="123935" x="5892800" y="5969000"/>
          <p14:tracePt t="123959" x="5899150" y="5949950"/>
          <p14:tracePt t="123976" x="5911850" y="5930900"/>
          <p14:tracePt t="123992" x="5924550" y="5918200"/>
          <p14:tracePt t="124009" x="5937250" y="5905500"/>
          <p14:tracePt t="124042" x="5937250" y="5892800"/>
          <p14:tracePt t="124059" x="5937250" y="5880100"/>
          <p14:tracePt t="124077" x="5943600" y="5867400"/>
          <p14:tracePt t="124079" x="5943600" y="5861050"/>
          <p14:tracePt t="124093" x="5943600" y="5848350"/>
          <p14:tracePt t="124111" x="5943600" y="5822950"/>
          <p14:tracePt t="124127" x="5943600" y="5810250"/>
          <p14:tracePt t="124143" x="5943600" y="5791200"/>
          <p14:tracePt t="124160" x="5943600" y="5778500"/>
          <p14:tracePt t="124176" x="5943600" y="5746750"/>
          <p14:tracePt t="124193" x="5924550" y="5727700"/>
          <p14:tracePt t="124209" x="5924550" y="5715000"/>
          <p14:tracePt t="124226" x="5918200" y="5683250"/>
          <p14:tracePt t="124243" x="5905500" y="5664200"/>
          <p14:tracePt t="124260" x="5892800" y="5638800"/>
          <p14:tracePt t="124276" x="5880100" y="5607050"/>
          <p14:tracePt t="124293" x="5861050" y="5588000"/>
          <p14:tracePt t="124294" x="5854700" y="5581650"/>
          <p14:tracePt t="124310" x="5842000" y="5568950"/>
          <p14:tracePt t="124327" x="5829300" y="5556250"/>
          <p14:tracePt t="124343" x="5822950" y="5549900"/>
          <p14:tracePt t="124360" x="5810250" y="5543550"/>
          <p14:tracePt t="124376" x="5810250" y="5537200"/>
          <p14:tracePt t="124393" x="5803900" y="5537200"/>
          <p14:tracePt t="124409" x="5791200" y="5537200"/>
          <p14:tracePt t="124426" x="5778500" y="5537200"/>
          <p14:tracePt t="124443" x="5778500" y="5530850"/>
          <p14:tracePt t="124460" x="5772150" y="5530850"/>
          <p14:tracePt t="124511" x="5765800" y="5530850"/>
          <p14:tracePt t="124526" x="5746750" y="5530850"/>
          <p14:tracePt t="124543" x="5740400" y="5530850"/>
          <p14:tracePt t="124560" x="5727700" y="5530850"/>
          <p14:tracePt t="124577" x="5702300" y="5530850"/>
          <p14:tracePt t="124594" x="5689600" y="5530850"/>
          <p14:tracePt t="124610" x="5676900" y="5530850"/>
          <p14:tracePt t="124626" x="5670550" y="5530850"/>
          <p14:tracePt t="124660" x="5657850" y="5530850"/>
          <p14:tracePt t="124677" x="5657850" y="5543550"/>
          <p14:tracePt t="124693" x="5645150" y="5549900"/>
          <p14:tracePt t="124727" x="5632450" y="5568950"/>
          <p14:tracePt t="124760" x="5626100" y="5568950"/>
          <p14:tracePt t="124777" x="5626100" y="5575300"/>
          <p14:tracePt t="124793" x="5619750" y="5581650"/>
          <p14:tracePt t="124811" x="5613400" y="5594350"/>
          <p14:tracePt t="124828" x="5607050" y="5607050"/>
          <p14:tracePt t="124829" x="5600700" y="5613400"/>
          <p14:tracePt t="124860" x="5594350" y="5619750"/>
          <p14:tracePt t="124878" x="5588000" y="5632450"/>
          <p14:tracePt t="124893" x="5588000" y="5645150"/>
          <p14:tracePt t="124910" x="5575300" y="5651500"/>
          <p14:tracePt t="124927" x="5575300" y="5664200"/>
          <p14:tracePt t="124943" x="5575300" y="5676900"/>
          <p14:tracePt t="124960" x="5562600" y="5689600"/>
          <p14:tracePt t="124994" x="5562600" y="5695950"/>
          <p14:tracePt t="125027" x="5562600" y="5708650"/>
          <p14:tracePt t="125044" x="5556250" y="5715000"/>
          <p14:tracePt t="125061" x="5556250" y="5721350"/>
          <p14:tracePt t="125079" x="5556250" y="5753100"/>
          <p14:tracePt t="125094" x="5543550" y="5765800"/>
          <p14:tracePt t="125110" x="5543550" y="5784850"/>
          <p14:tracePt t="125127" x="5530850" y="5810250"/>
          <p14:tracePt t="125144" x="5530850" y="5816600"/>
          <p14:tracePt t="125161" x="5530850" y="5822950"/>
          <p14:tracePt t="125177" x="5530850" y="5829300"/>
          <p14:tracePt t="125194" x="5530850" y="5835650"/>
          <p14:tracePt t="125211" x="5530850" y="5842000"/>
          <p14:tracePt t="125227" x="5530850" y="5848350"/>
          <p14:tracePt t="125244" x="5530850" y="5867400"/>
          <p14:tracePt t="125261" x="5530850" y="5880100"/>
          <p14:tracePt t="125278" x="5537200" y="5899150"/>
          <p14:tracePt t="125295" x="5543550" y="5905500"/>
          <p14:tracePt t="125311" x="5543550" y="5911850"/>
          <p14:tracePt t="125327" x="5543550" y="5918200"/>
          <p14:tracePt t="125344" x="5549900" y="5937250"/>
          <p14:tracePt t="125361" x="5556250" y="5943600"/>
          <p14:tracePt t="125378" x="5568950" y="5956300"/>
          <p14:tracePt t="125394" x="5575300" y="5962650"/>
          <p14:tracePt t="125411" x="5581650" y="5969000"/>
          <p14:tracePt t="125527" x="5588000" y="5969000"/>
          <p14:tracePt t="125545" x="5594350" y="5975350"/>
          <p14:tracePt t="125562" x="5613400" y="5981700"/>
          <p14:tracePt t="125579" x="5619750" y="5981700"/>
          <p14:tracePt t="125703" x="5626100" y="5981700"/>
          <p14:tracePt t="125711" x="5632450" y="5981700"/>
          <p14:tracePt t="125728" x="5638800" y="5988050"/>
          <p14:tracePt t="125745" x="5645150" y="5988050"/>
          <p14:tracePt t="125761" x="5664200" y="5988050"/>
          <p14:tracePt t="125778" x="5689600" y="5988050"/>
          <p14:tracePt t="125795" x="5695950" y="5988050"/>
          <p14:tracePt t="125812" x="5715000" y="5988050"/>
          <p14:tracePt t="125952" x="5721350" y="5988050"/>
          <p14:tracePt t="125967" x="5734050" y="5988050"/>
          <p14:tracePt t="125978" x="5753100" y="5988050"/>
          <p14:tracePt t="125995" x="5784850" y="5988050"/>
          <p14:tracePt t="126012" x="5810250" y="5988050"/>
          <p14:tracePt t="126029" x="5822950" y="5988050"/>
          <p14:tracePt t="126086" x="5829300" y="5988050"/>
          <p14:tracePt t="126095" x="5835650" y="5981700"/>
          <p14:tracePt t="126112" x="5848350" y="5962650"/>
          <p14:tracePt t="126128" x="5861050" y="5943600"/>
          <p14:tracePt t="126145" x="5867400" y="5930900"/>
          <p14:tracePt t="126162" x="5873750" y="5918200"/>
          <p14:tracePt t="126195" x="5880100" y="5905500"/>
          <p14:tracePt t="126212" x="5880100" y="5899150"/>
          <p14:tracePt t="126228" x="5886450" y="5886450"/>
          <p14:tracePt t="126246" x="5886450" y="5867400"/>
          <p14:tracePt t="126262" x="5886450" y="5854700"/>
          <p14:tracePt t="126279" x="5886450" y="5848350"/>
          <p14:tracePt t="126296" x="5886450" y="5842000"/>
          <p14:tracePt t="126313" x="5892800" y="5829300"/>
          <p14:tracePt t="126329" x="5892800" y="5816600"/>
          <p14:tracePt t="126345" x="5892800" y="5810250"/>
          <p14:tracePt t="126362" x="5892800" y="5797550"/>
          <p14:tracePt t="126379" x="5892800" y="5791200"/>
          <p14:tracePt t="126395" x="5892800" y="5778500"/>
          <p14:tracePt t="126412" x="5892800" y="5765800"/>
          <p14:tracePt t="126429" x="5892800" y="5759450"/>
          <p14:tracePt t="126446" x="5892800" y="5746750"/>
          <p14:tracePt t="126462" x="5892800" y="5740400"/>
          <p14:tracePt t="126479" x="5892800" y="5734050"/>
          <p14:tracePt t="126495" x="5892800" y="5727700"/>
          <p14:tracePt t="126512" x="5892800" y="5721350"/>
          <p14:tracePt t="126530" x="5892800" y="5708650"/>
          <p14:tracePt t="126547" x="5892800" y="5702300"/>
          <p14:tracePt t="126563" x="5892800" y="5683250"/>
          <p14:tracePt t="126579" x="5886450" y="5670550"/>
          <p14:tracePt t="126596" x="5880100" y="5657850"/>
          <p14:tracePt t="126612" x="5867400" y="5645150"/>
          <p14:tracePt t="126614" x="5861050" y="5638800"/>
          <p14:tracePt t="126704" x="5848350" y="5632450"/>
          <p14:tracePt t="126712" x="5842000" y="5632450"/>
          <p14:tracePt t="126729" x="5797550" y="5613400"/>
          <p14:tracePt t="126746" x="5746750" y="5607050"/>
          <p14:tracePt t="126762" x="5708650" y="5607050"/>
          <p14:tracePt t="126780" x="5670550" y="5600700"/>
          <p14:tracePt t="126796" x="5657850" y="5600700"/>
          <p14:tracePt t="126911" x="5645150" y="5600700"/>
          <p14:tracePt t="126920" x="5638800" y="5600700"/>
          <p14:tracePt t="126929" x="5632450" y="5600700"/>
          <p14:tracePt t="126946" x="5607050" y="5607050"/>
          <p14:tracePt t="126963" x="5581650" y="5613400"/>
          <p14:tracePt t="126979" x="5568950" y="5619750"/>
          <p14:tracePt t="126996" x="5568950" y="5626100"/>
          <p14:tracePt t="127014" x="5562600" y="5632450"/>
          <p14:tracePt t="127047" x="5562600" y="5638800"/>
          <p14:tracePt t="127064" x="5556250" y="5645150"/>
          <p14:tracePt t="127080" x="5549900" y="5664200"/>
          <p14:tracePt t="127097" x="5543550" y="5676900"/>
          <p14:tracePt t="127113" x="5537200" y="5683250"/>
          <p14:tracePt t="127130" x="5537200" y="5689600"/>
          <p14:tracePt t="127215" x="5530850" y="5702300"/>
          <p14:tracePt t="127247" x="5530850" y="5708650"/>
          <p14:tracePt t="127264" x="5530850" y="5715000"/>
          <p14:tracePt t="127281" x="5530850" y="5721350"/>
          <p14:tracePt t="127297" x="5524500" y="5740400"/>
          <p14:tracePt t="127314" x="5524500" y="5753100"/>
          <p14:tracePt t="127330" x="5524500" y="5765800"/>
          <p14:tracePt t="127347" x="5524500" y="5778500"/>
          <p14:tracePt t="127363" x="5524500" y="5791200"/>
          <p14:tracePt t="127380" x="5524500" y="5810250"/>
          <p14:tracePt t="127396" x="5524500" y="5822950"/>
          <p14:tracePt t="127414" x="5524500" y="5842000"/>
          <p14:tracePt t="127430" x="5524500" y="5854700"/>
          <p14:tracePt t="127447" x="5524500" y="5867400"/>
          <p14:tracePt t="127463" x="5524500" y="5880100"/>
          <p14:tracePt t="127480" x="5524500" y="5892800"/>
          <p14:tracePt t="127497" x="5530850" y="5899150"/>
          <p14:tracePt t="127514" x="5537200" y="5911850"/>
          <p14:tracePt t="127531" x="5543550" y="5918200"/>
          <p14:tracePt t="127547" x="5549900" y="5930900"/>
          <p14:tracePt t="127564" x="5562600" y="5937250"/>
          <p14:tracePt t="127580" x="5568950" y="5937250"/>
          <p14:tracePt t="127597" x="5575300" y="5943600"/>
          <p14:tracePt t="127656" x="5588000" y="5943600"/>
          <p14:tracePt t="127672" x="5607050" y="5949950"/>
          <p14:tracePt t="127680" x="5619750" y="5949950"/>
          <p14:tracePt t="127697" x="5638800" y="5956300"/>
          <p14:tracePt t="127714" x="5651500" y="5956300"/>
          <p14:tracePt t="127730" x="5670550" y="5956300"/>
          <p14:tracePt t="127799" x="5676900" y="5956300"/>
          <p14:tracePt t="127847" x="5689600" y="5956300"/>
          <p14:tracePt t="127864" x="5715000" y="5949950"/>
          <p14:tracePt t="127880" x="5734050" y="5943600"/>
          <p14:tracePt t="127897" x="5772150" y="5930900"/>
          <p14:tracePt t="127914" x="5791200" y="5924550"/>
          <p14:tracePt t="127931" x="5797550" y="5924550"/>
          <p14:tracePt t="127991" x="5803900" y="5918200"/>
          <p14:tracePt t="128001" x="5810250" y="5905500"/>
          <p14:tracePt t="128014" x="5829300" y="5886450"/>
          <p14:tracePt t="128031" x="5835650" y="5861050"/>
          <p14:tracePt t="128048" x="5848350" y="5842000"/>
          <p14:tracePt t="128064" x="5854700" y="5816600"/>
          <p14:tracePt t="128081" x="5861050" y="5810250"/>
          <p14:tracePt t="128098" x="5861050" y="5784850"/>
          <p14:tracePt t="128114" x="5861050" y="5772150"/>
          <p14:tracePt t="128131" x="5861050" y="5759450"/>
          <p14:tracePt t="128148" x="5861050" y="5753100"/>
          <p14:tracePt t="128164" x="5861050" y="5740400"/>
          <p14:tracePt t="128181" x="5861050" y="5734050"/>
          <p14:tracePt t="128198" x="5861050" y="5721350"/>
          <p14:tracePt t="128231" x="5861050" y="5715000"/>
          <p14:tracePt t="128248" x="5861050" y="5708650"/>
          <p14:tracePt t="128264" x="5854700" y="5695950"/>
          <p14:tracePt t="128282" x="5848350" y="5689600"/>
          <p14:tracePt t="128298" x="5848350" y="5676900"/>
          <p14:tracePt t="128315" x="5835650" y="5676900"/>
          <p14:tracePt t="128368" x="5829300" y="5664200"/>
          <p14:tracePt t="128381" x="5822950" y="5651500"/>
          <p14:tracePt t="128414" x="5816600" y="5638800"/>
          <p14:tracePt t="128543" x="5803900" y="5632450"/>
          <p14:tracePt t="128551" x="5784850" y="5632450"/>
          <p14:tracePt t="128565" x="5772150" y="5632450"/>
          <p14:tracePt t="128582" x="5721350" y="5632450"/>
          <p14:tracePt t="128751" x="5715000" y="5632450"/>
          <p14:tracePt t="128767" x="5708650" y="5632450"/>
          <p14:tracePt t="128783" x="5708650" y="5645150"/>
          <p14:tracePt t="128799" x="5689600" y="5676900"/>
          <p14:tracePt t="128815" x="5683250" y="5683250"/>
          <p14:tracePt t="128832" x="5683250" y="5689600"/>
          <p14:tracePt t="128848" x="5683250" y="5695950"/>
          <p14:tracePt t="128865" x="5676900" y="5702300"/>
          <p14:tracePt t="128882" x="5670550" y="5715000"/>
          <p14:tracePt t="128898" x="5670550" y="5727700"/>
          <p14:tracePt t="128915" x="5670550" y="5740400"/>
          <p14:tracePt t="128932" x="5664200" y="5759450"/>
          <p14:tracePt t="128948" x="5664200" y="5765800"/>
          <p14:tracePt t="128965" x="5664200" y="5772150"/>
          <p14:tracePt t="128982" x="5657850" y="5803900"/>
          <p14:tracePt t="128999" x="5657850" y="5816600"/>
          <p14:tracePt t="129016" x="5651500" y="5835650"/>
          <p14:tracePt t="129033" x="5645150" y="5854700"/>
          <p14:tracePt t="129049" x="5645150" y="5861050"/>
          <p14:tracePt t="129066" x="5645150" y="5873750"/>
          <p14:tracePt t="129082" x="5645150" y="5880100"/>
          <p14:tracePt t="129099" x="5645150" y="5892800"/>
          <p14:tracePt t="129115" x="5645150" y="5905500"/>
          <p14:tracePt t="129132" x="5645150" y="5918200"/>
          <p14:tracePt t="129149" x="5645150" y="5930900"/>
          <p14:tracePt t="129166" x="5645150" y="5943600"/>
          <p14:tracePt t="129215" x="5645150" y="5949950"/>
          <p14:tracePt t="129233" x="5651500" y="5956300"/>
          <p14:tracePt t="129249" x="5657850" y="5962650"/>
          <p14:tracePt t="129266" x="5664200" y="5969000"/>
          <p14:tracePt t="129360" x="5670550" y="5969000"/>
          <p14:tracePt t="129367" x="5695950" y="5969000"/>
          <p14:tracePt t="129382" x="5740400" y="5981700"/>
          <p14:tracePt t="129399" x="5772150" y="5988050"/>
          <p14:tracePt t="129416" x="5778500" y="5988050"/>
          <p14:tracePt t="129735" x="0" y="0"/>
        </p14:tracePtLst>
        <p14:tracePtLst>
          <p14:tracePt t="134616" x="7975600" y="5962650"/>
          <p14:tracePt t="134783" x="8001000" y="5962650"/>
          <p14:tracePt t="134792" x="8020050" y="5962650"/>
          <p14:tracePt t="134806" x="8058150" y="5962650"/>
          <p14:tracePt t="134822" x="8128000" y="5962650"/>
          <p14:tracePt t="134839" x="8172450" y="5962650"/>
          <p14:tracePt t="134856" x="8242300" y="5962650"/>
          <p14:tracePt t="134873" x="8312150" y="5969000"/>
          <p14:tracePt t="134890" x="8369300" y="5969000"/>
          <p14:tracePt t="134906" x="8432800" y="5981700"/>
          <p14:tracePt t="134923" x="8477250" y="5981700"/>
          <p14:tracePt t="134940" x="8521700" y="5981700"/>
          <p14:tracePt t="134956" x="8585200" y="5988050"/>
          <p14:tracePt t="134973" x="8655050" y="5994400"/>
          <p14:tracePt t="134989" x="8750300" y="6000750"/>
          <p14:tracePt t="135006" x="8921750" y="6000750"/>
          <p14:tracePt t="135023" x="9029700" y="6000750"/>
          <p14:tracePt t="135039" x="9150350" y="6000750"/>
          <p14:tracePt t="135056" x="9277350" y="6000750"/>
          <p14:tracePt t="135073" x="9385300" y="6000750"/>
          <p14:tracePt t="135089" x="9493250" y="6000750"/>
          <p14:tracePt t="135106" x="9588500" y="6000750"/>
          <p14:tracePt t="135124" x="9658350" y="6000750"/>
          <p14:tracePt t="135140" x="9721850" y="6000750"/>
          <p14:tracePt t="135157" x="9759950" y="6000750"/>
          <p14:tracePt t="135173" x="9772650" y="6000750"/>
          <p14:tracePt t="135174" x="9785350" y="6000750"/>
          <p14:tracePt t="135190" x="9798050" y="6000750"/>
          <p14:tracePt t="135206" x="9810750" y="6007100"/>
          <p14:tracePt t="135223" x="9836150" y="6007100"/>
          <p14:tracePt t="135240" x="9880600" y="6013450"/>
          <p14:tracePt t="135256" x="9912350" y="6013450"/>
          <p14:tracePt t="135273" x="9969500" y="6013450"/>
          <p14:tracePt t="135290" x="10039350" y="6013450"/>
          <p14:tracePt t="135306" x="10109200" y="6013450"/>
          <p14:tracePt t="135323" x="10147300" y="6013450"/>
          <p14:tracePt t="135340" x="10153650" y="6013450"/>
          <p14:tracePt t="135356" x="10160000" y="6013450"/>
          <p14:tracePt t="135374" x="10172700" y="6013450"/>
          <p14:tracePt t="135376" x="10185400" y="6013450"/>
          <p14:tracePt t="135390" x="10210800" y="6013450"/>
          <p14:tracePt t="135407" x="10242550" y="6019800"/>
          <p14:tracePt t="135423" x="10248900" y="6019800"/>
          <p14:tracePt t="135624" x="10261600" y="6019800"/>
          <p14:tracePt t="135640" x="10274300" y="6019800"/>
          <p14:tracePt t="135728" x="10287000" y="6019800"/>
          <p14:tracePt t="135740" x="10287000" y="6026150"/>
          <p14:tracePt t="135824" x="10274300" y="6026150"/>
          <p14:tracePt t="135840" x="10255250" y="6026150"/>
          <p14:tracePt t="135858" x="10210800" y="6019800"/>
          <p14:tracePt t="135874" x="10128250" y="6013450"/>
          <p14:tracePt t="135891" x="10033000" y="6007100"/>
          <p14:tracePt t="135908" x="9931400" y="6007100"/>
          <p14:tracePt t="135924" x="9829800" y="6007100"/>
          <p14:tracePt t="135941" x="9734550" y="6007100"/>
          <p14:tracePt t="135957" x="9664700" y="6007100"/>
          <p14:tracePt t="135958" x="9632950" y="6007100"/>
          <p14:tracePt t="135975" x="9582150" y="6000750"/>
          <p14:tracePt t="135991" x="9537700" y="5994400"/>
          <p14:tracePt t="136007" x="9486900" y="5994400"/>
          <p14:tracePt t="136024" x="9423400" y="5994400"/>
          <p14:tracePt t="136040" x="9340850" y="5988050"/>
          <p14:tracePt t="136057" x="9239250" y="5988050"/>
          <p14:tracePt t="136074" x="9124950" y="5988050"/>
          <p14:tracePt t="136091" x="9023350" y="5988050"/>
          <p14:tracePt t="136108" x="8940800" y="5981700"/>
          <p14:tracePt t="136125" x="8877300" y="5975350"/>
          <p14:tracePt t="136142" x="8845550" y="5975350"/>
          <p14:tracePt t="136159" x="8832850" y="5975350"/>
          <p14:tracePt t="136159" x="8826500" y="5975350"/>
          <p14:tracePt t="136175" x="8807450" y="5975350"/>
          <p14:tracePt t="136191" x="8775700" y="5975350"/>
          <p14:tracePt t="136207" x="8737600" y="5975350"/>
          <p14:tracePt t="136224" x="8686800" y="5975350"/>
          <p14:tracePt t="136241" x="8642350" y="5975350"/>
          <p14:tracePt t="136257" x="8578850" y="5975350"/>
          <p14:tracePt t="136274" x="8502650" y="5975350"/>
          <p14:tracePt t="136291" x="8432800" y="5975350"/>
          <p14:tracePt t="136308" x="8426450" y="5975350"/>
          <p14:tracePt t="136495" x="8420100" y="5975350"/>
          <p14:tracePt t="136512" x="8413750" y="5975350"/>
          <p14:tracePt t="136524" x="8407400" y="5975350"/>
          <p14:tracePt t="136541" x="8401050" y="5975350"/>
          <p14:tracePt t="136558" x="8388350" y="5975350"/>
          <p14:tracePt t="136888" x="8407400" y="5975350"/>
          <p14:tracePt t="136895" x="8426450" y="5975350"/>
          <p14:tracePt t="136908" x="8458200" y="5975350"/>
          <p14:tracePt t="136925" x="8553450" y="5975350"/>
          <p14:tracePt t="136926" x="8604250" y="5975350"/>
          <p14:tracePt t="136942" x="8724900" y="5975350"/>
          <p14:tracePt t="136959" x="8832850" y="5975350"/>
          <p14:tracePt t="136975" x="8947150" y="5975350"/>
          <p14:tracePt t="136992" x="9036050" y="5975350"/>
          <p14:tracePt t="137009" x="9118600" y="5975350"/>
          <p14:tracePt t="137025" x="9175750" y="5975350"/>
          <p14:tracePt t="137042" x="9220200" y="5975350"/>
          <p14:tracePt t="137059" x="9264650" y="5975350"/>
          <p14:tracePt t="137075" x="9315450" y="5975350"/>
          <p14:tracePt t="137094" x="9366250" y="5975350"/>
          <p14:tracePt t="137095" x="9404350" y="5975350"/>
          <p14:tracePt t="137109" x="9436100" y="5975350"/>
          <p14:tracePt t="137127" x="9525000" y="5975350"/>
          <p14:tracePt t="137143" x="9709150" y="5975350"/>
          <p14:tracePt t="137159" x="9842500" y="5975350"/>
          <p14:tracePt t="137177" x="9969500" y="5975350"/>
          <p14:tracePt t="137193" x="10096500" y="5975350"/>
          <p14:tracePt t="137209" x="10191750" y="5975350"/>
          <p14:tracePt t="137226" x="10204450" y="5975350"/>
          <p14:tracePt t="138335" x="0" y="0"/>
        </p14:tracePtLst>
      </p14:laserTraceLst>
    </p:ext>
    <p:ext uri="{E180D4A7-C9FB-4DFB-919C-405C955672EB}">
      <p14:showEvtLst xmlns:p14="http://schemas.microsoft.com/office/powerpoint/2010/main">
        <p14:playEvt time="12" objId="9"/>
        <p14:stopEvt time="168214" objId="9"/>
      </p14:showEvt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语言中的整数小结</a:t>
            </a:r>
          </a:p>
        </p:txBody>
      </p:sp>
      <p:sp>
        <p:nvSpPr>
          <p:cNvPr id="3" name="内容占位符 2"/>
          <p:cNvSpPr>
            <a:spLocks noGrp="1"/>
          </p:cNvSpPr>
          <p:nvPr>
            <p:ph idx="1"/>
          </p:nvPr>
        </p:nvSpPr>
        <p:spPr/>
        <p:txBody>
          <a:bodyPr>
            <a:normAutofit lnSpcReduction="10000"/>
          </a:bodyPr>
          <a:lstStyle/>
          <a:p>
            <a:pPr>
              <a:lnSpc>
                <a:spcPct val="150000"/>
              </a:lnSpc>
            </a:pPr>
            <a:r>
              <a:rPr lang="zh-CN" altLang="en-US" b="1" dirty="0"/>
              <a:t>整数补码存储，表示，运算</a:t>
            </a:r>
            <a:endParaRPr lang="en-US" altLang="zh-CN" b="1" dirty="0"/>
          </a:p>
          <a:p>
            <a:pPr>
              <a:lnSpc>
                <a:spcPct val="150000"/>
              </a:lnSpc>
            </a:pPr>
            <a:r>
              <a:rPr lang="en-US" altLang="zh-CN" b="1" dirty="0"/>
              <a:t>C</a:t>
            </a:r>
            <a:r>
              <a:rPr lang="zh-CN" altLang="en-US" b="1" dirty="0"/>
              <a:t>编译器根据常量值的大小自动匹配数据类型</a:t>
            </a:r>
            <a:endParaRPr lang="en-US" altLang="zh-CN" b="1" dirty="0"/>
          </a:p>
          <a:p>
            <a:pPr lvl="1">
              <a:lnSpc>
                <a:spcPct val="150000"/>
              </a:lnSpc>
            </a:pPr>
            <a:r>
              <a:rPr lang="en-US" altLang="zh-CN" dirty="0"/>
              <a:t>-2147483648 </a:t>
            </a:r>
            <a:r>
              <a:rPr lang="zh-CN" altLang="en-US" dirty="0"/>
              <a:t>被当成无符号数  </a:t>
            </a:r>
            <a:r>
              <a:rPr lang="en-US" altLang="zh-CN" dirty="0"/>
              <a:t>(C90)</a:t>
            </a:r>
            <a:r>
              <a:rPr lang="zh-CN" altLang="en-US" dirty="0"/>
              <a:t>，如何表示</a:t>
            </a:r>
            <a:r>
              <a:rPr lang="en-US" altLang="zh-CN" dirty="0"/>
              <a:t>32</a:t>
            </a:r>
            <a:r>
              <a:rPr lang="zh-CN" altLang="en-US" dirty="0"/>
              <a:t>位最小整数？</a:t>
            </a:r>
            <a:endParaRPr lang="en-US" altLang="zh-CN" dirty="0"/>
          </a:p>
          <a:p>
            <a:pPr lvl="1">
              <a:lnSpc>
                <a:spcPct val="150000"/>
              </a:lnSpc>
            </a:pPr>
            <a:r>
              <a:rPr lang="en-US" altLang="zh-CN" dirty="0"/>
              <a:t>#define   INT32_MIN    </a:t>
            </a:r>
            <a:r>
              <a:rPr lang="en-US" altLang="zh-CN" dirty="0">
                <a:solidFill>
                  <a:srgbClr val="1387B7"/>
                </a:solidFill>
              </a:rPr>
              <a:t>(-2147483647   -   1)   </a:t>
            </a:r>
            <a:endParaRPr lang="en-US" altLang="zh-CN" dirty="0"/>
          </a:p>
          <a:p>
            <a:pPr>
              <a:lnSpc>
                <a:spcPct val="150000"/>
              </a:lnSpc>
            </a:pPr>
            <a:r>
              <a:rPr lang="zh-CN" altLang="en-US" b="1" dirty="0"/>
              <a:t>有符号和无符号共存时无符号优先</a:t>
            </a:r>
            <a:endParaRPr lang="en-US" altLang="zh-CN" b="1" dirty="0"/>
          </a:p>
          <a:p>
            <a:pPr lvl="1">
              <a:lnSpc>
                <a:spcPct val="150000"/>
              </a:lnSpc>
            </a:pPr>
            <a:r>
              <a:rPr lang="pl-PL" altLang="zh-CN" dirty="0"/>
              <a:t>-1 </a:t>
            </a:r>
            <a:r>
              <a:rPr lang="en-US" altLang="zh-CN" dirty="0"/>
              <a:t>&gt;</a:t>
            </a:r>
            <a:r>
              <a:rPr lang="pl-PL" altLang="zh-CN" dirty="0"/>
              <a:t> 0U</a:t>
            </a:r>
            <a:r>
              <a:rPr lang="en-US" altLang="zh-CN" dirty="0"/>
              <a:t>    </a:t>
            </a:r>
          </a:p>
          <a:p>
            <a:pPr>
              <a:lnSpc>
                <a:spcPct val="150000"/>
              </a:lnSpc>
            </a:pPr>
            <a:r>
              <a:rPr lang="zh-CN" altLang="en-US" b="1" dirty="0"/>
              <a:t>整数变量初始化</a:t>
            </a:r>
            <a:endParaRPr lang="en-US" altLang="zh-CN" b="1" dirty="0"/>
          </a:p>
          <a:p>
            <a:pPr lvl="1">
              <a:lnSpc>
                <a:spcPct val="150000"/>
              </a:lnSpc>
            </a:pPr>
            <a:r>
              <a:rPr lang="zh-CN" altLang="en-US" dirty="0"/>
              <a:t>先按约定处理常量转换成机器码  </a:t>
            </a:r>
            <a:r>
              <a:rPr lang="en-US" altLang="zh-CN" dirty="0"/>
              <a:t>C90/99 </a:t>
            </a:r>
            <a:r>
              <a:rPr lang="zh-CN" altLang="en-US" dirty="0"/>
              <a:t>有区别</a:t>
            </a:r>
            <a:endParaRPr lang="en-US" altLang="zh-CN" dirty="0"/>
          </a:p>
          <a:p>
            <a:pPr lvl="1">
              <a:lnSpc>
                <a:spcPct val="150000"/>
              </a:lnSpc>
            </a:pPr>
            <a:r>
              <a:rPr lang="zh-CN" altLang="en-US" dirty="0"/>
              <a:t>然后根据变量长度进行强制转换，位数超出直接截去</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1260432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 </a:t>
            </a:r>
            <a:r>
              <a:rPr lang="zh-CN" altLang="en-US" dirty="0"/>
              <a:t>数值数据表示方法</a:t>
            </a:r>
          </a:p>
        </p:txBody>
      </p:sp>
      <p:sp>
        <p:nvSpPr>
          <p:cNvPr id="3" name="内容占位符 2"/>
          <p:cNvSpPr>
            <a:spLocks noGrp="1"/>
          </p:cNvSpPr>
          <p:nvPr>
            <p:ph idx="1"/>
          </p:nvPr>
        </p:nvSpPr>
        <p:spPr/>
        <p:txBody>
          <a:bodyPr/>
          <a:lstStyle/>
          <a:p>
            <a:pPr>
              <a:lnSpc>
                <a:spcPct val="150000"/>
              </a:lnSpc>
            </a:pPr>
            <a:r>
              <a:rPr lang="en-US" altLang="zh-CN" b="1" dirty="0"/>
              <a:t>2.2.1 </a:t>
            </a:r>
            <a:r>
              <a:rPr lang="zh-CN" altLang="en-US" b="1" dirty="0"/>
              <a:t>数的机器码表示</a:t>
            </a:r>
            <a:endParaRPr lang="en-US" altLang="zh-CN" b="1" dirty="0"/>
          </a:p>
          <a:p>
            <a:pPr>
              <a:lnSpc>
                <a:spcPct val="150000"/>
              </a:lnSpc>
            </a:pPr>
            <a:r>
              <a:rPr lang="en-US" altLang="zh-CN" b="1" dirty="0"/>
              <a:t>2.2.2 </a:t>
            </a:r>
            <a:r>
              <a:rPr lang="zh-CN" altLang="en-US" b="1" dirty="0"/>
              <a:t>定点数表示</a:t>
            </a:r>
            <a:endParaRPr lang="en-US" altLang="zh-CN" b="1" dirty="0"/>
          </a:p>
          <a:p>
            <a:pPr>
              <a:lnSpc>
                <a:spcPct val="150000"/>
              </a:lnSpc>
            </a:pPr>
            <a:r>
              <a:rPr lang="en-US" altLang="zh-CN" b="1" dirty="0">
                <a:solidFill>
                  <a:srgbClr val="C00000"/>
                </a:solidFill>
              </a:rPr>
              <a:t>2.2.3 </a:t>
            </a:r>
            <a:r>
              <a:rPr lang="zh-CN" altLang="en-US" b="1" dirty="0">
                <a:solidFill>
                  <a:srgbClr val="C00000"/>
                </a:solidFill>
              </a:rPr>
              <a:t>浮点数表示</a:t>
            </a:r>
          </a:p>
          <a:p>
            <a:pPr eaLnBrk="1" hangingPunct="1">
              <a:lnSpc>
                <a:spcPct val="150000"/>
              </a:lnSpc>
            </a:pPr>
            <a:r>
              <a:rPr lang="en-US" altLang="zh-CN" b="1" dirty="0"/>
              <a:t>2.2.4 </a:t>
            </a:r>
            <a:r>
              <a:rPr lang="zh-CN" altLang="en-US" b="1" dirty="0"/>
              <a:t>十进制编码</a:t>
            </a:r>
            <a:endParaRPr lang="en-US" altLang="zh-CN" b="1" dirty="0"/>
          </a:p>
          <a:p>
            <a:pPr>
              <a:lnSpc>
                <a:spcPct val="150000"/>
              </a:lnSpc>
            </a:pPr>
            <a:r>
              <a:rPr lang="en-US" altLang="zh-CN" b="1" dirty="0"/>
              <a:t>2.2.5 </a:t>
            </a:r>
            <a:r>
              <a:rPr lang="zh-CN" altLang="en-US" b="1" dirty="0"/>
              <a:t>计算机中的数据类型</a:t>
            </a:r>
          </a:p>
        </p:txBody>
      </p:sp>
    </p:spTree>
    <p:extLst>
      <p:ext uri="{BB962C8B-B14F-4D97-AF65-F5344CB8AC3E}">
        <p14:creationId xmlns:p14="http://schemas.microsoft.com/office/powerpoint/2010/main" val="2938943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5D832C7-777B-4B0A-829B-B2AD411D9D5E}"/>
              </a:ext>
            </a:extLst>
          </p:cNvPr>
          <p:cNvSpPr/>
          <p:nvPr/>
        </p:nvSpPr>
        <p:spPr>
          <a:xfrm>
            <a:off x="6956853" y="1470412"/>
            <a:ext cx="4621427" cy="44481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2963427-4A8D-461A-851E-A0B5E5380BF2}"/>
              </a:ext>
            </a:extLst>
          </p:cNvPr>
          <p:cNvSpPr>
            <a:spLocks noGrp="1"/>
          </p:cNvSpPr>
          <p:nvPr>
            <p:ph type="title"/>
          </p:nvPr>
        </p:nvSpPr>
        <p:spPr>
          <a:xfrm>
            <a:off x="487822" y="257614"/>
            <a:ext cx="10515600" cy="617641"/>
          </a:xfrm>
        </p:spPr>
        <p:txBody>
          <a:bodyPr>
            <a:normAutofit/>
          </a:bodyPr>
          <a:lstStyle/>
          <a:p>
            <a:r>
              <a:rPr lang="zh-CN" altLang="zh-CN" dirty="0"/>
              <a:t>一个奇怪的</a:t>
            </a:r>
            <a:r>
              <a:rPr lang="zh-CN" altLang="en-US" dirty="0"/>
              <a:t>浮点运算</a:t>
            </a:r>
            <a:r>
              <a:rPr lang="zh-CN" altLang="zh-CN" dirty="0"/>
              <a:t>程序</a:t>
            </a:r>
            <a:endParaRPr lang="zh-CN" altLang="en-US" dirty="0"/>
          </a:p>
        </p:txBody>
      </p:sp>
      <p:sp>
        <p:nvSpPr>
          <p:cNvPr id="4" name="Rectangle 3">
            <a:extLst>
              <a:ext uri="{FF2B5EF4-FFF2-40B4-BE49-F238E27FC236}">
                <a16:creationId xmlns:a16="http://schemas.microsoft.com/office/drawing/2014/main" id="{F31C1907-C344-49C9-B55C-546E540A7D95}"/>
              </a:ext>
            </a:extLst>
          </p:cNvPr>
          <p:cNvSpPr>
            <a:spLocks noChangeArrowheads="1"/>
          </p:cNvSpPr>
          <p:nvPr/>
        </p:nvSpPr>
        <p:spPr bwMode="auto">
          <a:xfrm>
            <a:off x="757881" y="1470412"/>
            <a:ext cx="5838825" cy="4448175"/>
          </a:xfrm>
          <a:prstGeom prst="rect">
            <a:avLst/>
          </a:prstGeom>
          <a:solidFill>
            <a:srgbClr val="92D050">
              <a:alpha val="74000"/>
            </a:srgbClr>
          </a:solidFill>
          <a:ln w="25400">
            <a:solidFill>
              <a:schemeClr val="accent1"/>
            </a:solidFill>
            <a:miter lim="800000"/>
            <a:headEnd/>
            <a:tailEnd/>
          </a:ln>
          <a:effectLst/>
        </p:spPr>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buNone/>
              <a:defRPr/>
            </a:pP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double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nReally</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3.0!=a"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5" name="Rectangle 4">
            <a:extLst>
              <a:ext uri="{FF2B5EF4-FFF2-40B4-BE49-F238E27FC236}">
                <a16:creationId xmlns:a16="http://schemas.microsoft.com/office/drawing/2014/main" id="{9A2734BC-A445-41C4-B8AB-4C436C9A1B34}"/>
              </a:ext>
            </a:extLst>
          </p:cNvPr>
          <p:cNvSpPr>
            <a:spLocks noChangeArrowheads="1"/>
          </p:cNvSpPr>
          <p:nvPr/>
        </p:nvSpPr>
        <p:spPr bwMode="auto">
          <a:xfrm>
            <a:off x="7401783" y="1772638"/>
            <a:ext cx="3082925" cy="458787"/>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spcBef>
                <a:spcPct val="0"/>
              </a:spcBef>
              <a:spcAft>
                <a:spcPct val="0"/>
              </a:spcAft>
              <a:buNone/>
              <a:defRPr/>
            </a:pPr>
            <a:r>
              <a:rPr lang="en-US" altLang="zh-CN" b="1" i="1">
                <a:solidFill>
                  <a:srgbClr val="FFFFFF"/>
                </a:solidFill>
                <a:latin typeface="Courier New" panose="02070309020205020404" pitchFamily="49" charset="0"/>
                <a:ea typeface="宋体" panose="02010600030101010101" pitchFamily="2" charset="-122"/>
              </a:rPr>
              <a:t>3.000000,2</a:t>
            </a:r>
          </a:p>
        </p:txBody>
      </p:sp>
      <p:sp>
        <p:nvSpPr>
          <p:cNvPr id="6" name="Rectangle 5">
            <a:extLst>
              <a:ext uri="{FF2B5EF4-FFF2-40B4-BE49-F238E27FC236}">
                <a16:creationId xmlns:a16="http://schemas.microsoft.com/office/drawing/2014/main" id="{B7AE28D7-0CAA-4899-853B-6EAD0FED7A15}"/>
              </a:ext>
            </a:extLst>
          </p:cNvPr>
          <p:cNvSpPr>
            <a:spLocks noChangeArrowheads="1"/>
          </p:cNvSpPr>
          <p:nvPr/>
        </p:nvSpPr>
        <p:spPr bwMode="auto">
          <a:xfrm>
            <a:off x="7417658" y="3328388"/>
            <a:ext cx="3070225" cy="458787"/>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400" b="1" i="1">
                <a:solidFill>
                  <a:srgbClr val="FFFFFF"/>
                </a:solidFill>
                <a:latin typeface="Courier New" panose="02070309020205020404" pitchFamily="49" charset="0"/>
                <a:ea typeface="宋体" panose="02010600030101010101" pitchFamily="2" charset="-122"/>
              </a:rPr>
              <a:t>??????????</a:t>
            </a:r>
          </a:p>
        </p:txBody>
      </p:sp>
      <p:sp>
        <p:nvSpPr>
          <p:cNvPr id="7" name="Rectangle 6">
            <a:extLst>
              <a:ext uri="{FF2B5EF4-FFF2-40B4-BE49-F238E27FC236}">
                <a16:creationId xmlns:a16="http://schemas.microsoft.com/office/drawing/2014/main" id="{AD883E70-8715-4E9E-BFD2-55651BA79840}"/>
              </a:ext>
            </a:extLst>
          </p:cNvPr>
          <p:cNvSpPr>
            <a:spLocks noChangeArrowheads="1"/>
          </p:cNvSpPr>
          <p:nvPr/>
        </p:nvSpPr>
        <p:spPr bwMode="auto">
          <a:xfrm>
            <a:off x="7414483" y="2531463"/>
            <a:ext cx="3095625" cy="458787"/>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400" b="1" i="1">
                <a:solidFill>
                  <a:srgbClr val="FFFFFF"/>
                </a:solidFill>
                <a:latin typeface="Courier New" panose="02070309020205020404" pitchFamily="49" charset="0"/>
                <a:ea typeface="宋体" panose="02010600030101010101" pitchFamily="2" charset="-122"/>
              </a:rPr>
              <a:t>Really?3.0!=a</a:t>
            </a:r>
          </a:p>
        </p:txBody>
      </p:sp>
      <p:pic>
        <p:nvPicPr>
          <p:cNvPr id="8" name="图片 7">
            <a:extLst>
              <a:ext uri="{FF2B5EF4-FFF2-40B4-BE49-F238E27FC236}">
                <a16:creationId xmlns:a16="http://schemas.microsoft.com/office/drawing/2014/main" id="{DF0ACFB1-53AA-4B05-BF75-028301EDB03F}"/>
              </a:ext>
            </a:extLst>
          </p:cNvPr>
          <p:cNvPicPr>
            <a:picLocks noChangeAspect="1"/>
          </p:cNvPicPr>
          <p:nvPr/>
        </p:nvPicPr>
        <p:blipFill>
          <a:blip r:embed="rId3"/>
          <a:stretch>
            <a:fillRect/>
          </a:stretch>
        </p:blipFill>
        <p:spPr>
          <a:xfrm>
            <a:off x="9563193" y="3926945"/>
            <a:ext cx="1893829" cy="1893829"/>
          </a:xfrm>
          <a:prstGeom prst="rect">
            <a:avLst/>
          </a:prstGeom>
        </p:spPr>
      </p:pic>
    </p:spTree>
    <p:extLst>
      <p:ext uri="{BB962C8B-B14F-4D97-AF65-F5344CB8AC3E}">
        <p14:creationId xmlns:p14="http://schemas.microsoft.com/office/powerpoint/2010/main" val="374731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up)">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wipe(down)">
                                      <p:cBhvr>
                                        <p:cTn id="72" dur="500"/>
                                        <p:tgtEl>
                                          <p:spTgt spid="8"/>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5">
                                            <p:bg/>
                                          </p:spTgt>
                                        </p:tgtEl>
                                        <p:attrNameLst>
                                          <p:attrName>style.visibility</p:attrName>
                                        </p:attrNameLst>
                                      </p:cBhvr>
                                      <p:to>
                                        <p:strVal val="visible"/>
                                      </p:to>
                                    </p:set>
                                    <p:anim calcmode="lin" valueType="num">
                                      <p:cBhvr additive="base">
                                        <p:cTn id="77" dur="500" fill="hold"/>
                                        <p:tgtEl>
                                          <p:spTgt spid="5">
                                            <p:bg/>
                                          </p:spTgt>
                                        </p:tgtEl>
                                        <p:attrNameLst>
                                          <p:attrName>ppt_x</p:attrName>
                                        </p:attrNameLst>
                                      </p:cBhvr>
                                      <p:tavLst>
                                        <p:tav tm="0">
                                          <p:val>
                                            <p:strVal val="#ppt_x"/>
                                          </p:val>
                                        </p:tav>
                                        <p:tav tm="100000">
                                          <p:val>
                                            <p:strVal val="#ppt_x"/>
                                          </p:val>
                                        </p:tav>
                                      </p:tavLst>
                                    </p:anim>
                                    <p:anim calcmode="lin" valueType="num">
                                      <p:cBhvr additive="base">
                                        <p:cTn id="78" dur="500" fill="hold"/>
                                        <p:tgtEl>
                                          <p:spTgt spid="5">
                                            <p:bg/>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5">
                                            <p:txEl>
                                              <p:pRg st="0" end="0"/>
                                            </p:txEl>
                                          </p:spTgt>
                                        </p:tgtEl>
                                        <p:attrNameLst>
                                          <p:attrName>style.visibility</p:attrName>
                                        </p:attrNameLst>
                                      </p:cBhvr>
                                      <p:to>
                                        <p:strVal val="visible"/>
                                      </p:to>
                                    </p:set>
                                    <p:anim calcmode="lin" valueType="num">
                                      <p:cBhvr additive="base">
                                        <p:cTn id="8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7">
                                            <p:bg/>
                                          </p:spTgt>
                                        </p:tgtEl>
                                        <p:attrNameLst>
                                          <p:attrName>style.visibility</p:attrName>
                                        </p:attrNameLst>
                                      </p:cBhvr>
                                      <p:to>
                                        <p:strVal val="visible"/>
                                      </p:to>
                                    </p:set>
                                    <p:anim calcmode="lin" valueType="num">
                                      <p:cBhvr additive="base">
                                        <p:cTn id="87"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8" dur="500" fill="hold"/>
                                        <p:tgtEl>
                                          <p:spTgt spid="7">
                                            <p:bg/>
                                          </p:spTgt>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7">
                                            <p:txEl>
                                              <p:pRg st="0" end="0"/>
                                            </p:txEl>
                                          </p:spTgt>
                                        </p:tgtEl>
                                        <p:attrNameLst>
                                          <p:attrName>style.visibility</p:attrName>
                                        </p:attrNameLst>
                                      </p:cBhvr>
                                      <p:to>
                                        <p:strVal val="visible"/>
                                      </p:to>
                                    </p:set>
                                    <p:anim calcmode="lin" valueType="num">
                                      <p:cBhvr additive="base">
                                        <p:cTn id="9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6">
                                            <p:bg/>
                                          </p:spTgt>
                                        </p:tgtEl>
                                        <p:attrNameLst>
                                          <p:attrName>style.visibility</p:attrName>
                                        </p:attrNameLst>
                                      </p:cBhvr>
                                      <p:to>
                                        <p:strVal val="visible"/>
                                      </p:to>
                                    </p:set>
                                    <p:anim calcmode="lin" valueType="num">
                                      <p:cBhvr additive="base">
                                        <p:cTn id="97" dur="500" fill="hold"/>
                                        <p:tgtEl>
                                          <p:spTgt spid="6">
                                            <p:bg/>
                                          </p:spTgt>
                                        </p:tgtEl>
                                        <p:attrNameLst>
                                          <p:attrName>ppt_x</p:attrName>
                                        </p:attrNameLst>
                                      </p:cBhvr>
                                      <p:tavLst>
                                        <p:tav tm="0">
                                          <p:val>
                                            <p:strVal val="#ppt_x"/>
                                          </p:val>
                                        </p:tav>
                                        <p:tav tm="100000">
                                          <p:val>
                                            <p:strVal val="#ppt_x"/>
                                          </p:val>
                                        </p:tav>
                                      </p:tavLst>
                                    </p:anim>
                                    <p:anim calcmode="lin" valueType="num">
                                      <p:cBhvr additive="base">
                                        <p:cTn id="98" dur="500" fill="hold"/>
                                        <p:tgtEl>
                                          <p:spTgt spid="6">
                                            <p:bg/>
                                          </p:spTgt>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6">
                                            <p:txEl>
                                              <p:pRg st="0" end="0"/>
                                            </p:txEl>
                                          </p:spTgt>
                                        </p:tgtEl>
                                        <p:attrNameLst>
                                          <p:attrName>style.visibility</p:attrName>
                                        </p:attrNameLst>
                                      </p:cBhvr>
                                      <p:to>
                                        <p:strVal val="visible"/>
                                      </p:to>
                                    </p:set>
                                    <p:anim calcmode="lin" valueType="num">
                                      <p:cBhvr additive="base">
                                        <p:cTn id="10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build="allAtOnce" animBg="1" autoUpdateAnimBg="0"/>
      <p:bldP spid="6" grpId="0" build="allAtOnce" animBg="1" autoUpdateAnimBg="0"/>
      <p:bldP spid="7" grpId="0" build="allAtOnce"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浮点数如何表示</a:t>
            </a:r>
            <a:r>
              <a:rPr lang="en-US" altLang="zh-CN" dirty="0"/>
              <a:t>?</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浮点数包括整数与小数，如何表示更有效？</a:t>
            </a:r>
          </a:p>
          <a:p>
            <a:pPr lvl="1" eaLnBrk="1" hangingPunct="1">
              <a:lnSpc>
                <a:spcPct val="150000"/>
              </a:lnSpc>
            </a:pPr>
            <a:r>
              <a:rPr lang="zh-CN" altLang="en-US" sz="2200" dirty="0"/>
              <a:t>最直接的办法</a:t>
            </a:r>
            <a:r>
              <a:rPr lang="en-US" altLang="zh-CN" sz="2200" dirty="0"/>
              <a:t>---</a:t>
            </a:r>
            <a:r>
              <a:rPr lang="zh-CN" altLang="en-US" sz="2200" dirty="0"/>
              <a:t>整数部分，小数部分分别表示？</a:t>
            </a:r>
            <a:endParaRPr lang="en-US" altLang="zh-CN" sz="2200" dirty="0"/>
          </a:p>
          <a:p>
            <a:pPr lvl="2" eaLnBrk="1" hangingPunct="1">
              <a:lnSpc>
                <a:spcPct val="150000"/>
              </a:lnSpc>
            </a:pPr>
            <a:r>
              <a:rPr lang="en-US" altLang="zh-CN" sz="2200" dirty="0">
                <a:solidFill>
                  <a:srgbClr val="00B050"/>
                </a:solidFill>
              </a:rPr>
              <a:t>#define   INT32_MAX   2147483647 </a:t>
            </a:r>
          </a:p>
          <a:p>
            <a:pPr lvl="2" eaLnBrk="1" hangingPunct="1">
              <a:lnSpc>
                <a:spcPct val="150000"/>
              </a:lnSpc>
            </a:pPr>
            <a:r>
              <a:rPr lang="zh-CN" altLang="en-US" dirty="0">
                <a:solidFill>
                  <a:srgbClr val="00B050"/>
                </a:solidFill>
              </a:rPr>
              <a:t>电子的质量 </a:t>
            </a:r>
            <a:r>
              <a:rPr lang="en-US" altLang="zh-CN" dirty="0">
                <a:solidFill>
                  <a:srgbClr val="00B050"/>
                </a:solidFill>
              </a:rPr>
              <a:t>9×10</a:t>
            </a:r>
            <a:r>
              <a:rPr lang="en-US" altLang="zh-CN" baseline="50000" dirty="0">
                <a:solidFill>
                  <a:srgbClr val="00B050"/>
                </a:solidFill>
              </a:rPr>
              <a:t>-28</a:t>
            </a:r>
            <a:r>
              <a:rPr lang="en-US" altLang="zh-CN" dirty="0">
                <a:solidFill>
                  <a:srgbClr val="00B050"/>
                </a:solidFill>
              </a:rPr>
              <a:t>g    </a:t>
            </a:r>
            <a:r>
              <a:rPr lang="zh-CN" altLang="en-US" dirty="0">
                <a:solidFill>
                  <a:srgbClr val="00B050"/>
                </a:solidFill>
              </a:rPr>
              <a:t>太阳的质量</a:t>
            </a:r>
            <a:r>
              <a:rPr lang="en-US" altLang="zh-CN" dirty="0">
                <a:solidFill>
                  <a:srgbClr val="00B050"/>
                </a:solidFill>
              </a:rPr>
              <a:t>2×10</a:t>
            </a:r>
            <a:r>
              <a:rPr lang="en-US" altLang="zh-CN" baseline="50000" dirty="0">
                <a:solidFill>
                  <a:srgbClr val="00B050"/>
                </a:solidFill>
              </a:rPr>
              <a:t>33</a:t>
            </a:r>
            <a:r>
              <a:rPr lang="en-US" altLang="zh-CN" dirty="0">
                <a:solidFill>
                  <a:srgbClr val="00B050"/>
                </a:solidFill>
              </a:rPr>
              <a:t>g</a:t>
            </a:r>
            <a:r>
              <a:rPr lang="zh-CN" altLang="en-US" dirty="0">
                <a:solidFill>
                  <a:srgbClr val="00B050"/>
                </a:solidFill>
              </a:rPr>
              <a:t>＝</a:t>
            </a:r>
            <a:r>
              <a:rPr lang="en-US" altLang="zh-CN" dirty="0">
                <a:solidFill>
                  <a:srgbClr val="00B050"/>
                </a:solidFill>
              </a:rPr>
              <a:t>0.2×10</a:t>
            </a:r>
            <a:r>
              <a:rPr lang="en-US" altLang="zh-CN" baseline="50000" dirty="0">
                <a:solidFill>
                  <a:srgbClr val="00B050"/>
                </a:solidFill>
              </a:rPr>
              <a:t>34</a:t>
            </a:r>
          </a:p>
          <a:p>
            <a:pPr lvl="2" eaLnBrk="1" hangingPunct="1">
              <a:lnSpc>
                <a:spcPct val="150000"/>
              </a:lnSpc>
            </a:pPr>
            <a:r>
              <a:rPr lang="zh-CN" altLang="en-US" dirty="0">
                <a:solidFill>
                  <a:srgbClr val="00B050"/>
                </a:solidFill>
              </a:rPr>
              <a:t>浪费存储空间，数据表示范围和精度均有限</a:t>
            </a:r>
            <a:endParaRPr lang="en-US" altLang="zh-CN" dirty="0">
              <a:solidFill>
                <a:srgbClr val="00B050"/>
              </a:solidFill>
            </a:endParaRPr>
          </a:p>
          <a:p>
            <a:pPr lvl="1" eaLnBrk="1" hangingPunct="1">
              <a:lnSpc>
                <a:spcPct val="150000"/>
              </a:lnSpc>
            </a:pPr>
            <a:endParaRPr lang="en-US" altLang="zh-CN" baseline="50000" dirty="0"/>
          </a:p>
          <a:p>
            <a:pPr>
              <a:lnSpc>
                <a:spcPct val="150000"/>
              </a:lnSpc>
            </a:pPr>
            <a:r>
              <a:rPr lang="zh-CN" altLang="en-US" dirty="0"/>
              <a:t>有否更好的方法？</a:t>
            </a:r>
          </a:p>
        </p:txBody>
      </p:sp>
    </p:spTree>
    <p:extLst>
      <p:ext uri="{BB962C8B-B14F-4D97-AF65-F5344CB8AC3E}">
        <p14:creationId xmlns:p14="http://schemas.microsoft.com/office/powerpoint/2010/main" val="185828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浮点数如何表示</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电子的质量   </a:t>
            </a:r>
            <a:r>
              <a:rPr lang="en-US" altLang="zh-CN" dirty="0"/>
              <a:t>9×10</a:t>
            </a:r>
            <a:r>
              <a:rPr lang="en-US" altLang="zh-CN" baseline="50000" dirty="0"/>
              <a:t>-28</a:t>
            </a:r>
            <a:r>
              <a:rPr lang="en-US" altLang="zh-CN" dirty="0"/>
              <a:t>g</a:t>
            </a:r>
          </a:p>
          <a:p>
            <a:pPr eaLnBrk="1" hangingPunct="1">
              <a:lnSpc>
                <a:spcPct val="150000"/>
              </a:lnSpc>
            </a:pPr>
            <a:r>
              <a:rPr lang="zh-CN" altLang="en-US" dirty="0"/>
              <a:t>太阳的质量   </a:t>
            </a:r>
            <a:r>
              <a:rPr lang="en-US" altLang="zh-CN" dirty="0"/>
              <a:t>2×10</a:t>
            </a:r>
            <a:r>
              <a:rPr lang="en-US" altLang="zh-CN" baseline="50000" dirty="0"/>
              <a:t>33</a:t>
            </a:r>
            <a:r>
              <a:rPr lang="en-US" altLang="zh-CN" dirty="0"/>
              <a:t>g </a:t>
            </a:r>
            <a:r>
              <a:rPr lang="zh-CN" altLang="en-US" dirty="0"/>
              <a:t>＝ </a:t>
            </a:r>
            <a:r>
              <a:rPr lang="en-US" altLang="zh-CN" dirty="0"/>
              <a:t>0.2×10</a:t>
            </a:r>
            <a:r>
              <a:rPr lang="en-US" altLang="zh-CN" baseline="50000" dirty="0"/>
              <a:t>34</a:t>
            </a:r>
          </a:p>
          <a:p>
            <a:pPr eaLnBrk="1" hangingPunct="1">
              <a:lnSpc>
                <a:spcPct val="150000"/>
              </a:lnSpc>
            </a:pPr>
            <a:r>
              <a:rPr lang="zh-CN" altLang="en-US" b="1" dirty="0">
                <a:solidFill>
                  <a:srgbClr val="1387B7"/>
                </a:solidFill>
              </a:rPr>
              <a:t>科学记数法</a:t>
            </a:r>
            <a:endParaRPr lang="en-US" altLang="zh-CN" b="1" dirty="0">
              <a:solidFill>
                <a:srgbClr val="1387B7"/>
              </a:solidFill>
            </a:endParaRPr>
          </a:p>
          <a:p>
            <a:pPr lvl="1" eaLnBrk="1" hangingPunct="1">
              <a:lnSpc>
                <a:spcPct val="150000"/>
              </a:lnSpc>
            </a:pPr>
            <a:r>
              <a:rPr lang="zh-CN" altLang="en-US" dirty="0"/>
              <a:t>让数据表示唯一，规格化</a:t>
            </a:r>
          </a:p>
          <a:p>
            <a:pPr lvl="1" eaLnBrk="1" hangingPunct="1">
              <a:lnSpc>
                <a:spcPct val="150000"/>
              </a:lnSpc>
            </a:pPr>
            <a:r>
              <a:rPr lang="en-US" altLang="zh-CN" dirty="0"/>
              <a:t>N=10</a:t>
            </a:r>
            <a:r>
              <a:rPr lang="en-US" altLang="zh-CN" baseline="50000" dirty="0"/>
              <a:t>E</a:t>
            </a:r>
            <a:r>
              <a:rPr lang="en-US" altLang="zh-CN" dirty="0"/>
              <a:t>×M   </a:t>
            </a:r>
            <a:r>
              <a:rPr lang="en-US" altLang="zh-CN" sz="1800" dirty="0">
                <a:solidFill>
                  <a:srgbClr val="0000FF"/>
                </a:solidFill>
              </a:rPr>
              <a:t>1≤|M|</a:t>
            </a:r>
            <a:r>
              <a:rPr lang="zh-CN" altLang="en-US" sz="1800" dirty="0">
                <a:solidFill>
                  <a:srgbClr val="0000FF"/>
                </a:solidFill>
              </a:rPr>
              <a:t>＜</a:t>
            </a:r>
            <a:r>
              <a:rPr lang="en-US" altLang="zh-CN" sz="1800" dirty="0">
                <a:solidFill>
                  <a:srgbClr val="0000FF"/>
                </a:solidFill>
              </a:rPr>
              <a:t>10</a:t>
            </a:r>
          </a:p>
          <a:p>
            <a:pPr lvl="1" eaLnBrk="1" hangingPunct="1">
              <a:lnSpc>
                <a:spcPct val="150000"/>
              </a:lnSpc>
            </a:pPr>
            <a:r>
              <a:rPr lang="en-US" altLang="zh-CN" dirty="0"/>
              <a:t>N=2</a:t>
            </a:r>
            <a:r>
              <a:rPr lang="en-US" altLang="zh-CN" baseline="30000" dirty="0"/>
              <a:t>E</a:t>
            </a:r>
            <a:r>
              <a:rPr lang="en-US" altLang="zh-CN" dirty="0"/>
              <a:t>×M     </a:t>
            </a:r>
            <a:r>
              <a:rPr lang="en-US" altLang="zh-CN" sz="1800" dirty="0">
                <a:solidFill>
                  <a:srgbClr val="0000FF"/>
                </a:solidFill>
              </a:rPr>
              <a:t>1≤|M|</a:t>
            </a:r>
            <a:r>
              <a:rPr lang="zh-CN" altLang="en-US" sz="1800" dirty="0">
                <a:solidFill>
                  <a:srgbClr val="0000FF"/>
                </a:solidFill>
              </a:rPr>
              <a:t>＜</a:t>
            </a:r>
            <a:r>
              <a:rPr lang="en-US" altLang="zh-CN" sz="1800" dirty="0">
                <a:solidFill>
                  <a:srgbClr val="0000FF"/>
                </a:solidFill>
              </a:rPr>
              <a:t>2</a:t>
            </a:r>
          </a:p>
          <a:p>
            <a:pPr>
              <a:lnSpc>
                <a:spcPct val="150000"/>
              </a:lnSpc>
            </a:pPr>
            <a:r>
              <a:rPr lang="zh-CN" altLang="en-US" dirty="0"/>
              <a:t>利用</a:t>
            </a:r>
            <a:r>
              <a:rPr lang="zh-CN" altLang="en-US" b="1" dirty="0">
                <a:solidFill>
                  <a:srgbClr val="1387B7"/>
                </a:solidFill>
              </a:rPr>
              <a:t>幂</a:t>
            </a:r>
            <a:r>
              <a:rPr lang="zh-CN" altLang="en-US" dirty="0"/>
              <a:t>和</a:t>
            </a:r>
            <a:r>
              <a:rPr lang="zh-CN" altLang="en-US" b="1" dirty="0">
                <a:solidFill>
                  <a:srgbClr val="1387B7"/>
                </a:solidFill>
              </a:rPr>
              <a:t>尾数</a:t>
            </a:r>
            <a:r>
              <a:rPr lang="zh-CN" altLang="en-US" dirty="0"/>
              <a:t>表示浮点数</a:t>
            </a:r>
            <a:endParaRPr lang="en-US" altLang="zh-CN" dirty="0"/>
          </a:p>
          <a:p>
            <a:pPr lvl="1">
              <a:lnSpc>
                <a:spcPct val="150000"/>
              </a:lnSpc>
            </a:pPr>
            <a:r>
              <a:rPr lang="zh-CN" altLang="en-US" dirty="0"/>
              <a:t>数据范围更大，精度更高、数据表示唯一</a:t>
            </a:r>
            <a:endParaRPr lang="en-US" altLang="zh-CN" dirty="0"/>
          </a:p>
          <a:p>
            <a:pPr lvl="1"/>
            <a:endParaRPr lang="en-US" altLang="zh-CN" dirty="0"/>
          </a:p>
          <a:p>
            <a:endParaRPr lang="en-US" altLang="zh-CN" dirty="0"/>
          </a:p>
          <a:p>
            <a:endParaRPr lang="zh-CN" altLang="en-US" dirty="0"/>
          </a:p>
        </p:txBody>
      </p:sp>
    </p:spTree>
    <p:extLst>
      <p:ext uri="{BB962C8B-B14F-4D97-AF65-F5344CB8AC3E}">
        <p14:creationId xmlns:p14="http://schemas.microsoft.com/office/powerpoint/2010/main" val="734714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B43A15-BFFE-4C50-BEF0-ED092D1C2600}"/>
              </a:ext>
            </a:extLst>
          </p:cNvPr>
          <p:cNvSpPr>
            <a:spLocks noGrp="1"/>
          </p:cNvSpPr>
          <p:nvPr>
            <p:ph type="title"/>
          </p:nvPr>
        </p:nvSpPr>
        <p:spPr>
          <a:xfrm>
            <a:off x="487822" y="257614"/>
            <a:ext cx="10515600" cy="617641"/>
          </a:xfrm>
        </p:spPr>
        <p:txBody>
          <a:bodyPr>
            <a:normAutofit/>
          </a:bodyPr>
          <a:lstStyle/>
          <a:p>
            <a:r>
              <a:rPr lang="zh-CN" altLang="zh-CN" dirty="0">
                <a:latin typeface="宋体" panose="02010600030101010101" pitchFamily="2" charset="-122"/>
              </a:rPr>
              <a:t>进制表示</a:t>
            </a:r>
            <a:endParaRPr lang="zh-CN" altLang="en-US" dirty="0"/>
          </a:p>
        </p:txBody>
      </p:sp>
      <p:sp>
        <p:nvSpPr>
          <p:cNvPr id="3" name="内容占位符 2">
            <a:extLst>
              <a:ext uri="{FF2B5EF4-FFF2-40B4-BE49-F238E27FC236}">
                <a16:creationId xmlns:a16="http://schemas.microsoft.com/office/drawing/2014/main" id="{2D48BB64-D60E-4A59-8BE6-42190AF6410E}"/>
              </a:ext>
            </a:extLst>
          </p:cNvPr>
          <p:cNvSpPr>
            <a:spLocks noGrp="1"/>
          </p:cNvSpPr>
          <p:nvPr>
            <p:ph idx="1"/>
          </p:nvPr>
        </p:nvSpPr>
        <p:spPr>
          <a:xfrm>
            <a:off x="1045487" y="2460472"/>
            <a:ext cx="10233055" cy="1703680"/>
          </a:xfrm>
          <a:solidFill>
            <a:schemeClr val="accent1">
              <a:lumMod val="20000"/>
              <a:lumOff val="80000"/>
            </a:schemeClr>
          </a:solidFill>
        </p:spPr>
        <p:txBody>
          <a:bodyPr anchor="ctr" anchorCtr="0"/>
          <a:lstStyle/>
          <a:p>
            <a:pPr marL="457200" lvl="1" indent="0">
              <a:buNone/>
            </a:pPr>
            <a:r>
              <a:rPr lang="en-US" altLang="zh-CN" sz="1800" dirty="0">
                <a:solidFill>
                  <a:schemeClr val="bg2">
                    <a:lumMod val="50000"/>
                  </a:schemeClr>
                </a:solidFill>
              </a:rPr>
              <a:t>N  </a:t>
            </a:r>
            <a:r>
              <a:rPr lang="zh-CN" altLang="en-US" sz="1800" dirty="0">
                <a:solidFill>
                  <a:schemeClr val="bg2">
                    <a:lumMod val="50000"/>
                  </a:schemeClr>
                </a:solidFill>
              </a:rPr>
              <a:t>代表一个数值                        </a:t>
            </a:r>
            <a:r>
              <a:rPr lang="en-US" altLang="zh-CN" sz="1800" dirty="0">
                <a:solidFill>
                  <a:schemeClr val="bg2">
                    <a:lumMod val="50000"/>
                  </a:schemeClr>
                </a:solidFill>
              </a:rPr>
              <a:t>r </a:t>
            </a:r>
            <a:r>
              <a:rPr lang="zh-CN" altLang="en-US" sz="1800" dirty="0">
                <a:solidFill>
                  <a:schemeClr val="bg2">
                    <a:lumMod val="50000"/>
                  </a:schemeClr>
                </a:solidFill>
              </a:rPr>
              <a:t>是这个数制的基</a:t>
            </a:r>
            <a:r>
              <a:rPr lang="en-US" altLang="zh-CN" sz="1800" dirty="0">
                <a:solidFill>
                  <a:schemeClr val="bg2">
                    <a:lumMod val="50000"/>
                  </a:schemeClr>
                </a:solidFill>
              </a:rPr>
              <a:t>(Radix)</a:t>
            </a:r>
          </a:p>
          <a:p>
            <a:pPr marL="457200" lvl="1" indent="0">
              <a:buNone/>
            </a:pPr>
            <a:r>
              <a:rPr lang="en-US" altLang="zh-CN" sz="1800" dirty="0" err="1">
                <a:solidFill>
                  <a:schemeClr val="bg2">
                    <a:lumMod val="50000"/>
                  </a:schemeClr>
                </a:solidFill>
              </a:rPr>
              <a:t>i</a:t>
            </a:r>
            <a:r>
              <a:rPr lang="en-US" altLang="zh-CN" sz="1800" dirty="0">
                <a:solidFill>
                  <a:schemeClr val="bg2">
                    <a:lumMod val="50000"/>
                  </a:schemeClr>
                </a:solidFill>
              </a:rPr>
              <a:t>   </a:t>
            </a:r>
            <a:r>
              <a:rPr lang="zh-CN" altLang="en-US" sz="1800" dirty="0">
                <a:solidFill>
                  <a:schemeClr val="bg2">
                    <a:lumMod val="50000"/>
                  </a:schemeClr>
                </a:solidFill>
              </a:rPr>
              <a:t>表示这些符号排列的位号       </a:t>
            </a:r>
            <a:r>
              <a:rPr lang="en-US" altLang="zh-CN" sz="1800" dirty="0">
                <a:solidFill>
                  <a:schemeClr val="bg2">
                    <a:lumMod val="50000"/>
                  </a:schemeClr>
                </a:solidFill>
              </a:rPr>
              <a:t>D</a:t>
            </a:r>
            <a:r>
              <a:rPr lang="en-US" altLang="zh-CN" sz="1800" baseline="-25000" dirty="0">
                <a:solidFill>
                  <a:schemeClr val="bg2">
                    <a:lumMod val="50000"/>
                  </a:schemeClr>
                </a:solidFill>
              </a:rPr>
              <a:t>i</a:t>
            </a:r>
            <a:r>
              <a:rPr lang="en-US" altLang="zh-CN" sz="1800" dirty="0">
                <a:solidFill>
                  <a:schemeClr val="bg2">
                    <a:lumMod val="50000"/>
                  </a:schemeClr>
                </a:solidFill>
              </a:rPr>
              <a:t> </a:t>
            </a:r>
            <a:r>
              <a:rPr lang="zh-CN" altLang="en-US" sz="1800" dirty="0">
                <a:solidFill>
                  <a:schemeClr val="bg2">
                    <a:lumMod val="50000"/>
                  </a:schemeClr>
                </a:solidFill>
              </a:rPr>
              <a:t>是位号为</a:t>
            </a:r>
            <a:r>
              <a:rPr lang="en-US" altLang="zh-CN" sz="1800" dirty="0" err="1">
                <a:solidFill>
                  <a:schemeClr val="bg2">
                    <a:lumMod val="50000"/>
                  </a:schemeClr>
                </a:solidFill>
              </a:rPr>
              <a:t>i</a:t>
            </a:r>
            <a:r>
              <a:rPr lang="zh-CN" altLang="en-US" sz="1800" dirty="0">
                <a:solidFill>
                  <a:schemeClr val="bg2">
                    <a:lumMod val="50000"/>
                  </a:schemeClr>
                </a:solidFill>
              </a:rPr>
              <a:t>的位上的一个符号</a:t>
            </a:r>
          </a:p>
          <a:p>
            <a:pPr marL="457200" lvl="1" indent="0">
              <a:buNone/>
            </a:pPr>
            <a:r>
              <a:rPr lang="en-US" altLang="zh-CN" sz="1800" dirty="0" err="1">
                <a:solidFill>
                  <a:schemeClr val="bg2">
                    <a:lumMod val="50000"/>
                  </a:schemeClr>
                </a:solidFill>
              </a:rPr>
              <a:t>r</a:t>
            </a:r>
            <a:r>
              <a:rPr lang="en-US" altLang="zh-CN" sz="1800" baseline="50000" dirty="0" err="1">
                <a:solidFill>
                  <a:schemeClr val="bg2">
                    <a:lumMod val="50000"/>
                  </a:schemeClr>
                </a:solidFill>
              </a:rPr>
              <a:t>i</a:t>
            </a:r>
            <a:r>
              <a:rPr lang="en-US" altLang="zh-CN" sz="1800" dirty="0">
                <a:solidFill>
                  <a:schemeClr val="bg2">
                    <a:lumMod val="50000"/>
                  </a:schemeClr>
                </a:solidFill>
              </a:rPr>
              <a:t>  </a:t>
            </a:r>
            <a:r>
              <a:rPr lang="zh-CN" altLang="en-US" sz="1800" dirty="0">
                <a:solidFill>
                  <a:schemeClr val="bg2">
                    <a:lumMod val="50000"/>
                  </a:schemeClr>
                </a:solidFill>
              </a:rPr>
              <a:t>是位号为</a:t>
            </a:r>
            <a:r>
              <a:rPr lang="en-US" altLang="zh-CN" sz="1800" dirty="0" err="1">
                <a:solidFill>
                  <a:schemeClr val="bg2">
                    <a:lumMod val="50000"/>
                  </a:schemeClr>
                </a:solidFill>
              </a:rPr>
              <a:t>i</a:t>
            </a:r>
            <a:r>
              <a:rPr lang="zh-CN" altLang="en-US" sz="1800" dirty="0">
                <a:solidFill>
                  <a:schemeClr val="bg2">
                    <a:lumMod val="50000"/>
                  </a:schemeClr>
                </a:solidFill>
              </a:rPr>
              <a:t>的位上的 </a:t>
            </a:r>
            <a:r>
              <a:rPr lang="en-US" altLang="zh-CN" sz="1800" dirty="0">
                <a:solidFill>
                  <a:schemeClr val="bg2">
                    <a:lumMod val="50000"/>
                  </a:schemeClr>
                </a:solidFill>
              </a:rPr>
              <a:t>1 </a:t>
            </a:r>
            <a:r>
              <a:rPr lang="zh-CN" altLang="en-US" sz="1800" dirty="0">
                <a:solidFill>
                  <a:schemeClr val="bg2">
                    <a:lumMod val="50000"/>
                  </a:schemeClr>
                </a:solidFill>
              </a:rPr>
              <a:t>代表的值   </a:t>
            </a:r>
          </a:p>
          <a:p>
            <a:pPr marL="457200" lvl="1" indent="0">
              <a:buNone/>
            </a:pPr>
            <a:r>
              <a:rPr lang="en-US" altLang="zh-CN" sz="1800" dirty="0">
                <a:solidFill>
                  <a:schemeClr val="bg2">
                    <a:lumMod val="50000"/>
                  </a:schemeClr>
                </a:solidFill>
              </a:rPr>
              <a:t>D</a:t>
            </a:r>
            <a:r>
              <a:rPr lang="en-US" altLang="zh-CN" sz="1800" baseline="-25000" dirty="0">
                <a:solidFill>
                  <a:schemeClr val="bg2">
                    <a:lumMod val="50000"/>
                  </a:schemeClr>
                </a:solidFill>
              </a:rPr>
              <a:t>i</a:t>
            </a:r>
            <a:r>
              <a:rPr lang="en-US" altLang="zh-CN" sz="1800" dirty="0">
                <a:solidFill>
                  <a:schemeClr val="bg2">
                    <a:lumMod val="50000"/>
                  </a:schemeClr>
                </a:solidFill>
              </a:rPr>
              <a:t>*</a:t>
            </a:r>
            <a:r>
              <a:rPr lang="en-US" altLang="zh-CN" sz="1800" dirty="0" err="1">
                <a:solidFill>
                  <a:schemeClr val="bg2">
                    <a:lumMod val="50000"/>
                  </a:schemeClr>
                </a:solidFill>
              </a:rPr>
              <a:t>r</a:t>
            </a:r>
            <a:r>
              <a:rPr lang="en-US" altLang="zh-CN" sz="1800" baseline="50000" dirty="0" err="1">
                <a:solidFill>
                  <a:schemeClr val="bg2">
                    <a:lumMod val="50000"/>
                  </a:schemeClr>
                </a:solidFill>
              </a:rPr>
              <a:t>i</a:t>
            </a:r>
            <a:r>
              <a:rPr lang="en-US" altLang="zh-CN" sz="1800" baseline="50000" dirty="0">
                <a:solidFill>
                  <a:schemeClr val="bg2">
                    <a:lumMod val="50000"/>
                  </a:schemeClr>
                </a:solidFill>
              </a:rPr>
              <a:t> </a:t>
            </a:r>
            <a:r>
              <a:rPr lang="zh-CN" altLang="en-US" sz="1800" dirty="0">
                <a:solidFill>
                  <a:schemeClr val="bg2">
                    <a:lumMod val="50000"/>
                  </a:schemeClr>
                </a:solidFill>
              </a:rPr>
              <a:t>是第</a:t>
            </a:r>
            <a:r>
              <a:rPr lang="en-US" altLang="zh-CN" sz="1800" dirty="0" err="1">
                <a:solidFill>
                  <a:schemeClr val="bg2">
                    <a:lumMod val="50000"/>
                  </a:schemeClr>
                </a:solidFill>
              </a:rPr>
              <a:t>i</a:t>
            </a:r>
            <a:r>
              <a:rPr lang="zh-CN" altLang="en-US" sz="1800" dirty="0">
                <a:solidFill>
                  <a:schemeClr val="bg2">
                    <a:lumMod val="50000"/>
                  </a:schemeClr>
                </a:solidFill>
              </a:rPr>
              <a:t>位的所代表的实际值 ， 表示</a:t>
            </a:r>
            <a:r>
              <a:rPr lang="en-US" altLang="zh-CN" sz="1800" dirty="0">
                <a:solidFill>
                  <a:schemeClr val="bg2">
                    <a:lumMod val="50000"/>
                  </a:schemeClr>
                </a:solidFill>
              </a:rPr>
              <a:t>m+k+1</a:t>
            </a:r>
            <a:r>
              <a:rPr lang="zh-CN" altLang="en-US" sz="1800" dirty="0">
                <a:solidFill>
                  <a:schemeClr val="bg2">
                    <a:lumMod val="50000"/>
                  </a:schemeClr>
                </a:solidFill>
              </a:rPr>
              <a:t>位的值求累加和</a:t>
            </a:r>
            <a:endParaRPr lang="en-US" altLang="zh-CN" sz="1800" dirty="0">
              <a:solidFill>
                <a:schemeClr val="bg2">
                  <a:lumMod val="50000"/>
                </a:schemeClr>
              </a:solidFill>
            </a:endParaRPr>
          </a:p>
        </p:txBody>
      </p:sp>
      <p:pic>
        <p:nvPicPr>
          <p:cNvPr id="4" name="图片 3">
            <a:extLst>
              <a:ext uri="{FF2B5EF4-FFF2-40B4-BE49-F238E27FC236}">
                <a16:creationId xmlns:a16="http://schemas.microsoft.com/office/drawing/2014/main" id="{3D1AAF57-0A49-47A7-8EC3-5BBF40196649}"/>
              </a:ext>
            </a:extLst>
          </p:cNvPr>
          <p:cNvPicPr>
            <a:picLocks noChangeAspect="1"/>
          </p:cNvPicPr>
          <p:nvPr/>
        </p:nvPicPr>
        <p:blipFill>
          <a:blip r:embed="rId2"/>
          <a:stretch>
            <a:fillRect/>
          </a:stretch>
        </p:blipFill>
        <p:spPr>
          <a:xfrm>
            <a:off x="4876704" y="928837"/>
            <a:ext cx="2853166" cy="1403622"/>
          </a:xfrm>
          <a:prstGeom prst="rect">
            <a:avLst/>
          </a:prstGeom>
        </p:spPr>
      </p:pic>
      <p:sp>
        <p:nvSpPr>
          <p:cNvPr id="5" name="内容占位符 2">
            <a:extLst>
              <a:ext uri="{FF2B5EF4-FFF2-40B4-BE49-F238E27FC236}">
                <a16:creationId xmlns:a16="http://schemas.microsoft.com/office/drawing/2014/main" id="{7742AF58-D4EE-423D-979A-4B28A5FF99A6}"/>
              </a:ext>
            </a:extLst>
          </p:cNvPr>
          <p:cNvSpPr txBox="1">
            <a:spLocks/>
          </p:cNvSpPr>
          <p:nvPr/>
        </p:nvSpPr>
        <p:spPr>
          <a:xfrm>
            <a:off x="913458" y="4352766"/>
            <a:ext cx="10515600" cy="188293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Forte" panose="03060902040502070203" pitchFamily="66" charset="0"/>
              </a:rPr>
              <a:t>(10456)</a:t>
            </a:r>
            <a:r>
              <a:rPr lang="en-US" altLang="zh-CN" baseline="-25000" dirty="0">
                <a:latin typeface="Forte" panose="03060902040502070203" pitchFamily="66" charset="0"/>
              </a:rPr>
              <a:t>10 </a:t>
            </a:r>
            <a:r>
              <a:rPr lang="zh-CN" altLang="en-US" dirty="0">
                <a:latin typeface="Forte" panose="03060902040502070203" pitchFamily="66" charset="0"/>
              </a:rPr>
              <a:t>＝ </a:t>
            </a:r>
            <a:r>
              <a:rPr lang="en-US" altLang="zh-CN" dirty="0">
                <a:latin typeface="Forte" panose="03060902040502070203" pitchFamily="66" charset="0"/>
              </a:rPr>
              <a:t>1×10</a:t>
            </a:r>
            <a:r>
              <a:rPr lang="en-US" altLang="zh-CN" baseline="50000" dirty="0">
                <a:latin typeface="Forte" panose="03060902040502070203" pitchFamily="66" charset="0"/>
              </a:rPr>
              <a:t>4</a:t>
            </a:r>
            <a:r>
              <a:rPr lang="zh-CN" altLang="en-US" dirty="0">
                <a:latin typeface="Forte" panose="03060902040502070203" pitchFamily="66" charset="0"/>
              </a:rPr>
              <a:t>＋</a:t>
            </a:r>
            <a:r>
              <a:rPr lang="en-US" altLang="zh-CN" dirty="0">
                <a:latin typeface="Forte" panose="03060902040502070203" pitchFamily="66" charset="0"/>
              </a:rPr>
              <a:t>0×10</a:t>
            </a:r>
            <a:r>
              <a:rPr lang="en-US" altLang="zh-CN" baseline="50000" dirty="0">
                <a:latin typeface="Forte" panose="03060902040502070203" pitchFamily="66" charset="0"/>
              </a:rPr>
              <a:t>3 </a:t>
            </a:r>
            <a:r>
              <a:rPr lang="zh-CN" altLang="en-US" dirty="0">
                <a:latin typeface="Forte" panose="03060902040502070203" pitchFamily="66" charset="0"/>
              </a:rPr>
              <a:t>＋</a:t>
            </a:r>
            <a:r>
              <a:rPr lang="en-US" altLang="zh-CN" dirty="0">
                <a:latin typeface="Forte" panose="03060902040502070203" pitchFamily="66" charset="0"/>
              </a:rPr>
              <a:t>4×10</a:t>
            </a:r>
            <a:r>
              <a:rPr lang="en-US" altLang="zh-CN" baseline="50000" dirty="0">
                <a:latin typeface="Forte" panose="03060902040502070203" pitchFamily="66" charset="0"/>
              </a:rPr>
              <a:t>2</a:t>
            </a:r>
            <a:r>
              <a:rPr lang="zh-CN" altLang="en-US" dirty="0">
                <a:latin typeface="Forte" panose="03060902040502070203" pitchFamily="66" charset="0"/>
              </a:rPr>
              <a:t>＋</a:t>
            </a:r>
            <a:r>
              <a:rPr lang="en-US" altLang="zh-CN" dirty="0">
                <a:latin typeface="Forte" panose="03060902040502070203" pitchFamily="66" charset="0"/>
              </a:rPr>
              <a:t>5×10</a:t>
            </a:r>
            <a:r>
              <a:rPr lang="en-US" altLang="zh-CN" baseline="50000" dirty="0">
                <a:latin typeface="Forte" panose="03060902040502070203" pitchFamily="66" charset="0"/>
              </a:rPr>
              <a:t>1</a:t>
            </a:r>
            <a:r>
              <a:rPr lang="zh-CN" altLang="en-US" dirty="0">
                <a:latin typeface="Forte" panose="03060902040502070203" pitchFamily="66" charset="0"/>
              </a:rPr>
              <a:t>＋</a:t>
            </a:r>
            <a:r>
              <a:rPr lang="en-US" altLang="zh-CN" dirty="0">
                <a:latin typeface="Forte" panose="03060902040502070203" pitchFamily="66" charset="0"/>
              </a:rPr>
              <a:t>6×10</a:t>
            </a:r>
            <a:r>
              <a:rPr lang="en-US" altLang="zh-CN" baseline="50000" dirty="0">
                <a:latin typeface="Forte" panose="03060902040502070203" pitchFamily="66" charset="0"/>
              </a:rPr>
              <a:t>0</a:t>
            </a:r>
          </a:p>
          <a:p>
            <a:r>
              <a:rPr lang="en-US" altLang="zh-CN" dirty="0">
                <a:solidFill>
                  <a:schemeClr val="accent1">
                    <a:lumMod val="75000"/>
                  </a:schemeClr>
                </a:solidFill>
                <a:latin typeface="Forte" panose="03060902040502070203" pitchFamily="66" charset="0"/>
              </a:rPr>
              <a:t>(0xF96)</a:t>
            </a:r>
            <a:r>
              <a:rPr lang="en-US" altLang="zh-CN" baseline="-25000" dirty="0">
                <a:solidFill>
                  <a:schemeClr val="accent1">
                    <a:lumMod val="75000"/>
                  </a:schemeClr>
                </a:solidFill>
                <a:latin typeface="Forte" panose="03060902040502070203" pitchFamily="66" charset="0"/>
              </a:rPr>
              <a:t>16 </a:t>
            </a:r>
            <a:r>
              <a:rPr lang="zh-CN" altLang="en-US" dirty="0">
                <a:solidFill>
                  <a:schemeClr val="accent1">
                    <a:lumMod val="75000"/>
                  </a:schemeClr>
                </a:solidFill>
                <a:latin typeface="Forte" panose="03060902040502070203" pitchFamily="66" charset="0"/>
              </a:rPr>
              <a:t>＝ </a:t>
            </a:r>
            <a:r>
              <a:rPr lang="en-US" altLang="zh-CN" dirty="0">
                <a:solidFill>
                  <a:schemeClr val="accent1">
                    <a:lumMod val="75000"/>
                  </a:schemeClr>
                </a:solidFill>
                <a:latin typeface="Forte" panose="03060902040502070203" pitchFamily="66" charset="0"/>
              </a:rPr>
              <a:t>F×16</a:t>
            </a:r>
            <a:r>
              <a:rPr lang="en-US" altLang="zh-CN" baseline="50000" dirty="0">
                <a:solidFill>
                  <a:schemeClr val="accent1">
                    <a:lumMod val="75000"/>
                  </a:schemeClr>
                </a:solidFill>
                <a:latin typeface="Forte" panose="03060902040502070203" pitchFamily="66" charset="0"/>
              </a:rPr>
              <a:t>2</a:t>
            </a:r>
            <a:r>
              <a:rPr lang="zh-CN" altLang="en-US" dirty="0">
                <a:solidFill>
                  <a:schemeClr val="accent1">
                    <a:lumMod val="75000"/>
                  </a:schemeClr>
                </a:solidFill>
                <a:latin typeface="Forte" panose="03060902040502070203" pitchFamily="66" charset="0"/>
              </a:rPr>
              <a:t>＋</a:t>
            </a:r>
            <a:r>
              <a:rPr lang="en-US" altLang="zh-CN" dirty="0">
                <a:solidFill>
                  <a:schemeClr val="accent1">
                    <a:lumMod val="75000"/>
                  </a:schemeClr>
                </a:solidFill>
                <a:latin typeface="Forte" panose="03060902040502070203" pitchFamily="66" charset="0"/>
              </a:rPr>
              <a:t>9×16</a:t>
            </a:r>
            <a:r>
              <a:rPr lang="en-US" altLang="zh-CN" baseline="50000" dirty="0">
                <a:solidFill>
                  <a:schemeClr val="accent1">
                    <a:lumMod val="75000"/>
                  </a:schemeClr>
                </a:solidFill>
                <a:latin typeface="Forte" panose="03060902040502070203" pitchFamily="66" charset="0"/>
              </a:rPr>
              <a:t>1 </a:t>
            </a:r>
            <a:r>
              <a:rPr lang="zh-CN" altLang="en-US" dirty="0">
                <a:solidFill>
                  <a:schemeClr val="accent1">
                    <a:lumMod val="75000"/>
                  </a:schemeClr>
                </a:solidFill>
                <a:latin typeface="Forte" panose="03060902040502070203" pitchFamily="66" charset="0"/>
              </a:rPr>
              <a:t>＋</a:t>
            </a:r>
            <a:r>
              <a:rPr lang="en-US" altLang="zh-CN" dirty="0">
                <a:solidFill>
                  <a:schemeClr val="accent1">
                    <a:lumMod val="75000"/>
                  </a:schemeClr>
                </a:solidFill>
                <a:latin typeface="Forte" panose="03060902040502070203" pitchFamily="66" charset="0"/>
              </a:rPr>
              <a:t>6×10</a:t>
            </a:r>
            <a:r>
              <a:rPr lang="en-US" altLang="zh-CN" baseline="50000" dirty="0">
                <a:solidFill>
                  <a:schemeClr val="accent1">
                    <a:lumMod val="75000"/>
                  </a:schemeClr>
                </a:solidFill>
                <a:latin typeface="Forte" panose="03060902040502070203" pitchFamily="66" charset="0"/>
              </a:rPr>
              <a:t>0</a:t>
            </a:r>
          </a:p>
          <a:p>
            <a:r>
              <a:rPr lang="en-US" altLang="zh-CN" dirty="0">
                <a:latin typeface="Forte" panose="03060902040502070203" pitchFamily="66" charset="0"/>
              </a:rPr>
              <a:t>(</a:t>
            </a:r>
            <a:r>
              <a:rPr lang="en-US" altLang="zh-CN" dirty="0">
                <a:solidFill>
                  <a:schemeClr val="accent2"/>
                </a:solidFill>
                <a:latin typeface="Forte" panose="03060902040502070203" pitchFamily="66" charset="0"/>
              </a:rPr>
              <a:t>1001</a:t>
            </a:r>
            <a:r>
              <a:rPr lang="en-US" altLang="zh-CN" dirty="0">
                <a:latin typeface="Forte" panose="03060902040502070203" pitchFamily="66" charset="0"/>
              </a:rPr>
              <a:t>0001)</a:t>
            </a:r>
            <a:r>
              <a:rPr lang="en-US" altLang="zh-CN" baseline="-25000" dirty="0">
                <a:latin typeface="Forte" panose="03060902040502070203" pitchFamily="66" charset="0"/>
              </a:rPr>
              <a:t>2</a:t>
            </a:r>
            <a:r>
              <a:rPr lang="zh-CN" altLang="en-US" dirty="0">
                <a:latin typeface="Forte" panose="03060902040502070203" pitchFamily="66" charset="0"/>
              </a:rPr>
              <a:t>＝</a:t>
            </a:r>
            <a:r>
              <a:rPr lang="en-US" altLang="zh-CN" dirty="0">
                <a:latin typeface="Forte" panose="03060902040502070203" pitchFamily="66" charset="0"/>
              </a:rPr>
              <a:t>1×2</a:t>
            </a:r>
            <a:r>
              <a:rPr lang="en-US" altLang="zh-CN" baseline="50000" dirty="0">
                <a:latin typeface="Forte" panose="03060902040502070203" pitchFamily="66" charset="0"/>
              </a:rPr>
              <a:t>7</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6 </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5 </a:t>
            </a:r>
            <a:r>
              <a:rPr lang="zh-CN" altLang="en-US" dirty="0">
                <a:latin typeface="Forte" panose="03060902040502070203" pitchFamily="66" charset="0"/>
              </a:rPr>
              <a:t>＋</a:t>
            </a:r>
            <a:r>
              <a:rPr lang="en-US" altLang="zh-CN" dirty="0">
                <a:latin typeface="Forte" panose="03060902040502070203" pitchFamily="66" charset="0"/>
              </a:rPr>
              <a:t>1×2</a:t>
            </a:r>
            <a:r>
              <a:rPr lang="en-US" altLang="zh-CN" baseline="50000" dirty="0">
                <a:latin typeface="Forte" panose="03060902040502070203" pitchFamily="66" charset="0"/>
              </a:rPr>
              <a:t>4 </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3</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2 </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1 </a:t>
            </a:r>
            <a:r>
              <a:rPr lang="zh-CN" altLang="en-US" dirty="0">
                <a:latin typeface="Forte" panose="03060902040502070203" pitchFamily="66" charset="0"/>
              </a:rPr>
              <a:t>＋</a:t>
            </a:r>
            <a:r>
              <a:rPr lang="en-US" altLang="zh-CN" dirty="0">
                <a:latin typeface="Forte" panose="03060902040502070203" pitchFamily="66" charset="0"/>
              </a:rPr>
              <a:t>1×2</a:t>
            </a:r>
            <a:r>
              <a:rPr lang="en-US" altLang="zh-CN" baseline="50000" dirty="0">
                <a:latin typeface="Forte" panose="03060902040502070203" pitchFamily="66" charset="0"/>
              </a:rPr>
              <a:t>0</a:t>
            </a:r>
          </a:p>
        </p:txBody>
      </p:sp>
    </p:spTree>
    <p:extLst>
      <p:ext uri="{BB962C8B-B14F-4D97-AF65-F5344CB8AC3E}">
        <p14:creationId xmlns:p14="http://schemas.microsoft.com/office/powerpoint/2010/main" val="1328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浮点数的规格化问题   </a:t>
            </a:r>
            <a:r>
              <a:rPr lang="en-US" altLang="zh-CN" dirty="0"/>
              <a:t>normalization </a:t>
            </a:r>
            <a:endParaRPr lang="zh-CN" altLang="en-US" dirty="0"/>
          </a:p>
        </p:txBody>
      </p:sp>
      <p:sp>
        <p:nvSpPr>
          <p:cNvPr id="3" name="内容占位符 2"/>
          <p:cNvSpPr>
            <a:spLocks noGrp="1"/>
          </p:cNvSpPr>
          <p:nvPr>
            <p:ph idx="1"/>
          </p:nvPr>
        </p:nvSpPr>
        <p:spPr/>
        <p:txBody>
          <a:bodyPr>
            <a:normAutofit/>
          </a:bodyPr>
          <a:lstStyle/>
          <a:p>
            <a:pPr eaLnBrk="1" hangingPunct="1">
              <a:lnSpc>
                <a:spcPct val="150000"/>
              </a:lnSpc>
            </a:pPr>
            <a:r>
              <a:rPr lang="en-US" altLang="zh-CN" dirty="0">
                <a:latin typeface="华文新魏" panose="02010800040101010101" pitchFamily="2" charset="-122"/>
              </a:rPr>
              <a:t>0.05*10</a:t>
            </a:r>
            <a:r>
              <a:rPr lang="en-US" altLang="zh-CN" baseline="50000" dirty="0">
                <a:latin typeface="华文新魏" panose="02010800040101010101" pitchFamily="2" charset="-122"/>
              </a:rPr>
              <a:t>1    </a:t>
            </a:r>
            <a:r>
              <a:rPr lang="en-US" altLang="zh-CN" dirty="0">
                <a:latin typeface="华文新魏" panose="02010800040101010101" pitchFamily="2" charset="-122"/>
              </a:rPr>
              <a:t>50*10</a:t>
            </a:r>
            <a:r>
              <a:rPr lang="en-US" altLang="zh-CN" baseline="50000" dirty="0">
                <a:latin typeface="华文新魏" panose="02010800040101010101" pitchFamily="2" charset="-122"/>
              </a:rPr>
              <a:t>-2    </a:t>
            </a:r>
            <a:r>
              <a:rPr lang="en-US" altLang="zh-CN" dirty="0">
                <a:latin typeface="华文新魏" panose="02010800040101010101" pitchFamily="2" charset="-122"/>
              </a:rPr>
              <a:t>5*10</a:t>
            </a:r>
            <a:r>
              <a:rPr lang="en-US" altLang="zh-CN" baseline="50000" dirty="0">
                <a:latin typeface="华文新魏" panose="02010800040101010101" pitchFamily="2" charset="-122"/>
              </a:rPr>
              <a:t>-1 </a:t>
            </a:r>
          </a:p>
          <a:p>
            <a:pPr eaLnBrk="1" hangingPunct="1">
              <a:lnSpc>
                <a:spcPct val="150000"/>
              </a:lnSpc>
            </a:pPr>
            <a:r>
              <a:rPr lang="en-US" altLang="zh-CN" dirty="0">
                <a:latin typeface="华文新魏" panose="02010800040101010101" pitchFamily="2" charset="-122"/>
              </a:rPr>
              <a:t>0.01*2</a:t>
            </a:r>
            <a:r>
              <a:rPr lang="en-US" altLang="zh-CN" baseline="50000" dirty="0">
                <a:latin typeface="华文新魏" panose="02010800040101010101" pitchFamily="2" charset="-122"/>
              </a:rPr>
              <a:t>1     </a:t>
            </a:r>
            <a:r>
              <a:rPr lang="en-US" altLang="zh-CN" dirty="0">
                <a:latin typeface="华文新魏" panose="02010800040101010101" pitchFamily="2" charset="-122"/>
              </a:rPr>
              <a:t>1*2</a:t>
            </a:r>
            <a:r>
              <a:rPr lang="en-US" altLang="zh-CN" baseline="50000" dirty="0">
                <a:latin typeface="华文新魏" panose="02010800040101010101" pitchFamily="2" charset="-122"/>
              </a:rPr>
              <a:t>-2     </a:t>
            </a:r>
            <a:r>
              <a:rPr lang="en-US" altLang="zh-CN" dirty="0">
                <a:latin typeface="华文新魏" panose="02010800040101010101" pitchFamily="2" charset="-122"/>
              </a:rPr>
              <a:t>0.1*2</a:t>
            </a:r>
            <a:r>
              <a:rPr lang="en-US" altLang="zh-CN" baseline="50000" dirty="0">
                <a:latin typeface="华文新魏" panose="02010800040101010101" pitchFamily="2" charset="-122"/>
              </a:rPr>
              <a:t>-1 </a:t>
            </a:r>
          </a:p>
          <a:p>
            <a:pPr eaLnBrk="1" hangingPunct="1">
              <a:lnSpc>
                <a:spcPct val="150000"/>
              </a:lnSpc>
            </a:pPr>
            <a:r>
              <a:rPr lang="zh-CN" altLang="en-US" dirty="0">
                <a:latin typeface="华文新魏" panose="02010800040101010101" pitchFamily="2" charset="-122"/>
              </a:rPr>
              <a:t>尾数最高有效位为</a:t>
            </a:r>
            <a:r>
              <a:rPr lang="en-US" altLang="zh-CN" dirty="0">
                <a:latin typeface="华文新魏" panose="02010800040101010101" pitchFamily="2" charset="-122"/>
              </a:rPr>
              <a:t>1</a:t>
            </a:r>
            <a:r>
              <a:rPr lang="zh-CN" altLang="en-US" dirty="0">
                <a:latin typeface="华文新魏" panose="02010800040101010101" pitchFamily="2" charset="-122"/>
              </a:rPr>
              <a:t>的数称为</a:t>
            </a:r>
            <a:r>
              <a:rPr lang="zh-CN" altLang="en-US" b="1" dirty="0">
                <a:solidFill>
                  <a:srgbClr val="1387B7"/>
                </a:solidFill>
                <a:latin typeface="华文新魏" panose="02010800040101010101" pitchFamily="2" charset="-122"/>
              </a:rPr>
              <a:t>规格化数</a:t>
            </a:r>
            <a:endParaRPr lang="zh-CN" altLang="en-US" dirty="0">
              <a:latin typeface="华文新魏" panose="02010800040101010101" pitchFamily="2" charset="-122"/>
            </a:endParaRPr>
          </a:p>
          <a:p>
            <a:pPr lvl="1">
              <a:lnSpc>
                <a:spcPct val="150000"/>
              </a:lnSpc>
            </a:pPr>
            <a:r>
              <a:rPr lang="zh-CN" altLang="en-US" dirty="0">
                <a:latin typeface="华文新魏" panose="02010800040101010101" pitchFamily="2" charset="-122"/>
              </a:rPr>
              <a:t>保障数据表示的唯一性，方便交换数据</a:t>
            </a:r>
            <a:endParaRPr lang="en-US" altLang="zh-CN" dirty="0">
              <a:latin typeface="华文新魏" panose="02010800040101010101" pitchFamily="2" charset="-122"/>
            </a:endParaRPr>
          </a:p>
          <a:p>
            <a:pPr lvl="1">
              <a:lnSpc>
                <a:spcPct val="150000"/>
              </a:lnSpc>
            </a:pPr>
            <a:r>
              <a:rPr lang="zh-CN" altLang="en-US" dirty="0">
                <a:latin typeface="华文新魏" panose="02010800040101010101" pitchFamily="2" charset="-122"/>
              </a:rPr>
              <a:t>提升表示精度，尾数去掉了左侧多余的零</a:t>
            </a:r>
            <a:endParaRPr lang="en-US" altLang="zh-CN" dirty="0">
              <a:latin typeface="华文新魏" panose="02010800040101010101" pitchFamily="2" charset="-122"/>
            </a:endParaRPr>
          </a:p>
          <a:p>
            <a:pPr lvl="1">
              <a:lnSpc>
                <a:spcPct val="150000"/>
              </a:lnSpc>
            </a:pPr>
            <a:r>
              <a:rPr lang="zh-CN" altLang="en-US" dirty="0">
                <a:latin typeface="华文新魏" panose="02010800040101010101" pitchFamily="2" charset="-122"/>
              </a:rPr>
              <a:t>简化浮点运算算法</a:t>
            </a:r>
            <a:endParaRPr lang="en-US" altLang="zh-CN" dirty="0">
              <a:latin typeface="华文新魏" panose="02010800040101010101" pitchFamily="2" charset="-122"/>
            </a:endParaRPr>
          </a:p>
          <a:p>
            <a:pPr eaLnBrk="1" hangingPunct="1">
              <a:lnSpc>
                <a:spcPct val="150000"/>
              </a:lnSpc>
            </a:pPr>
            <a:r>
              <a:rPr lang="zh-CN" altLang="en-US" dirty="0">
                <a:latin typeface="华文新魏" panose="02010800040101010101" pitchFamily="2" charset="-122"/>
              </a:rPr>
              <a:t>两种规格化数 </a:t>
            </a:r>
            <a:r>
              <a:rPr lang="en-US" altLang="zh-CN" dirty="0">
                <a:latin typeface="华文新魏" panose="02010800040101010101" pitchFamily="2" charset="-122"/>
              </a:rPr>
              <a:t>1.XXXXX  0.1XXXXX  </a:t>
            </a:r>
          </a:p>
          <a:p>
            <a:pPr eaLnBrk="1" hangingPunct="1">
              <a:lnSpc>
                <a:spcPct val="150000"/>
              </a:lnSpc>
            </a:pPr>
            <a:r>
              <a:rPr lang="zh-CN" altLang="en-US" dirty="0">
                <a:latin typeface="华文新魏" panose="02010800040101010101" pitchFamily="2" charset="-122"/>
              </a:rPr>
              <a:t>机器零：全部为</a:t>
            </a:r>
            <a:r>
              <a:rPr lang="en-US" altLang="zh-CN" dirty="0">
                <a:latin typeface="华文新魏" panose="02010800040101010101" pitchFamily="2" charset="-122"/>
              </a:rPr>
              <a:t>0</a:t>
            </a:r>
            <a:r>
              <a:rPr lang="zh-CN" altLang="en-US" dirty="0">
                <a:latin typeface="华文新魏" panose="02010800040101010101" pitchFamily="2" charset="-122"/>
              </a:rPr>
              <a:t>，特殊的数据编码</a:t>
            </a:r>
          </a:p>
          <a:p>
            <a:endParaRPr lang="zh-CN" altLang="en-US" dirty="0"/>
          </a:p>
        </p:txBody>
      </p:sp>
    </p:spTree>
    <p:extLst>
      <p:ext uri="{BB962C8B-B14F-4D97-AF65-F5344CB8AC3E}">
        <p14:creationId xmlns:p14="http://schemas.microsoft.com/office/powerpoint/2010/main" val="33112504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浮点数的表示</a:t>
            </a:r>
            <a:endParaRPr lang="zh-CN" altLang="en-US" dirty="0"/>
          </a:p>
        </p:txBody>
      </p:sp>
      <p:sp>
        <p:nvSpPr>
          <p:cNvPr id="3" name="内容占位符 2"/>
          <p:cNvSpPr>
            <a:spLocks noGrp="1"/>
          </p:cNvSpPr>
          <p:nvPr>
            <p:ph idx="1"/>
          </p:nvPr>
        </p:nvSpPr>
        <p:spPr>
          <a:xfrm>
            <a:off x="2110922" y="1374133"/>
            <a:ext cx="8218488" cy="1224136"/>
          </a:xfrm>
        </p:spPr>
        <p:txBody>
          <a:bodyPr/>
          <a:lstStyle/>
          <a:p>
            <a:r>
              <a:rPr lang="en-US" altLang="zh-CN" dirty="0"/>
              <a:t>N=</a:t>
            </a:r>
            <a:r>
              <a:rPr lang="en-US" altLang="zh-CN" dirty="0" err="1"/>
              <a:t>R</a:t>
            </a:r>
            <a:r>
              <a:rPr lang="en-US" altLang="zh-CN" baseline="50000" dirty="0" err="1"/>
              <a:t>e</a:t>
            </a:r>
            <a:r>
              <a:rPr lang="en-US" altLang="zh-CN" dirty="0" err="1"/>
              <a:t>×m</a:t>
            </a:r>
            <a:r>
              <a:rPr lang="en-US" altLang="zh-CN" dirty="0"/>
              <a:t>=2</a:t>
            </a:r>
            <a:r>
              <a:rPr lang="en-US" altLang="zh-CN" baseline="50000" dirty="0"/>
              <a:t>E</a:t>
            </a:r>
            <a:r>
              <a:rPr lang="en-US" altLang="zh-CN" dirty="0"/>
              <a:t>×M           </a:t>
            </a:r>
            <a:r>
              <a:rPr lang="en-US" altLang="zh-CN" sz="2000" dirty="0">
                <a:solidFill>
                  <a:schemeClr val="bg1">
                    <a:lumMod val="50000"/>
                  </a:schemeClr>
                </a:solidFill>
              </a:rPr>
              <a:t>1≤|M|</a:t>
            </a:r>
            <a:r>
              <a:rPr lang="zh-CN" altLang="en-US" sz="2000" dirty="0">
                <a:solidFill>
                  <a:schemeClr val="bg1">
                    <a:lumMod val="50000"/>
                  </a:schemeClr>
                </a:solidFill>
              </a:rPr>
              <a:t>＜</a:t>
            </a:r>
            <a:r>
              <a:rPr lang="en-US" altLang="zh-CN" sz="2000" dirty="0">
                <a:solidFill>
                  <a:schemeClr val="bg1">
                    <a:lumMod val="50000"/>
                  </a:schemeClr>
                </a:solidFill>
              </a:rPr>
              <a:t>2           </a:t>
            </a:r>
            <a:endParaRPr lang="en-US" altLang="zh-CN" dirty="0">
              <a:solidFill>
                <a:schemeClr val="bg1">
                  <a:lumMod val="50000"/>
                </a:schemeClr>
              </a:solidFill>
            </a:endParaRPr>
          </a:p>
          <a:p>
            <a:pPr eaLnBrk="1" hangingPunct="1">
              <a:buNone/>
            </a:pPr>
            <a:r>
              <a:rPr lang="en-US" altLang="zh-CN" dirty="0"/>
              <a:t>              =2</a:t>
            </a:r>
            <a:r>
              <a:rPr lang="en-US" altLang="zh-CN" baseline="50000" dirty="0"/>
              <a:t>±e</a:t>
            </a:r>
            <a:r>
              <a:rPr lang="en-US" altLang="zh-CN" dirty="0"/>
              <a:t>× (±m)</a:t>
            </a:r>
            <a:endParaRPr lang="zh-CN" altLang="en-US" dirty="0"/>
          </a:p>
        </p:txBody>
      </p:sp>
      <p:sp>
        <p:nvSpPr>
          <p:cNvPr id="5" name="Rectangle 4"/>
          <p:cNvSpPr>
            <a:spLocks noChangeArrowheads="1"/>
          </p:cNvSpPr>
          <p:nvPr/>
        </p:nvSpPr>
        <p:spPr bwMode="auto">
          <a:xfrm>
            <a:off x="3047026" y="3460381"/>
            <a:ext cx="442912" cy="504825"/>
          </a:xfrm>
          <a:prstGeom prst="rect">
            <a:avLst/>
          </a:prstGeom>
          <a:solidFill>
            <a:srgbClr val="33CCCC"/>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effectLst>
                  <a:outerShdw blurRad="38100" dist="38100" dir="2700000" algn="tl">
                    <a:srgbClr val="FFFFFF"/>
                  </a:outerShdw>
                </a:effectLst>
                <a:latin typeface="Tahoma" panose="020B0604030504040204" pitchFamily="34" charset="0"/>
                <a:ea typeface="宋体" panose="02010600030101010101" pitchFamily="2" charset="-122"/>
              </a:rPr>
              <a:t>E</a:t>
            </a:r>
            <a:r>
              <a:rPr lang="en-US" sz="1600" baseline="-25000">
                <a:effectLst>
                  <a:outerShdw blurRad="38100" dist="38100" dir="2700000" algn="tl">
                    <a:srgbClr val="FFFFFF"/>
                  </a:outerShdw>
                </a:effectLst>
                <a:latin typeface="Tahoma" panose="020B0604030504040204" pitchFamily="34" charset="0"/>
                <a:ea typeface="宋体" panose="02010600030101010101" pitchFamily="2" charset="-122"/>
              </a:rPr>
              <a:t>0</a:t>
            </a:r>
          </a:p>
        </p:txBody>
      </p:sp>
      <p:grpSp>
        <p:nvGrpSpPr>
          <p:cNvPr id="6" name="Group 5"/>
          <p:cNvGrpSpPr>
            <a:grpSpLocks/>
          </p:cNvGrpSpPr>
          <p:nvPr/>
        </p:nvGrpSpPr>
        <p:grpSpPr bwMode="auto">
          <a:xfrm>
            <a:off x="3489939" y="3460381"/>
            <a:ext cx="2779713" cy="504825"/>
            <a:chOff x="0" y="0"/>
            <a:chExt cx="1751" cy="318"/>
          </a:xfrm>
        </p:grpSpPr>
        <p:sp>
          <p:nvSpPr>
            <p:cNvPr id="7" name="Rectangle 6"/>
            <p:cNvSpPr>
              <a:spLocks noChangeArrowheads="1"/>
            </p:cNvSpPr>
            <p:nvPr/>
          </p:nvSpPr>
          <p:spPr bwMode="auto">
            <a:xfrm>
              <a:off x="7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1</a:t>
              </a:r>
            </a:p>
          </p:txBody>
        </p:sp>
        <p:sp>
          <p:nvSpPr>
            <p:cNvPr id="8" name="Rectangle 7"/>
            <p:cNvSpPr>
              <a:spLocks noChangeArrowheads="1"/>
            </p:cNvSpPr>
            <p:nvPr/>
          </p:nvSpPr>
          <p:spPr bwMode="auto">
            <a:xfrm>
              <a:off x="35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2</a:t>
              </a:r>
            </a:p>
          </p:txBody>
        </p:sp>
        <p:sp>
          <p:nvSpPr>
            <p:cNvPr id="9" name="Rectangle 8"/>
            <p:cNvSpPr>
              <a:spLocks noChangeArrowheads="1"/>
            </p:cNvSpPr>
            <p:nvPr/>
          </p:nvSpPr>
          <p:spPr bwMode="auto">
            <a:xfrm>
              <a:off x="63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0" name="Rectangle 9"/>
            <p:cNvSpPr>
              <a:spLocks noChangeArrowheads="1"/>
            </p:cNvSpPr>
            <p:nvPr/>
          </p:nvSpPr>
          <p:spPr bwMode="auto">
            <a:xfrm>
              <a:off x="91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1" name="Rectangle 10"/>
            <p:cNvSpPr>
              <a:spLocks noChangeArrowheads="1"/>
            </p:cNvSpPr>
            <p:nvPr/>
          </p:nvSpPr>
          <p:spPr bwMode="auto">
            <a:xfrm>
              <a:off x="119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2" name="Rectangle 11"/>
            <p:cNvSpPr>
              <a:spLocks noChangeArrowheads="1"/>
            </p:cNvSpPr>
            <p:nvPr/>
          </p:nvSpPr>
          <p:spPr bwMode="auto">
            <a:xfrm>
              <a:off x="147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8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m</a:t>
              </a:r>
            </a:p>
          </p:txBody>
        </p:sp>
        <p:sp>
          <p:nvSpPr>
            <p:cNvPr id="13" name="Rectangle 12"/>
            <p:cNvSpPr>
              <a:spLocks noChangeArrowheads="1"/>
            </p:cNvSpPr>
            <p:nvPr/>
          </p:nvSpPr>
          <p:spPr bwMode="auto">
            <a:xfrm>
              <a:off x="0" y="0"/>
              <a:ext cx="7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sp>
        <p:nvSpPr>
          <p:cNvPr id="14" name="Rectangle 13"/>
          <p:cNvSpPr>
            <a:spLocks noChangeArrowheads="1"/>
          </p:cNvSpPr>
          <p:nvPr/>
        </p:nvSpPr>
        <p:spPr bwMode="auto">
          <a:xfrm>
            <a:off x="6304576" y="3460381"/>
            <a:ext cx="442912" cy="504825"/>
          </a:xfrm>
          <a:prstGeom prst="rect">
            <a:avLst/>
          </a:prstGeom>
          <a:solidFill>
            <a:srgbClr val="33CCCC"/>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effectLst>
                  <a:outerShdw blurRad="38100" dist="38100" dir="2700000" algn="tl">
                    <a:srgbClr val="FFFFFF"/>
                  </a:outerShdw>
                </a:effectLst>
                <a:latin typeface="Tahoma" panose="020B0604030504040204" pitchFamily="34" charset="0"/>
                <a:ea typeface="宋体" panose="02010600030101010101" pitchFamily="2" charset="-122"/>
              </a:rPr>
              <a:t>M</a:t>
            </a:r>
            <a:r>
              <a:rPr lang="en-US" sz="1600" baseline="-25000">
                <a:effectLst>
                  <a:outerShdw blurRad="38100" dist="38100" dir="2700000" algn="tl">
                    <a:srgbClr val="FFFFFF"/>
                  </a:outerShdw>
                </a:effectLst>
                <a:latin typeface="Tahoma" panose="020B0604030504040204" pitchFamily="34" charset="0"/>
                <a:ea typeface="宋体" panose="02010600030101010101" pitchFamily="2" charset="-122"/>
              </a:rPr>
              <a:t>0</a:t>
            </a:r>
          </a:p>
        </p:txBody>
      </p:sp>
      <p:grpSp>
        <p:nvGrpSpPr>
          <p:cNvPr id="15" name="Group 14"/>
          <p:cNvGrpSpPr>
            <a:grpSpLocks/>
          </p:cNvGrpSpPr>
          <p:nvPr/>
        </p:nvGrpSpPr>
        <p:grpSpPr bwMode="auto">
          <a:xfrm>
            <a:off x="6747489" y="3460381"/>
            <a:ext cx="2779713" cy="504825"/>
            <a:chOff x="0" y="0"/>
            <a:chExt cx="1751" cy="318"/>
          </a:xfrm>
        </p:grpSpPr>
        <p:sp>
          <p:nvSpPr>
            <p:cNvPr id="16" name="Rectangle 15"/>
            <p:cNvSpPr>
              <a:spLocks noChangeArrowheads="1"/>
            </p:cNvSpPr>
            <p:nvPr/>
          </p:nvSpPr>
          <p:spPr bwMode="auto">
            <a:xfrm>
              <a:off x="71" y="0"/>
              <a:ext cx="279"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Tahoma" panose="020B0604030504040204" pitchFamily="34" charset="0"/>
                  <a:ea typeface="宋体" panose="02010600030101010101" pitchFamily="2" charset="-122"/>
                </a:rPr>
                <a:t>M</a:t>
              </a:r>
              <a:r>
                <a:rPr lang="en-US" altLang="zh-CN" sz="1600" baseline="-25000">
                  <a:latin typeface="Tahoma" panose="020B0604030504040204" pitchFamily="34" charset="0"/>
                  <a:ea typeface="宋体" panose="02010600030101010101" pitchFamily="2" charset="-122"/>
                </a:rPr>
                <a:t>1</a:t>
              </a:r>
            </a:p>
          </p:txBody>
        </p:sp>
        <p:sp>
          <p:nvSpPr>
            <p:cNvPr id="17" name="Rectangle 16"/>
            <p:cNvSpPr>
              <a:spLocks noChangeArrowheads="1"/>
            </p:cNvSpPr>
            <p:nvPr/>
          </p:nvSpPr>
          <p:spPr bwMode="auto">
            <a:xfrm>
              <a:off x="350" y="0"/>
              <a:ext cx="281"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Tahoma" panose="020B0604030504040204" pitchFamily="34" charset="0"/>
                  <a:ea typeface="宋体" panose="02010600030101010101" pitchFamily="2" charset="-122"/>
                </a:rPr>
                <a:t>M</a:t>
              </a:r>
              <a:r>
                <a:rPr lang="en-US" altLang="zh-CN" sz="1600" baseline="-25000">
                  <a:latin typeface="Tahoma" panose="020B0604030504040204" pitchFamily="34" charset="0"/>
                  <a:ea typeface="宋体" panose="02010600030101010101" pitchFamily="2" charset="-122"/>
                </a:rPr>
                <a:t>2</a:t>
              </a:r>
            </a:p>
          </p:txBody>
        </p:sp>
        <p:sp>
          <p:nvSpPr>
            <p:cNvPr id="18" name="Rectangle 17"/>
            <p:cNvSpPr>
              <a:spLocks noChangeArrowheads="1"/>
            </p:cNvSpPr>
            <p:nvPr/>
          </p:nvSpPr>
          <p:spPr bwMode="auto">
            <a:xfrm>
              <a:off x="631" y="0"/>
              <a:ext cx="279"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800">
                  <a:latin typeface="Arial" panose="020B0604020202020204" pitchFamily="34" charset="0"/>
                  <a:ea typeface="宋体" panose="02010600030101010101" pitchFamily="2" charset="-122"/>
                </a:rPr>
                <a:t>…</a:t>
              </a:r>
              <a:endParaRPr lang="en-US" altLang="zh-CN" sz="1800">
                <a:latin typeface="Tahoma" panose="020B0604030504040204" pitchFamily="34" charset="0"/>
                <a:ea typeface="宋体" panose="02010600030101010101" pitchFamily="2" charset="-122"/>
              </a:endParaRPr>
            </a:p>
          </p:txBody>
        </p:sp>
        <p:sp>
          <p:nvSpPr>
            <p:cNvPr id="19" name="Rectangle 18"/>
            <p:cNvSpPr>
              <a:spLocks noChangeArrowheads="1"/>
            </p:cNvSpPr>
            <p:nvPr/>
          </p:nvSpPr>
          <p:spPr bwMode="auto">
            <a:xfrm>
              <a:off x="910" y="0"/>
              <a:ext cx="281"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Arial" panose="020B0604020202020204" pitchFamily="34" charset="0"/>
                  <a:ea typeface="宋体" panose="02010600030101010101" pitchFamily="2" charset="-122"/>
                </a:rPr>
                <a:t>…</a:t>
              </a:r>
              <a:endParaRPr lang="en-US" altLang="zh-CN" sz="1600">
                <a:latin typeface="Tahoma" panose="020B0604030504040204" pitchFamily="34" charset="0"/>
                <a:ea typeface="宋体" panose="02010600030101010101" pitchFamily="2" charset="-122"/>
              </a:endParaRPr>
            </a:p>
          </p:txBody>
        </p:sp>
        <p:sp>
          <p:nvSpPr>
            <p:cNvPr id="20" name="Rectangle 19"/>
            <p:cNvSpPr>
              <a:spLocks noChangeArrowheads="1"/>
            </p:cNvSpPr>
            <p:nvPr/>
          </p:nvSpPr>
          <p:spPr bwMode="auto">
            <a:xfrm>
              <a:off x="1191" y="0"/>
              <a:ext cx="279"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Arial" panose="020B0604020202020204" pitchFamily="34" charset="0"/>
                  <a:ea typeface="宋体" panose="02010600030101010101" pitchFamily="2" charset="-122"/>
                </a:rPr>
                <a:t>…</a:t>
              </a:r>
              <a:endParaRPr lang="en-US" altLang="zh-CN" sz="1600">
                <a:latin typeface="Tahoma" panose="020B0604030504040204" pitchFamily="34" charset="0"/>
                <a:ea typeface="宋体" panose="02010600030101010101" pitchFamily="2" charset="-122"/>
              </a:endParaRPr>
            </a:p>
          </p:txBody>
        </p:sp>
        <p:sp>
          <p:nvSpPr>
            <p:cNvPr id="21" name="Rectangle 20"/>
            <p:cNvSpPr>
              <a:spLocks noChangeArrowheads="1"/>
            </p:cNvSpPr>
            <p:nvPr/>
          </p:nvSpPr>
          <p:spPr bwMode="auto">
            <a:xfrm>
              <a:off x="1470" y="0"/>
              <a:ext cx="281"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800">
                  <a:latin typeface="Tahoma" panose="020B0604030504040204" pitchFamily="34" charset="0"/>
                  <a:ea typeface="宋体" panose="02010600030101010101" pitchFamily="2" charset="-122"/>
                </a:rPr>
                <a:t>M</a:t>
              </a:r>
              <a:r>
                <a:rPr lang="en-US" altLang="zh-CN" sz="1800" baseline="-25000">
                  <a:latin typeface="Tahoma" panose="020B0604030504040204" pitchFamily="34" charset="0"/>
                  <a:ea typeface="宋体" panose="02010600030101010101" pitchFamily="2" charset="-122"/>
                </a:rPr>
                <a:t>n</a:t>
              </a:r>
            </a:p>
          </p:txBody>
        </p:sp>
        <p:sp>
          <p:nvSpPr>
            <p:cNvPr id="22" name="Rectangle 21"/>
            <p:cNvSpPr>
              <a:spLocks noChangeArrowheads="1"/>
            </p:cNvSpPr>
            <p:nvPr/>
          </p:nvSpPr>
          <p:spPr bwMode="auto">
            <a:xfrm>
              <a:off x="0" y="0"/>
              <a:ext cx="71"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endParaRPr lang="zh-CN" altLang="en-US" sz="1600" baseline="-25000">
                <a:latin typeface="Tahoma" panose="020B0604030504040204" pitchFamily="34" charset="0"/>
                <a:ea typeface="宋体" panose="02010600030101010101" pitchFamily="2" charset="-122"/>
              </a:endParaRPr>
            </a:p>
          </p:txBody>
        </p:sp>
      </p:grpSp>
      <p:grpSp>
        <p:nvGrpSpPr>
          <p:cNvPr id="23" name="Group 22"/>
          <p:cNvGrpSpPr>
            <a:grpSpLocks/>
          </p:cNvGrpSpPr>
          <p:nvPr/>
        </p:nvGrpSpPr>
        <p:grpSpPr bwMode="auto">
          <a:xfrm>
            <a:off x="6863377" y="3965205"/>
            <a:ext cx="2663825" cy="933450"/>
            <a:chOff x="0" y="0"/>
            <a:chExt cx="1678" cy="588"/>
          </a:xfrm>
        </p:grpSpPr>
        <p:sp>
          <p:nvSpPr>
            <p:cNvPr id="24" name="AutoShape 23"/>
            <p:cNvSpPr>
              <a:spLocks/>
            </p:cNvSpPr>
            <p:nvPr/>
          </p:nvSpPr>
          <p:spPr bwMode="auto">
            <a:xfrm rot="16200000">
              <a:off x="771" y="-771"/>
              <a:ext cx="136" cy="1678"/>
            </a:xfrm>
            <a:prstGeom prst="leftBrace">
              <a:avLst>
                <a:gd name="adj1" fmla="val 102819"/>
                <a:gd name="adj2" fmla="val 50394"/>
              </a:avLst>
            </a:prstGeom>
            <a:noFill/>
            <a:ln w="19050" cmpd="sng">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b="1">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5" name="Rectangle 24"/>
            <p:cNvSpPr>
              <a:spLocks noChangeArrowheads="1"/>
            </p:cNvSpPr>
            <p:nvPr/>
          </p:nvSpPr>
          <p:spPr bwMode="auto">
            <a:xfrm>
              <a:off x="256" y="270"/>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b="1" dirty="0">
                  <a:solidFill>
                    <a:schemeClr val="folHlink"/>
                  </a:solidFill>
                  <a:latin typeface="微软雅黑" panose="020B0503020204020204" pitchFamily="34" charset="-122"/>
                  <a:ea typeface="微软雅黑" panose="020B0503020204020204" pitchFamily="34" charset="-122"/>
                </a:rPr>
                <a:t>尾值</a:t>
              </a:r>
              <a:endParaRPr lang="zh-CN" altLang="en-US" sz="2200" b="1" dirty="0">
                <a:solidFill>
                  <a:schemeClr val="folHlink"/>
                </a:solidFill>
                <a:latin typeface="微软雅黑" panose="020B0503020204020204" pitchFamily="34" charset="-122"/>
                <a:ea typeface="微软雅黑" panose="020B0503020204020204" pitchFamily="34" charset="-122"/>
              </a:endParaRPr>
            </a:p>
          </p:txBody>
        </p:sp>
      </p:grpSp>
      <p:grpSp>
        <p:nvGrpSpPr>
          <p:cNvPr id="26" name="Group 25"/>
          <p:cNvGrpSpPr>
            <a:grpSpLocks/>
          </p:cNvGrpSpPr>
          <p:nvPr/>
        </p:nvGrpSpPr>
        <p:grpSpPr bwMode="auto">
          <a:xfrm>
            <a:off x="3623289" y="3965205"/>
            <a:ext cx="2663825" cy="938213"/>
            <a:chOff x="0" y="0"/>
            <a:chExt cx="1678" cy="591"/>
          </a:xfrm>
        </p:grpSpPr>
        <p:sp>
          <p:nvSpPr>
            <p:cNvPr id="27" name="AutoShape 26"/>
            <p:cNvSpPr>
              <a:spLocks/>
            </p:cNvSpPr>
            <p:nvPr/>
          </p:nvSpPr>
          <p:spPr bwMode="auto">
            <a:xfrm rot="16200000">
              <a:off x="771" y="-771"/>
              <a:ext cx="136" cy="1678"/>
            </a:xfrm>
            <a:prstGeom prst="leftBrace">
              <a:avLst>
                <a:gd name="adj1" fmla="val 102819"/>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b="1">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8" name="Rectangle 27"/>
            <p:cNvSpPr>
              <a:spLocks noChangeArrowheads="1"/>
            </p:cNvSpPr>
            <p:nvPr/>
          </p:nvSpPr>
          <p:spPr bwMode="auto">
            <a:xfrm>
              <a:off x="233" y="273"/>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en-US" altLang="zh-CN" sz="2600" b="1" dirty="0">
                  <a:solidFill>
                    <a:srgbClr val="FF0000"/>
                  </a:solidFill>
                  <a:latin typeface="微软雅黑" panose="020B0503020204020204" pitchFamily="34" charset="-122"/>
                  <a:ea typeface="微软雅黑" panose="020B0503020204020204" pitchFamily="34" charset="-122"/>
                </a:rPr>
                <a:t> </a:t>
              </a:r>
              <a:r>
                <a:rPr lang="zh-CN" altLang="en-US" sz="2600" b="1" dirty="0">
                  <a:solidFill>
                    <a:srgbClr val="FF0000"/>
                  </a:solidFill>
                  <a:latin typeface="微软雅黑" panose="020B0503020204020204" pitchFamily="34" charset="-122"/>
                  <a:ea typeface="微软雅黑" panose="020B0503020204020204" pitchFamily="34" charset="-122"/>
                </a:rPr>
                <a:t>阶值</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grpSp>
      <p:grpSp>
        <p:nvGrpSpPr>
          <p:cNvPr id="29" name="Group 28"/>
          <p:cNvGrpSpPr>
            <a:grpSpLocks/>
          </p:cNvGrpSpPr>
          <p:nvPr/>
        </p:nvGrpSpPr>
        <p:grpSpPr bwMode="auto">
          <a:xfrm>
            <a:off x="2434252" y="3965205"/>
            <a:ext cx="2052637" cy="938213"/>
            <a:chOff x="22" y="0"/>
            <a:chExt cx="1293" cy="591"/>
          </a:xfrm>
        </p:grpSpPr>
        <p:sp>
          <p:nvSpPr>
            <p:cNvPr id="30" name="Rectangle 29"/>
            <p:cNvSpPr>
              <a:spLocks noChangeArrowheads="1"/>
            </p:cNvSpPr>
            <p:nvPr/>
          </p:nvSpPr>
          <p:spPr bwMode="auto">
            <a:xfrm>
              <a:off x="22" y="273"/>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b="1" dirty="0">
                  <a:solidFill>
                    <a:srgbClr val="009900"/>
                  </a:solidFill>
                  <a:latin typeface="微软雅黑" panose="020B0503020204020204" pitchFamily="34" charset="-122"/>
                  <a:ea typeface="微软雅黑" panose="020B0503020204020204" pitchFamily="34" charset="-122"/>
                </a:rPr>
                <a:t>阶符</a:t>
              </a:r>
              <a:endParaRPr lang="zh-CN" altLang="en-US" sz="2200" b="1" dirty="0">
                <a:solidFill>
                  <a:srgbClr val="009900"/>
                </a:solidFill>
                <a:latin typeface="微软雅黑" panose="020B0503020204020204" pitchFamily="34" charset="-122"/>
                <a:ea typeface="微软雅黑" panose="020B0503020204020204" pitchFamily="34" charset="-122"/>
              </a:endParaRPr>
            </a:p>
          </p:txBody>
        </p:sp>
        <p:sp>
          <p:nvSpPr>
            <p:cNvPr id="31" name="AutoShape 30"/>
            <p:cNvSpPr>
              <a:spLocks noChangeArrowheads="1"/>
            </p:cNvSpPr>
            <p:nvPr/>
          </p:nvSpPr>
          <p:spPr bwMode="auto">
            <a:xfrm>
              <a:off x="499"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b="1">
                <a:latin typeface="微软雅黑" panose="020B0503020204020204" pitchFamily="34" charset="-122"/>
                <a:ea typeface="微软雅黑" panose="020B0503020204020204" pitchFamily="34" charset="-122"/>
              </a:endParaRPr>
            </a:p>
          </p:txBody>
        </p:sp>
      </p:grpSp>
      <p:grpSp>
        <p:nvGrpSpPr>
          <p:cNvPr id="32" name="Group 31"/>
          <p:cNvGrpSpPr>
            <a:grpSpLocks/>
          </p:cNvGrpSpPr>
          <p:nvPr/>
        </p:nvGrpSpPr>
        <p:grpSpPr bwMode="auto">
          <a:xfrm>
            <a:off x="5696563" y="3965206"/>
            <a:ext cx="2052638" cy="938213"/>
            <a:chOff x="14" y="0"/>
            <a:chExt cx="1293" cy="591"/>
          </a:xfrm>
        </p:grpSpPr>
        <p:sp>
          <p:nvSpPr>
            <p:cNvPr id="33" name="Rectangle 32"/>
            <p:cNvSpPr>
              <a:spLocks noChangeArrowheads="1"/>
            </p:cNvSpPr>
            <p:nvPr/>
          </p:nvSpPr>
          <p:spPr bwMode="auto">
            <a:xfrm>
              <a:off x="14" y="273"/>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b="1" dirty="0">
                  <a:solidFill>
                    <a:srgbClr val="009900"/>
                  </a:solidFill>
                  <a:latin typeface="微软雅黑" panose="020B0503020204020204" pitchFamily="34" charset="-122"/>
                  <a:ea typeface="微软雅黑" panose="020B0503020204020204" pitchFamily="34" charset="-122"/>
                </a:rPr>
                <a:t>尾符</a:t>
              </a:r>
              <a:endParaRPr lang="zh-CN" altLang="en-US" sz="2200" b="1" dirty="0">
                <a:solidFill>
                  <a:srgbClr val="009900"/>
                </a:solidFill>
                <a:latin typeface="微软雅黑" panose="020B0503020204020204" pitchFamily="34" charset="-122"/>
                <a:ea typeface="微软雅黑" panose="020B0503020204020204" pitchFamily="34" charset="-122"/>
              </a:endParaRPr>
            </a:p>
          </p:txBody>
        </p:sp>
        <p:sp>
          <p:nvSpPr>
            <p:cNvPr id="34" name="AutoShape 33"/>
            <p:cNvSpPr>
              <a:spLocks noChangeArrowheads="1"/>
            </p:cNvSpPr>
            <p:nvPr/>
          </p:nvSpPr>
          <p:spPr bwMode="auto">
            <a:xfrm>
              <a:off x="477"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b="1">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7392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down)">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14"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浮点数的表示范围</a:t>
            </a:r>
            <a:endParaRPr lang="zh-CN" altLang="en-US" dirty="0"/>
          </a:p>
        </p:txBody>
      </p:sp>
      <p:sp>
        <p:nvSpPr>
          <p:cNvPr id="3" name="内容占位符 2"/>
          <p:cNvSpPr>
            <a:spLocks noGrp="1"/>
          </p:cNvSpPr>
          <p:nvPr>
            <p:ph idx="1"/>
          </p:nvPr>
        </p:nvSpPr>
        <p:spPr>
          <a:xfrm>
            <a:off x="1919536" y="4005064"/>
            <a:ext cx="8218488" cy="2015976"/>
          </a:xfrm>
        </p:spPr>
        <p:txBody>
          <a:bodyPr/>
          <a:lstStyle/>
          <a:p>
            <a:pPr>
              <a:lnSpc>
                <a:spcPct val="110000"/>
              </a:lnSpc>
            </a:pPr>
            <a:r>
              <a:rPr lang="en-US" altLang="zh-CN" dirty="0">
                <a:solidFill>
                  <a:srgbClr val="C00000"/>
                </a:solidFill>
              </a:rPr>
              <a:t>N=2</a:t>
            </a:r>
            <a:r>
              <a:rPr lang="en-US" altLang="zh-CN" baseline="50000" dirty="0">
                <a:solidFill>
                  <a:srgbClr val="C00000"/>
                </a:solidFill>
              </a:rPr>
              <a:t>E</a:t>
            </a:r>
            <a:r>
              <a:rPr lang="en-US" altLang="zh-CN" dirty="0">
                <a:solidFill>
                  <a:srgbClr val="C00000"/>
                </a:solidFill>
              </a:rPr>
              <a:t>×M     </a:t>
            </a:r>
            <a:r>
              <a:rPr lang="en-US" altLang="zh-CN" sz="1800" dirty="0">
                <a:solidFill>
                  <a:schemeClr val="bg1">
                    <a:lumMod val="50000"/>
                  </a:schemeClr>
                </a:solidFill>
              </a:rPr>
              <a:t>1≤|M|</a:t>
            </a:r>
            <a:r>
              <a:rPr lang="zh-CN" altLang="en-US" sz="1800" dirty="0">
                <a:solidFill>
                  <a:schemeClr val="bg1">
                    <a:lumMod val="50000"/>
                  </a:schemeClr>
                </a:solidFill>
              </a:rPr>
              <a:t>＜</a:t>
            </a:r>
            <a:r>
              <a:rPr lang="en-US" altLang="zh-CN" sz="1800" dirty="0">
                <a:solidFill>
                  <a:schemeClr val="bg1">
                    <a:lumMod val="50000"/>
                  </a:schemeClr>
                </a:solidFill>
              </a:rPr>
              <a:t>2</a:t>
            </a:r>
            <a:endParaRPr lang="en-US" altLang="zh-CN" dirty="0">
              <a:solidFill>
                <a:schemeClr val="bg1">
                  <a:lumMod val="50000"/>
                </a:schemeClr>
              </a:solidFill>
            </a:endParaRPr>
          </a:p>
          <a:p>
            <a:pPr eaLnBrk="1" hangingPunct="1">
              <a:lnSpc>
                <a:spcPct val="110000"/>
              </a:lnSpc>
            </a:pPr>
            <a:r>
              <a:rPr lang="en-US" altLang="zh-CN" dirty="0">
                <a:latin typeface="+mj-ea"/>
                <a:ea typeface="+mj-ea"/>
              </a:rPr>
              <a:t>E→+∞  </a:t>
            </a:r>
            <a:r>
              <a:rPr lang="zh-CN" altLang="en-US" dirty="0">
                <a:latin typeface="+mj-ea"/>
                <a:ea typeface="+mj-ea"/>
              </a:rPr>
              <a:t>产生 </a:t>
            </a:r>
            <a:r>
              <a:rPr lang="zh-CN" altLang="en-US" b="1" dirty="0">
                <a:solidFill>
                  <a:srgbClr val="1387B7"/>
                </a:solidFill>
                <a:latin typeface="+mj-ea"/>
                <a:ea typeface="+mj-ea"/>
              </a:rPr>
              <a:t>正上溢 </a:t>
            </a:r>
            <a:r>
              <a:rPr lang="zh-CN" altLang="en-US" dirty="0">
                <a:latin typeface="+mj-ea"/>
                <a:ea typeface="+mj-ea"/>
              </a:rPr>
              <a:t>或 </a:t>
            </a:r>
            <a:r>
              <a:rPr lang="zh-CN" altLang="en-US" b="1" dirty="0">
                <a:solidFill>
                  <a:srgbClr val="1387B7"/>
                </a:solidFill>
                <a:latin typeface="+mj-ea"/>
                <a:ea typeface="+mj-ea"/>
              </a:rPr>
              <a:t>负上溢</a:t>
            </a:r>
            <a:endParaRPr lang="en-US" altLang="zh-CN" b="1" dirty="0">
              <a:solidFill>
                <a:srgbClr val="1387B7"/>
              </a:solidFill>
              <a:latin typeface="+mj-ea"/>
              <a:ea typeface="+mj-ea"/>
            </a:endParaRPr>
          </a:p>
          <a:p>
            <a:pPr eaLnBrk="1" hangingPunct="1">
              <a:lnSpc>
                <a:spcPct val="110000"/>
              </a:lnSpc>
            </a:pPr>
            <a:r>
              <a:rPr lang="en-US" altLang="zh-CN" dirty="0">
                <a:latin typeface="+mj-ea"/>
                <a:ea typeface="+mj-ea"/>
              </a:rPr>
              <a:t>E→ -∞  </a:t>
            </a:r>
            <a:r>
              <a:rPr lang="zh-CN" altLang="en-US" dirty="0">
                <a:latin typeface="+mj-ea"/>
                <a:ea typeface="+mj-ea"/>
              </a:rPr>
              <a:t>产生 </a:t>
            </a:r>
            <a:r>
              <a:rPr lang="zh-CN" altLang="en-US" b="1" dirty="0">
                <a:solidFill>
                  <a:srgbClr val="1387B7"/>
                </a:solidFill>
                <a:latin typeface="+mj-ea"/>
                <a:ea typeface="+mj-ea"/>
              </a:rPr>
              <a:t>正下溢 </a:t>
            </a:r>
            <a:r>
              <a:rPr lang="zh-CN" altLang="en-US" dirty="0">
                <a:latin typeface="+mj-ea"/>
                <a:ea typeface="+mj-ea"/>
              </a:rPr>
              <a:t>或 </a:t>
            </a:r>
            <a:r>
              <a:rPr lang="zh-CN" altLang="en-US" b="1" dirty="0">
                <a:solidFill>
                  <a:srgbClr val="1387B7"/>
                </a:solidFill>
                <a:latin typeface="+mj-ea"/>
                <a:ea typeface="+mj-ea"/>
              </a:rPr>
              <a:t>负下溢</a:t>
            </a:r>
          </a:p>
          <a:p>
            <a:endParaRPr lang="en-US" altLang="zh-CN" dirty="0"/>
          </a:p>
          <a:p>
            <a:endParaRPr lang="zh-CN" altLang="en-US" dirty="0"/>
          </a:p>
        </p:txBody>
      </p:sp>
      <p:sp>
        <p:nvSpPr>
          <p:cNvPr id="5" name="Rectangle 3"/>
          <p:cNvSpPr>
            <a:spLocks noChangeArrowheads="1"/>
          </p:cNvSpPr>
          <p:nvPr/>
        </p:nvSpPr>
        <p:spPr bwMode="auto">
          <a:xfrm>
            <a:off x="2438401" y="2925217"/>
            <a:ext cx="6207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accent2"/>
                </a:solidFill>
                <a:latin typeface="微软雅黑" panose="020B0503020204020204" pitchFamily="34" charset="-122"/>
                <a:ea typeface="微软雅黑" panose="020B0503020204020204" pitchFamily="34" charset="-122"/>
              </a:rPr>
              <a:t>- </a:t>
            </a:r>
            <a:r>
              <a:rPr lang="en-US" sz="280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a:t>
            </a:r>
            <a:endParaRPr 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8918576" y="2898231"/>
            <a:ext cx="74612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accent2"/>
                </a:solidFill>
                <a:latin typeface="微软雅黑" panose="020B0503020204020204" pitchFamily="34" charset="-122"/>
                <a:ea typeface="微软雅黑" panose="020B0503020204020204" pitchFamily="34" charset="-122"/>
              </a:rPr>
              <a:t>+</a:t>
            </a:r>
            <a:r>
              <a:rPr lang="en-US" sz="280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a:t>
            </a:r>
            <a:endParaRPr 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9" name="Rectangle 7"/>
          <p:cNvSpPr>
            <a:spLocks noChangeArrowheads="1"/>
          </p:cNvSpPr>
          <p:nvPr/>
        </p:nvSpPr>
        <p:spPr bwMode="auto">
          <a:xfrm>
            <a:off x="5916613" y="2925217"/>
            <a:ext cx="373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accent2"/>
                </a:solidFill>
                <a:latin typeface="微软雅黑" panose="020B0503020204020204" pitchFamily="34" charset="-122"/>
                <a:ea typeface="微软雅黑" panose="020B0503020204020204" pitchFamily="34" charset="-122"/>
              </a:rPr>
              <a:t>0</a:t>
            </a:r>
            <a:endParaRPr 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0" name="Line 8"/>
          <p:cNvSpPr>
            <a:spLocks noChangeShapeType="1"/>
          </p:cNvSpPr>
          <p:nvPr/>
        </p:nvSpPr>
        <p:spPr bwMode="auto">
          <a:xfrm>
            <a:off x="2535238" y="2753767"/>
            <a:ext cx="7129462" cy="1588"/>
          </a:xfrm>
          <a:prstGeom prst="line">
            <a:avLst/>
          </a:prstGeom>
          <a:noFill/>
          <a:ln w="28575">
            <a:solidFill>
              <a:schemeClr val="tx2"/>
            </a:solidFill>
            <a:round/>
            <a:headEnd/>
            <a:tailEnd type="triangle" w="sm" len="sm"/>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6100763" y="2304505"/>
            <a:ext cx="0" cy="4508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2" name="Rectangle 10"/>
          <p:cNvSpPr>
            <a:spLocks noChangeArrowheads="1"/>
          </p:cNvSpPr>
          <p:nvPr/>
        </p:nvSpPr>
        <p:spPr bwMode="auto">
          <a:xfrm>
            <a:off x="6627813" y="2287042"/>
            <a:ext cx="1847850" cy="4524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sp>
        <p:nvSpPr>
          <p:cNvPr id="13" name="Rectangle 11"/>
          <p:cNvSpPr>
            <a:spLocks noChangeArrowheads="1"/>
          </p:cNvSpPr>
          <p:nvPr/>
        </p:nvSpPr>
        <p:spPr bwMode="auto">
          <a:xfrm>
            <a:off x="3722689" y="2287042"/>
            <a:ext cx="1849437" cy="4524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sp>
        <p:nvSpPr>
          <p:cNvPr id="14" name="Line 12"/>
          <p:cNvSpPr>
            <a:spLocks noChangeShapeType="1"/>
          </p:cNvSpPr>
          <p:nvPr/>
        </p:nvSpPr>
        <p:spPr bwMode="auto">
          <a:xfrm flipV="1">
            <a:off x="3722688" y="2079081"/>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5" name="Line 13"/>
          <p:cNvSpPr>
            <a:spLocks noChangeShapeType="1"/>
          </p:cNvSpPr>
          <p:nvPr/>
        </p:nvSpPr>
        <p:spPr bwMode="auto">
          <a:xfrm flipV="1">
            <a:off x="5572125" y="2079081"/>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6" name="Line 14"/>
          <p:cNvSpPr>
            <a:spLocks noChangeShapeType="1"/>
          </p:cNvSpPr>
          <p:nvPr/>
        </p:nvSpPr>
        <p:spPr bwMode="auto">
          <a:xfrm flipV="1">
            <a:off x="6627813" y="2079081"/>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7" name="Line 15"/>
          <p:cNvSpPr>
            <a:spLocks noChangeShapeType="1"/>
          </p:cNvSpPr>
          <p:nvPr/>
        </p:nvSpPr>
        <p:spPr bwMode="auto">
          <a:xfrm flipV="1">
            <a:off x="8475663" y="2079081"/>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8" name="Rectangle 16"/>
          <p:cNvSpPr>
            <a:spLocks noChangeArrowheads="1"/>
          </p:cNvSpPr>
          <p:nvPr/>
        </p:nvSpPr>
        <p:spPr bwMode="auto">
          <a:xfrm>
            <a:off x="2536825" y="2348955"/>
            <a:ext cx="11509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a:solidFill>
                  <a:srgbClr val="009900"/>
                </a:solidFill>
                <a:latin typeface="微软雅黑" panose="020B0503020204020204" pitchFamily="34" charset="-122"/>
                <a:ea typeface="微软雅黑" panose="020B0503020204020204" pitchFamily="34" charset="-122"/>
              </a:rPr>
              <a:t>负上溢</a:t>
            </a:r>
            <a:endParaRPr lang="zh-CN" altLang="en-US" sz="2800">
              <a:solidFill>
                <a:srgbClr val="0099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9" name="Rectangle 17"/>
          <p:cNvSpPr>
            <a:spLocks noChangeArrowheads="1"/>
          </p:cNvSpPr>
          <p:nvPr/>
        </p:nvSpPr>
        <p:spPr bwMode="auto">
          <a:xfrm>
            <a:off x="8554072" y="2374356"/>
            <a:ext cx="12954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zh-CN" altLang="en-US" sz="2800" dirty="0">
                <a:solidFill>
                  <a:srgbClr val="0000CC"/>
                </a:solidFill>
                <a:latin typeface="微软雅黑" panose="020B0503020204020204" pitchFamily="34" charset="-122"/>
                <a:ea typeface="微软雅黑" panose="020B0503020204020204" pitchFamily="34" charset="-122"/>
              </a:rPr>
              <a:t>正上溢</a:t>
            </a:r>
          </a:p>
        </p:txBody>
      </p:sp>
      <p:grpSp>
        <p:nvGrpSpPr>
          <p:cNvPr id="20" name="Group 18"/>
          <p:cNvGrpSpPr>
            <a:grpSpLocks/>
          </p:cNvGrpSpPr>
          <p:nvPr/>
        </p:nvGrpSpPr>
        <p:grpSpPr bwMode="auto">
          <a:xfrm>
            <a:off x="4911725" y="1575842"/>
            <a:ext cx="1231900" cy="1079500"/>
            <a:chOff x="0" y="0"/>
            <a:chExt cx="776" cy="680"/>
          </a:xfrm>
        </p:grpSpPr>
        <p:sp>
          <p:nvSpPr>
            <p:cNvPr id="21" name="Rectangle 19"/>
            <p:cNvSpPr>
              <a:spLocks noChangeArrowheads="1"/>
            </p:cNvSpPr>
            <p:nvPr/>
          </p:nvSpPr>
          <p:spPr bwMode="auto">
            <a:xfrm>
              <a:off x="0" y="0"/>
              <a:ext cx="77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solidFill>
                    <a:srgbClr val="009900"/>
                  </a:solidFill>
                  <a:latin typeface="微软雅黑" panose="020B0503020204020204" pitchFamily="34" charset="-122"/>
                  <a:ea typeface="微软雅黑" panose="020B0503020204020204" pitchFamily="34" charset="-122"/>
                </a:rPr>
                <a:t>负下溢</a:t>
              </a:r>
              <a:endParaRPr lang="zh-CN" altLang="en-US" sz="2400">
                <a:solidFill>
                  <a:srgbClr val="0099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2" name="AutoShape 20"/>
            <p:cNvSpPr>
              <a:spLocks noChangeArrowheads="1"/>
            </p:cNvSpPr>
            <p:nvPr/>
          </p:nvSpPr>
          <p:spPr bwMode="auto">
            <a:xfrm>
              <a:off x="499" y="317"/>
              <a:ext cx="136" cy="363"/>
            </a:xfrm>
            <a:prstGeom prst="downArrow">
              <a:avLst>
                <a:gd name="adj1" fmla="val 50000"/>
                <a:gd name="adj2" fmla="val 66728"/>
              </a:avLst>
            </a:prstGeom>
            <a:noFill/>
            <a:ln w="9525" cmpd="sng">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a:solidFill>
                  <a:srgbClr val="00FF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grpSp>
        <p:nvGrpSpPr>
          <p:cNvPr id="23" name="Group 21"/>
          <p:cNvGrpSpPr>
            <a:grpSpLocks/>
          </p:cNvGrpSpPr>
          <p:nvPr/>
        </p:nvGrpSpPr>
        <p:grpSpPr bwMode="auto">
          <a:xfrm>
            <a:off x="5983288" y="1556792"/>
            <a:ext cx="1231900" cy="1098550"/>
            <a:chOff x="0" y="0"/>
            <a:chExt cx="776" cy="692"/>
          </a:xfrm>
        </p:grpSpPr>
        <p:sp>
          <p:nvSpPr>
            <p:cNvPr id="24" name="AutoShape 22"/>
            <p:cNvSpPr>
              <a:spLocks noChangeArrowheads="1"/>
            </p:cNvSpPr>
            <p:nvPr/>
          </p:nvSpPr>
          <p:spPr bwMode="auto">
            <a:xfrm>
              <a:off x="187" y="329"/>
              <a:ext cx="136" cy="363"/>
            </a:xfrm>
            <a:prstGeom prst="downArrow">
              <a:avLst>
                <a:gd name="adj1" fmla="val 50000"/>
                <a:gd name="adj2" fmla="val 66728"/>
              </a:avLst>
            </a:prstGeom>
            <a:noFill/>
            <a:ln w="9525" cmpd="sng">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5" name="Rectangle 23"/>
            <p:cNvSpPr>
              <a:spLocks noChangeArrowheads="1"/>
            </p:cNvSpPr>
            <p:nvPr/>
          </p:nvSpPr>
          <p:spPr bwMode="auto">
            <a:xfrm>
              <a:off x="0" y="0"/>
              <a:ext cx="77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dirty="0">
                  <a:solidFill>
                    <a:srgbClr val="0000CC"/>
                  </a:solidFill>
                  <a:latin typeface="微软雅黑" panose="020B0503020204020204" pitchFamily="34" charset="-122"/>
                  <a:ea typeface="微软雅黑" panose="020B0503020204020204" pitchFamily="34" charset="-122"/>
                </a:rPr>
                <a:t>正下溢</a:t>
              </a:r>
              <a:endParaRPr lang="zh-CN" altLang="en-US" sz="24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sp>
        <p:nvSpPr>
          <p:cNvPr id="7" name="Rectangle 5"/>
          <p:cNvSpPr>
            <a:spLocks noChangeArrowheads="1"/>
          </p:cNvSpPr>
          <p:nvPr/>
        </p:nvSpPr>
        <p:spPr bwMode="auto">
          <a:xfrm>
            <a:off x="4267200" y="2348955"/>
            <a:ext cx="869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a:solidFill>
                  <a:schemeClr val="accent2"/>
                </a:solidFill>
                <a:latin typeface="微软雅黑" panose="020B0503020204020204" pitchFamily="34" charset="-122"/>
                <a:ea typeface="微软雅黑" panose="020B0503020204020204" pitchFamily="34" charset="-122"/>
              </a:rPr>
              <a:t>负数</a:t>
            </a:r>
            <a:endParaRPr lang="zh-CN" alt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 name="Rectangle 6"/>
          <p:cNvSpPr>
            <a:spLocks noChangeArrowheads="1"/>
          </p:cNvSpPr>
          <p:nvPr/>
        </p:nvSpPr>
        <p:spPr bwMode="auto">
          <a:xfrm>
            <a:off x="7170739" y="2367211"/>
            <a:ext cx="869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a:solidFill>
                  <a:schemeClr val="accent2"/>
                </a:solidFill>
                <a:latin typeface="微软雅黑" panose="020B0503020204020204" pitchFamily="34" charset="-122"/>
                <a:ea typeface="微软雅黑" panose="020B0503020204020204" pitchFamily="34" charset="-122"/>
              </a:rPr>
              <a:t>正数</a:t>
            </a:r>
            <a:endParaRPr lang="zh-CN" alt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005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par>
                                <p:cTn id="33" presetID="22" presetClass="entr" presetSubtype="1"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up)">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autoUpdateAnimBg="0"/>
      <p:bldP spid="19"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Range &amp; precision</a:t>
            </a:r>
            <a:endParaRPr lang="zh-CN" altLang="en-US" dirty="0"/>
          </a:p>
        </p:txBody>
      </p:sp>
      <p:sp>
        <p:nvSpPr>
          <p:cNvPr id="3" name="内容占位符 2"/>
          <p:cNvSpPr>
            <a:spLocks noGrp="1"/>
          </p:cNvSpPr>
          <p:nvPr>
            <p:ph idx="1"/>
          </p:nvPr>
        </p:nvSpPr>
        <p:spPr>
          <a:xfrm>
            <a:off x="1919536" y="3429000"/>
            <a:ext cx="8218488" cy="2592040"/>
          </a:xfrm>
        </p:spPr>
        <p:txBody>
          <a:bodyPr/>
          <a:lstStyle/>
          <a:p>
            <a:pPr eaLnBrk="1" hangingPunct="1">
              <a:lnSpc>
                <a:spcPct val="150000"/>
              </a:lnSpc>
            </a:pPr>
            <a:r>
              <a:rPr lang="zh-CN" altLang="zh-CN" dirty="0"/>
              <a:t>机器字长一定时，阶码越长，表示范围越大</a:t>
            </a:r>
          </a:p>
          <a:p>
            <a:pPr eaLnBrk="1" hangingPunct="1">
              <a:lnSpc>
                <a:spcPct val="150000"/>
              </a:lnSpc>
            </a:pPr>
            <a:r>
              <a:rPr lang="zh-CN" altLang="zh-CN" dirty="0">
                <a:solidFill>
                  <a:srgbClr val="1387B7"/>
                </a:solidFill>
              </a:rPr>
              <a:t>尾码越长，精度是否越高？</a:t>
            </a:r>
          </a:p>
          <a:p>
            <a:pPr eaLnBrk="1" hangingPunct="1">
              <a:lnSpc>
                <a:spcPct val="150000"/>
              </a:lnSpc>
            </a:pPr>
            <a:r>
              <a:rPr lang="zh-CN" altLang="zh-CN" dirty="0"/>
              <a:t>浮点数表示范围比定点数大，精度高</a:t>
            </a:r>
          </a:p>
          <a:p>
            <a:endParaRPr lang="zh-CN" altLang="en-US" dirty="0"/>
          </a:p>
        </p:txBody>
      </p:sp>
      <p:sp>
        <p:nvSpPr>
          <p:cNvPr id="35" name="Rectangle 3"/>
          <p:cNvSpPr>
            <a:spLocks noChangeArrowheads="1"/>
          </p:cNvSpPr>
          <p:nvPr/>
        </p:nvSpPr>
        <p:spPr bwMode="auto">
          <a:xfrm>
            <a:off x="2855913" y="1700809"/>
            <a:ext cx="442912" cy="504825"/>
          </a:xfrm>
          <a:prstGeom prst="rect">
            <a:avLst/>
          </a:prstGeom>
          <a:solidFill>
            <a:srgbClr val="00CCFF"/>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grpSp>
        <p:nvGrpSpPr>
          <p:cNvPr id="36" name="Group 4"/>
          <p:cNvGrpSpPr>
            <a:grpSpLocks/>
          </p:cNvGrpSpPr>
          <p:nvPr/>
        </p:nvGrpSpPr>
        <p:grpSpPr bwMode="auto">
          <a:xfrm>
            <a:off x="3298826" y="1700809"/>
            <a:ext cx="2779713" cy="504825"/>
            <a:chOff x="0" y="0"/>
            <a:chExt cx="1751" cy="318"/>
          </a:xfrm>
        </p:grpSpPr>
        <p:sp>
          <p:nvSpPr>
            <p:cNvPr id="37" name="Rectangle 5"/>
            <p:cNvSpPr>
              <a:spLocks noChangeArrowheads="1"/>
            </p:cNvSpPr>
            <p:nvPr/>
          </p:nvSpPr>
          <p:spPr bwMode="auto">
            <a:xfrm>
              <a:off x="7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38" name="Rectangle 6"/>
            <p:cNvSpPr>
              <a:spLocks noChangeArrowheads="1"/>
            </p:cNvSpPr>
            <p:nvPr/>
          </p:nvSpPr>
          <p:spPr bwMode="auto">
            <a:xfrm>
              <a:off x="35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39" name="Rectangle 7"/>
            <p:cNvSpPr>
              <a:spLocks noChangeArrowheads="1"/>
            </p:cNvSpPr>
            <p:nvPr/>
          </p:nvSpPr>
          <p:spPr bwMode="auto">
            <a:xfrm>
              <a:off x="63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0" name="Rectangle 8"/>
            <p:cNvSpPr>
              <a:spLocks noChangeArrowheads="1"/>
            </p:cNvSpPr>
            <p:nvPr/>
          </p:nvSpPr>
          <p:spPr bwMode="auto">
            <a:xfrm>
              <a:off x="91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1" name="Rectangle 9"/>
            <p:cNvSpPr>
              <a:spLocks noChangeArrowheads="1"/>
            </p:cNvSpPr>
            <p:nvPr/>
          </p:nvSpPr>
          <p:spPr bwMode="auto">
            <a:xfrm>
              <a:off x="119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2" name="Rectangle 10"/>
            <p:cNvSpPr>
              <a:spLocks noChangeArrowheads="1"/>
            </p:cNvSpPr>
            <p:nvPr/>
          </p:nvSpPr>
          <p:spPr bwMode="auto">
            <a:xfrm>
              <a:off x="147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p>
          </p:txBody>
        </p:sp>
        <p:sp>
          <p:nvSpPr>
            <p:cNvPr id="43" name="Rectangle 11"/>
            <p:cNvSpPr>
              <a:spLocks noChangeArrowheads="1"/>
            </p:cNvSpPr>
            <p:nvPr/>
          </p:nvSpPr>
          <p:spPr bwMode="auto">
            <a:xfrm>
              <a:off x="0" y="0"/>
              <a:ext cx="7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4" name="Rectangle 12"/>
          <p:cNvSpPr>
            <a:spLocks noChangeArrowheads="1"/>
          </p:cNvSpPr>
          <p:nvPr/>
        </p:nvSpPr>
        <p:spPr bwMode="auto">
          <a:xfrm>
            <a:off x="6113463" y="1700809"/>
            <a:ext cx="442912" cy="504825"/>
          </a:xfrm>
          <a:prstGeom prst="rect">
            <a:avLst/>
          </a:prstGeom>
          <a:solidFill>
            <a:srgbClr val="00CCFF"/>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grpSp>
        <p:nvGrpSpPr>
          <p:cNvPr id="45" name="Group 13"/>
          <p:cNvGrpSpPr>
            <a:grpSpLocks/>
          </p:cNvGrpSpPr>
          <p:nvPr/>
        </p:nvGrpSpPr>
        <p:grpSpPr bwMode="auto">
          <a:xfrm>
            <a:off x="6556376" y="1700809"/>
            <a:ext cx="2779713" cy="504825"/>
            <a:chOff x="0" y="0"/>
            <a:chExt cx="1751" cy="318"/>
          </a:xfrm>
        </p:grpSpPr>
        <p:sp>
          <p:nvSpPr>
            <p:cNvPr id="46" name="Rectangle 14"/>
            <p:cNvSpPr>
              <a:spLocks noChangeArrowheads="1"/>
            </p:cNvSpPr>
            <p:nvPr/>
          </p:nvSpPr>
          <p:spPr bwMode="auto">
            <a:xfrm>
              <a:off x="7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47" name="Rectangle 15"/>
            <p:cNvSpPr>
              <a:spLocks noChangeArrowheads="1"/>
            </p:cNvSpPr>
            <p:nvPr/>
          </p:nvSpPr>
          <p:spPr bwMode="auto">
            <a:xfrm>
              <a:off x="35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48" name="Rectangle 16"/>
            <p:cNvSpPr>
              <a:spLocks noChangeArrowheads="1"/>
            </p:cNvSpPr>
            <p:nvPr/>
          </p:nvSpPr>
          <p:spPr bwMode="auto">
            <a:xfrm>
              <a:off x="63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9" name="Rectangle 17"/>
            <p:cNvSpPr>
              <a:spLocks noChangeArrowheads="1"/>
            </p:cNvSpPr>
            <p:nvPr/>
          </p:nvSpPr>
          <p:spPr bwMode="auto">
            <a:xfrm>
              <a:off x="91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50" name="Rectangle 18"/>
            <p:cNvSpPr>
              <a:spLocks noChangeArrowheads="1"/>
            </p:cNvSpPr>
            <p:nvPr/>
          </p:nvSpPr>
          <p:spPr bwMode="auto">
            <a:xfrm>
              <a:off x="119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51" name="Rectangle 19"/>
            <p:cNvSpPr>
              <a:spLocks noChangeArrowheads="1"/>
            </p:cNvSpPr>
            <p:nvPr/>
          </p:nvSpPr>
          <p:spPr bwMode="auto">
            <a:xfrm>
              <a:off x="147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8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p>
          </p:txBody>
        </p:sp>
        <p:sp>
          <p:nvSpPr>
            <p:cNvPr id="52" name="Rectangle 20"/>
            <p:cNvSpPr>
              <a:spLocks noChangeArrowheads="1"/>
            </p:cNvSpPr>
            <p:nvPr/>
          </p:nvSpPr>
          <p:spPr bwMode="auto">
            <a:xfrm>
              <a:off x="0" y="0"/>
              <a:ext cx="7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53" name="Group 21"/>
          <p:cNvGrpSpPr>
            <a:grpSpLocks/>
          </p:cNvGrpSpPr>
          <p:nvPr/>
        </p:nvGrpSpPr>
        <p:grpSpPr bwMode="auto">
          <a:xfrm>
            <a:off x="6672264" y="2205633"/>
            <a:ext cx="2663825" cy="884238"/>
            <a:chOff x="0" y="0"/>
            <a:chExt cx="1678" cy="557"/>
          </a:xfrm>
        </p:grpSpPr>
        <p:sp>
          <p:nvSpPr>
            <p:cNvPr id="54" name="AutoShape 22"/>
            <p:cNvSpPr>
              <a:spLocks/>
            </p:cNvSpPr>
            <p:nvPr/>
          </p:nvSpPr>
          <p:spPr bwMode="auto">
            <a:xfrm rot="16200000">
              <a:off x="771" y="-771"/>
              <a:ext cx="136" cy="1678"/>
            </a:xfrm>
            <a:prstGeom prst="leftBrace">
              <a:avLst>
                <a:gd name="adj1" fmla="val 102819"/>
                <a:gd name="adj2" fmla="val 50394"/>
              </a:avLst>
            </a:prstGeom>
            <a:noFill/>
            <a:ln w="19050" cmpd="sng">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55" name="Rectangle 23"/>
            <p:cNvSpPr>
              <a:spLocks noChangeArrowheads="1"/>
            </p:cNvSpPr>
            <p:nvPr/>
          </p:nvSpPr>
          <p:spPr bwMode="auto">
            <a:xfrm>
              <a:off x="283" y="239"/>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folHlink"/>
                  </a:solidFill>
                  <a:latin typeface="微软雅黑" panose="020B0503020204020204" pitchFamily="34" charset="-122"/>
                  <a:ea typeface="微软雅黑" panose="020B0503020204020204" pitchFamily="34" charset="-122"/>
                </a:rPr>
                <a:t>尾值</a:t>
              </a:r>
              <a:endParaRPr lang="zh-CN" altLang="en-US" sz="2000" b="1" dirty="0">
                <a:solidFill>
                  <a:schemeClr val="folHlink"/>
                </a:solidFill>
                <a:latin typeface="微软雅黑" panose="020B0503020204020204" pitchFamily="34" charset="-122"/>
                <a:ea typeface="微软雅黑" panose="020B0503020204020204" pitchFamily="34" charset="-122"/>
              </a:endParaRPr>
            </a:p>
          </p:txBody>
        </p:sp>
      </p:grpSp>
      <p:grpSp>
        <p:nvGrpSpPr>
          <p:cNvPr id="56" name="Group 24"/>
          <p:cNvGrpSpPr>
            <a:grpSpLocks/>
          </p:cNvGrpSpPr>
          <p:nvPr/>
        </p:nvGrpSpPr>
        <p:grpSpPr bwMode="auto">
          <a:xfrm>
            <a:off x="3432176" y="2205633"/>
            <a:ext cx="2663825" cy="863600"/>
            <a:chOff x="0" y="0"/>
            <a:chExt cx="1678" cy="544"/>
          </a:xfrm>
        </p:grpSpPr>
        <p:sp>
          <p:nvSpPr>
            <p:cNvPr id="57" name="AutoShape 25"/>
            <p:cNvSpPr>
              <a:spLocks/>
            </p:cNvSpPr>
            <p:nvPr/>
          </p:nvSpPr>
          <p:spPr bwMode="auto">
            <a:xfrm rot="16200000">
              <a:off x="771" y="-771"/>
              <a:ext cx="136" cy="1678"/>
            </a:xfrm>
            <a:prstGeom prst="leftBrace">
              <a:avLst>
                <a:gd name="adj1" fmla="val 102819"/>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58" name="Rectangle 26"/>
            <p:cNvSpPr>
              <a:spLocks noChangeArrowheads="1"/>
            </p:cNvSpPr>
            <p:nvPr/>
          </p:nvSpPr>
          <p:spPr bwMode="auto">
            <a:xfrm>
              <a:off x="246" y="226"/>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阶值</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grpSp>
        <p:nvGrpSpPr>
          <p:cNvPr id="59" name="Group 27"/>
          <p:cNvGrpSpPr>
            <a:grpSpLocks/>
          </p:cNvGrpSpPr>
          <p:nvPr/>
        </p:nvGrpSpPr>
        <p:grpSpPr bwMode="auto">
          <a:xfrm>
            <a:off x="2297114" y="2205633"/>
            <a:ext cx="2052637" cy="871538"/>
            <a:chOff x="56" y="0"/>
            <a:chExt cx="1293" cy="549"/>
          </a:xfrm>
        </p:grpSpPr>
        <p:sp>
          <p:nvSpPr>
            <p:cNvPr id="60" name="Rectangle 28"/>
            <p:cNvSpPr>
              <a:spLocks noChangeArrowheads="1"/>
            </p:cNvSpPr>
            <p:nvPr/>
          </p:nvSpPr>
          <p:spPr bwMode="auto">
            <a:xfrm>
              <a:off x="56" y="231"/>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rgbClr val="009900"/>
                  </a:solidFill>
                  <a:latin typeface="微软雅黑" panose="020B0503020204020204" pitchFamily="34" charset="-122"/>
                  <a:ea typeface="微软雅黑" panose="020B0503020204020204" pitchFamily="34" charset="-122"/>
                </a:rPr>
                <a:t>阶符</a:t>
              </a:r>
              <a:endParaRPr lang="zh-CN" altLang="en-US" sz="2000" b="1" dirty="0">
                <a:solidFill>
                  <a:srgbClr val="009900"/>
                </a:solidFill>
                <a:latin typeface="微软雅黑" panose="020B0503020204020204" pitchFamily="34" charset="-122"/>
                <a:ea typeface="微软雅黑" panose="020B0503020204020204" pitchFamily="34" charset="-122"/>
              </a:endParaRPr>
            </a:p>
          </p:txBody>
        </p:sp>
        <p:sp>
          <p:nvSpPr>
            <p:cNvPr id="61" name="AutoShape 29"/>
            <p:cNvSpPr>
              <a:spLocks noChangeArrowheads="1"/>
            </p:cNvSpPr>
            <p:nvPr/>
          </p:nvSpPr>
          <p:spPr bwMode="auto">
            <a:xfrm>
              <a:off x="499"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62" name="Group 30"/>
          <p:cNvGrpSpPr>
            <a:grpSpLocks/>
          </p:cNvGrpSpPr>
          <p:nvPr/>
        </p:nvGrpSpPr>
        <p:grpSpPr bwMode="auto">
          <a:xfrm>
            <a:off x="5505450" y="2205634"/>
            <a:ext cx="2052638" cy="884238"/>
            <a:chOff x="14" y="0"/>
            <a:chExt cx="1293" cy="557"/>
          </a:xfrm>
        </p:grpSpPr>
        <p:sp>
          <p:nvSpPr>
            <p:cNvPr id="63" name="Rectangle 31"/>
            <p:cNvSpPr>
              <a:spLocks noChangeArrowheads="1"/>
            </p:cNvSpPr>
            <p:nvPr/>
          </p:nvSpPr>
          <p:spPr bwMode="auto">
            <a:xfrm>
              <a:off x="14" y="239"/>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rgbClr val="009900"/>
                  </a:solidFill>
                  <a:latin typeface="微软雅黑" panose="020B0503020204020204" pitchFamily="34" charset="-122"/>
                  <a:ea typeface="微软雅黑" panose="020B0503020204020204" pitchFamily="34" charset="-122"/>
                </a:rPr>
                <a:t>尾符</a:t>
              </a:r>
              <a:endParaRPr lang="zh-CN" altLang="en-US" sz="2000" b="1" dirty="0">
                <a:solidFill>
                  <a:srgbClr val="009900"/>
                </a:solidFill>
                <a:latin typeface="微软雅黑" panose="020B0503020204020204" pitchFamily="34" charset="-122"/>
                <a:ea typeface="微软雅黑" panose="020B0503020204020204" pitchFamily="34" charset="-122"/>
              </a:endParaRPr>
            </a:p>
          </p:txBody>
        </p:sp>
        <p:sp>
          <p:nvSpPr>
            <p:cNvPr id="64" name="AutoShape 32"/>
            <p:cNvSpPr>
              <a:spLocks noChangeArrowheads="1"/>
            </p:cNvSpPr>
            <p:nvPr/>
          </p:nvSpPr>
          <p:spPr bwMode="auto">
            <a:xfrm>
              <a:off x="477"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4922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例子（规格化）</a:t>
            </a:r>
            <a:r>
              <a:rPr lang="en-US" altLang="zh-CN" dirty="0"/>
              <a:t> </a:t>
            </a:r>
            <a:endParaRPr lang="zh-CN" altLang="en-US" dirty="0"/>
          </a:p>
        </p:txBody>
      </p:sp>
      <p:sp>
        <p:nvSpPr>
          <p:cNvPr id="3" name="内容占位符 2"/>
          <p:cNvSpPr>
            <a:spLocks noGrp="1"/>
          </p:cNvSpPr>
          <p:nvPr>
            <p:ph idx="1"/>
          </p:nvPr>
        </p:nvSpPr>
        <p:spPr/>
        <p:txBody>
          <a:bodyPr/>
          <a:lstStyle/>
          <a:p>
            <a:pPr eaLnBrk="1" hangingPunct="1">
              <a:lnSpc>
                <a:spcPct val="140000"/>
              </a:lnSpc>
            </a:pPr>
            <a:r>
              <a:rPr lang="en-US" altLang="zh-CN" b="1" dirty="0"/>
              <a:t>8</a:t>
            </a:r>
            <a:r>
              <a:rPr lang="zh-CN" altLang="en-US" b="1" dirty="0"/>
              <a:t>位定点小数范围</a:t>
            </a:r>
          </a:p>
          <a:p>
            <a:pPr lvl="1" eaLnBrk="1" hangingPunct="1">
              <a:lnSpc>
                <a:spcPct val="140000"/>
              </a:lnSpc>
            </a:pPr>
            <a:r>
              <a:rPr lang="en-US" altLang="zh-CN" sz="2200" dirty="0"/>
              <a:t>0.000</a:t>
            </a:r>
            <a:r>
              <a:rPr lang="en-US" altLang="zh-CN" sz="2200" dirty="0">
                <a:solidFill>
                  <a:srgbClr val="0000CC"/>
                </a:solidFill>
              </a:rPr>
              <a:t>0001</a:t>
            </a:r>
            <a:r>
              <a:rPr lang="en-US" altLang="zh-CN" sz="2200" dirty="0">
                <a:solidFill>
                  <a:srgbClr val="00FF00"/>
                </a:solidFill>
              </a:rPr>
              <a:t> </a:t>
            </a:r>
            <a:r>
              <a:rPr lang="en-US" altLang="zh-CN" sz="2200" dirty="0"/>
              <a:t>--- 0.111</a:t>
            </a:r>
            <a:r>
              <a:rPr lang="en-US" altLang="zh-CN" sz="2200" dirty="0">
                <a:solidFill>
                  <a:srgbClr val="0000CC"/>
                </a:solidFill>
              </a:rPr>
              <a:t>1111 </a:t>
            </a:r>
            <a:r>
              <a:rPr lang="en-US" altLang="zh-CN" sz="2200" dirty="0">
                <a:solidFill>
                  <a:srgbClr val="00FF00"/>
                </a:solidFill>
              </a:rPr>
              <a:t> </a:t>
            </a:r>
            <a:r>
              <a:rPr lang="zh-CN" altLang="en-US" sz="2200" dirty="0">
                <a:solidFill>
                  <a:srgbClr val="00FF00"/>
                </a:solidFill>
              </a:rPr>
              <a:t> </a:t>
            </a:r>
            <a:r>
              <a:rPr lang="en-US" altLang="zh-CN" sz="2200" dirty="0">
                <a:solidFill>
                  <a:srgbClr val="0000CC"/>
                </a:solidFill>
              </a:rPr>
              <a:t>  1/128  --- 127/128</a:t>
            </a:r>
          </a:p>
          <a:p>
            <a:pPr eaLnBrk="1" hangingPunct="1">
              <a:lnSpc>
                <a:spcPct val="140000"/>
              </a:lnSpc>
            </a:pPr>
            <a:r>
              <a:rPr lang="zh-CN" altLang="en-US" b="1" dirty="0"/>
              <a:t>阶码</a:t>
            </a:r>
            <a:r>
              <a:rPr lang="en-US" altLang="zh-CN" b="1" dirty="0"/>
              <a:t>3</a:t>
            </a:r>
            <a:r>
              <a:rPr lang="zh-CN" altLang="en-US" b="1" dirty="0"/>
              <a:t>位，尾数</a:t>
            </a:r>
            <a:r>
              <a:rPr lang="en-US" altLang="zh-CN" b="1" dirty="0"/>
              <a:t>5</a:t>
            </a:r>
            <a:r>
              <a:rPr lang="zh-CN" altLang="en-US" b="1" dirty="0"/>
              <a:t>位</a:t>
            </a:r>
            <a:r>
              <a:rPr lang="zh-CN" altLang="en-US" dirty="0"/>
              <a:t>（隐藏位，规格化）</a:t>
            </a:r>
          </a:p>
          <a:p>
            <a:pPr lvl="1" eaLnBrk="1" hangingPunct="1">
              <a:lnSpc>
                <a:spcPct val="140000"/>
              </a:lnSpc>
            </a:pPr>
            <a:r>
              <a:rPr lang="zh-CN" altLang="en-US" sz="2200" dirty="0"/>
              <a:t>正数可表示</a:t>
            </a:r>
            <a:r>
              <a:rPr lang="en-US" altLang="zh-CN" sz="2200" dirty="0"/>
              <a:t>2</a:t>
            </a:r>
            <a:r>
              <a:rPr lang="en-US" altLang="zh-CN" sz="2200" baseline="50000" dirty="0"/>
              <a:t>-4</a:t>
            </a:r>
            <a:r>
              <a:rPr lang="en-US" altLang="zh-CN" sz="2200" dirty="0"/>
              <a:t>*1.0000  ---  2</a:t>
            </a:r>
            <a:r>
              <a:rPr lang="en-US" altLang="zh-CN" sz="2200" baseline="50000" dirty="0"/>
              <a:t>3</a:t>
            </a:r>
            <a:r>
              <a:rPr lang="en-US" altLang="zh-CN" sz="2200" dirty="0"/>
              <a:t>*1.1111                  0.0001</a:t>
            </a:r>
            <a:r>
              <a:rPr lang="en-US" altLang="zh-CN" sz="2200" dirty="0">
                <a:solidFill>
                  <a:srgbClr val="00FF00"/>
                </a:solidFill>
              </a:rPr>
              <a:t> </a:t>
            </a:r>
            <a:r>
              <a:rPr lang="en-US" altLang="zh-CN" sz="2200" dirty="0"/>
              <a:t>---  1111.1</a:t>
            </a:r>
          </a:p>
          <a:p>
            <a:pPr eaLnBrk="1" hangingPunct="1">
              <a:lnSpc>
                <a:spcPct val="140000"/>
              </a:lnSpc>
            </a:pPr>
            <a:r>
              <a:rPr lang="zh-CN" altLang="en-US" b="1" dirty="0"/>
              <a:t>阶码</a:t>
            </a:r>
            <a:r>
              <a:rPr lang="en-US" altLang="zh-CN" b="1" dirty="0"/>
              <a:t>4</a:t>
            </a:r>
            <a:r>
              <a:rPr lang="zh-CN" altLang="en-US" b="1" dirty="0"/>
              <a:t>位，尾数</a:t>
            </a:r>
            <a:r>
              <a:rPr lang="en-US" altLang="zh-CN" b="1" dirty="0"/>
              <a:t>4</a:t>
            </a:r>
            <a:r>
              <a:rPr lang="zh-CN" altLang="en-US" b="1" dirty="0"/>
              <a:t>位</a:t>
            </a:r>
            <a:r>
              <a:rPr lang="zh-CN" altLang="en-US" dirty="0"/>
              <a:t>（隐藏位，规格化）</a:t>
            </a:r>
          </a:p>
          <a:p>
            <a:pPr lvl="1">
              <a:lnSpc>
                <a:spcPct val="140000"/>
              </a:lnSpc>
            </a:pPr>
            <a:r>
              <a:rPr lang="zh-CN" altLang="en-US" sz="2200" dirty="0"/>
              <a:t>正数可表示</a:t>
            </a:r>
            <a:r>
              <a:rPr lang="en-US" altLang="zh-CN" sz="2200" dirty="0"/>
              <a:t>2</a:t>
            </a:r>
            <a:r>
              <a:rPr lang="en-US" altLang="zh-CN" sz="2200" baseline="50000" dirty="0"/>
              <a:t>-8</a:t>
            </a:r>
            <a:r>
              <a:rPr lang="en-US" altLang="zh-CN" sz="2200" dirty="0"/>
              <a:t>*1.000    ---  2</a:t>
            </a:r>
            <a:r>
              <a:rPr lang="en-US" altLang="zh-CN" sz="2200" baseline="50000" dirty="0"/>
              <a:t>7</a:t>
            </a:r>
            <a:r>
              <a:rPr lang="en-US" altLang="zh-CN" sz="2200" dirty="0"/>
              <a:t>*1.111            0.00000001</a:t>
            </a:r>
            <a:r>
              <a:rPr lang="en-US" altLang="zh-CN" sz="2200" dirty="0">
                <a:solidFill>
                  <a:srgbClr val="00FF00"/>
                </a:solidFill>
              </a:rPr>
              <a:t> </a:t>
            </a:r>
            <a:r>
              <a:rPr lang="en-US" altLang="zh-CN" sz="2200" dirty="0"/>
              <a:t>---  11110000</a:t>
            </a:r>
          </a:p>
          <a:p>
            <a:pPr lvl="1" eaLnBrk="1" hangingPunct="1">
              <a:lnSpc>
                <a:spcPct val="140000"/>
              </a:lnSpc>
            </a:pPr>
            <a:r>
              <a:rPr lang="zh-CN" altLang="en-US" sz="2200" dirty="0"/>
              <a:t>（</a:t>
            </a:r>
            <a:r>
              <a:rPr lang="en-US" altLang="zh-CN" sz="2200" dirty="0"/>
              <a:t>…</a:t>
            </a:r>
            <a:r>
              <a:rPr lang="en-US" altLang="zh-CN" sz="2200" dirty="0">
                <a:solidFill>
                  <a:srgbClr val="C00000"/>
                </a:solidFill>
              </a:rPr>
              <a:t>56, 60</a:t>
            </a:r>
            <a:r>
              <a:rPr lang="en-US" altLang="zh-CN" sz="2200" dirty="0"/>
              <a:t>, 64, 72…112, 120, </a:t>
            </a:r>
            <a:r>
              <a:rPr lang="en-US" altLang="zh-CN" sz="2200" dirty="0">
                <a:solidFill>
                  <a:srgbClr val="C00000"/>
                </a:solidFill>
              </a:rPr>
              <a:t>128, 144, …224, 240</a:t>
            </a:r>
            <a:r>
              <a:rPr lang="en-US" altLang="zh-CN" sz="2200" dirty="0">
                <a:solidFill>
                  <a:srgbClr val="00B050"/>
                </a:solidFill>
              </a:rPr>
              <a:t>]</a:t>
            </a:r>
            <a:endParaRPr lang="en-US" altLang="zh-CN" sz="2200" dirty="0"/>
          </a:p>
        </p:txBody>
      </p:sp>
      <p:grpSp>
        <p:nvGrpSpPr>
          <p:cNvPr id="5" name="Group 5"/>
          <p:cNvGrpSpPr>
            <a:grpSpLocks/>
          </p:cNvGrpSpPr>
          <p:nvPr/>
        </p:nvGrpSpPr>
        <p:grpSpPr bwMode="auto">
          <a:xfrm>
            <a:off x="2030080" y="5424044"/>
            <a:ext cx="8596982" cy="982384"/>
            <a:chOff x="0" y="0"/>
            <a:chExt cx="8596388" cy="982290"/>
          </a:xfrm>
        </p:grpSpPr>
        <p:cxnSp>
          <p:nvCxnSpPr>
            <p:cNvPr id="6" name="直接箭头连接符 5"/>
            <p:cNvCxnSpPr>
              <a:cxnSpLocks noChangeShapeType="1"/>
            </p:cNvCxnSpPr>
            <p:nvPr/>
          </p:nvCxnSpPr>
          <p:spPr bwMode="auto">
            <a:xfrm>
              <a:off x="0" y="322216"/>
              <a:ext cx="5760640" cy="0"/>
            </a:xfrm>
            <a:prstGeom prst="straightConnector1">
              <a:avLst/>
            </a:prstGeom>
            <a:noFill/>
            <a:ln w="25400">
              <a:solidFill>
                <a:schemeClr val="tx1"/>
              </a:solidFill>
              <a:round/>
              <a:headEnd/>
              <a:tailEnd type="arrow" w="med" len="med"/>
            </a:ln>
            <a:effectLst>
              <a:outerShdw dist="20000" dir="5400000" algn="ctr" rotWithShape="0">
                <a:srgbClr val="000000">
                  <a:alpha val="32999"/>
                </a:srgbClr>
              </a:outerShdw>
            </a:effectLst>
            <a:extLst>
              <a:ext uri="{909E8E84-426E-40DD-AFC4-6F175D3DCCD1}">
                <a14:hiddenFill xmlns:a14="http://schemas.microsoft.com/office/drawing/2010/main">
                  <a:noFill/>
                </a14:hiddenFill>
              </a:ext>
            </a:extLst>
          </p:spPr>
        </p:cxnSp>
        <p:grpSp>
          <p:nvGrpSpPr>
            <p:cNvPr id="7" name="Group 7"/>
            <p:cNvGrpSpPr>
              <a:grpSpLocks/>
            </p:cNvGrpSpPr>
            <p:nvPr/>
          </p:nvGrpSpPr>
          <p:grpSpPr bwMode="auto">
            <a:xfrm>
              <a:off x="1494180" y="0"/>
              <a:ext cx="1242933" cy="576064"/>
              <a:chOff x="0" y="0"/>
              <a:chExt cx="1165250" cy="576064"/>
            </a:xfrm>
          </p:grpSpPr>
          <p:cxnSp>
            <p:nvCxnSpPr>
              <p:cNvPr id="55" name="直接连接符 54"/>
              <p:cNvCxnSpPr>
                <a:cxnSpLocks noChangeShapeType="1"/>
              </p:cNvCxnSpPr>
              <p:nvPr/>
            </p:nvCxnSpPr>
            <p:spPr bwMode="auto">
              <a:xfrm>
                <a:off x="-417"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56" name="直接连接符 55"/>
              <p:cNvCxnSpPr>
                <a:cxnSpLocks noChangeShapeType="1"/>
              </p:cNvCxnSpPr>
              <p:nvPr/>
            </p:nvCxnSpPr>
            <p:spPr bwMode="auto">
              <a:xfrm>
                <a:off x="145424"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7" name="直接连接符 56"/>
              <p:cNvCxnSpPr>
                <a:cxnSpLocks noChangeShapeType="1"/>
              </p:cNvCxnSpPr>
              <p:nvPr/>
            </p:nvCxnSpPr>
            <p:spPr bwMode="auto">
              <a:xfrm>
                <a:off x="291266"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8" name="直接连接符 57"/>
              <p:cNvCxnSpPr>
                <a:cxnSpLocks noChangeShapeType="1"/>
              </p:cNvCxnSpPr>
              <p:nvPr/>
            </p:nvCxnSpPr>
            <p:spPr bwMode="auto">
              <a:xfrm>
                <a:off x="437107"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9" name="直接连接符 58"/>
              <p:cNvCxnSpPr>
                <a:cxnSpLocks noChangeShapeType="1"/>
              </p:cNvCxnSpPr>
              <p:nvPr/>
            </p:nvCxnSpPr>
            <p:spPr bwMode="auto">
              <a:xfrm>
                <a:off x="58146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0" name="直接连接符 59"/>
              <p:cNvCxnSpPr>
                <a:cxnSpLocks noChangeShapeType="1"/>
              </p:cNvCxnSpPr>
              <p:nvPr/>
            </p:nvCxnSpPr>
            <p:spPr bwMode="auto">
              <a:xfrm>
                <a:off x="727302"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1" name="直接连接符 60"/>
              <p:cNvCxnSpPr>
                <a:cxnSpLocks noChangeShapeType="1"/>
              </p:cNvCxnSpPr>
              <p:nvPr/>
            </p:nvCxnSpPr>
            <p:spPr bwMode="auto">
              <a:xfrm>
                <a:off x="87314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2" name="直接连接符 61"/>
              <p:cNvCxnSpPr>
                <a:cxnSpLocks noChangeShapeType="1"/>
              </p:cNvCxnSpPr>
              <p:nvPr/>
            </p:nvCxnSpPr>
            <p:spPr bwMode="auto">
              <a:xfrm>
                <a:off x="101898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3" name="直接连接符 62"/>
              <p:cNvCxnSpPr>
                <a:cxnSpLocks noChangeShapeType="1"/>
              </p:cNvCxnSpPr>
              <p:nvPr/>
            </p:nvCxnSpPr>
            <p:spPr bwMode="auto">
              <a:xfrm>
                <a:off x="1164826"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8" name="Group 17"/>
            <p:cNvGrpSpPr>
              <a:grpSpLocks/>
            </p:cNvGrpSpPr>
            <p:nvPr/>
          </p:nvGrpSpPr>
          <p:grpSpPr bwMode="auto">
            <a:xfrm>
              <a:off x="2737114" y="0"/>
              <a:ext cx="2485867" cy="576064"/>
              <a:chOff x="0" y="0"/>
              <a:chExt cx="1165250" cy="576064"/>
            </a:xfrm>
          </p:grpSpPr>
          <p:cxnSp>
            <p:nvCxnSpPr>
              <p:cNvPr id="46" name="直接连接符 45"/>
              <p:cNvCxnSpPr>
                <a:cxnSpLocks noChangeShapeType="1"/>
              </p:cNvCxnSpPr>
              <p:nvPr/>
            </p:nvCxnSpPr>
            <p:spPr bwMode="auto">
              <a:xfrm>
                <a:off x="-212"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47" name="直接连接符 46"/>
              <p:cNvCxnSpPr>
                <a:cxnSpLocks noChangeShapeType="1"/>
              </p:cNvCxnSpPr>
              <p:nvPr/>
            </p:nvCxnSpPr>
            <p:spPr bwMode="auto">
              <a:xfrm>
                <a:off x="145629"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8" name="直接连接符 47"/>
              <p:cNvCxnSpPr>
                <a:cxnSpLocks noChangeShapeType="1"/>
              </p:cNvCxnSpPr>
              <p:nvPr/>
            </p:nvCxnSpPr>
            <p:spPr bwMode="auto">
              <a:xfrm>
                <a:off x="290727"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9" name="直接连接符 48"/>
              <p:cNvCxnSpPr>
                <a:cxnSpLocks noChangeShapeType="1"/>
              </p:cNvCxnSpPr>
              <p:nvPr/>
            </p:nvCxnSpPr>
            <p:spPr bwMode="auto">
              <a:xfrm>
                <a:off x="43656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0" name="直接连接符 49"/>
              <p:cNvCxnSpPr>
                <a:cxnSpLocks noChangeShapeType="1"/>
              </p:cNvCxnSpPr>
              <p:nvPr/>
            </p:nvCxnSpPr>
            <p:spPr bwMode="auto">
              <a:xfrm>
                <a:off x="58241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1" name="直接连接符 50"/>
              <p:cNvCxnSpPr>
                <a:cxnSpLocks noChangeShapeType="1"/>
              </p:cNvCxnSpPr>
              <p:nvPr/>
            </p:nvCxnSpPr>
            <p:spPr bwMode="auto">
              <a:xfrm>
                <a:off x="72825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2" name="直接连接符 51"/>
              <p:cNvCxnSpPr>
                <a:cxnSpLocks noChangeShapeType="1"/>
              </p:cNvCxnSpPr>
              <p:nvPr/>
            </p:nvCxnSpPr>
            <p:spPr bwMode="auto">
              <a:xfrm>
                <a:off x="87334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3" name="直接连接符 52"/>
              <p:cNvCxnSpPr>
                <a:cxnSpLocks noChangeShapeType="1"/>
              </p:cNvCxnSpPr>
              <p:nvPr/>
            </p:nvCxnSpPr>
            <p:spPr bwMode="auto">
              <a:xfrm>
                <a:off x="101919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4" name="直接连接符 53"/>
              <p:cNvCxnSpPr>
                <a:cxnSpLocks noChangeShapeType="1"/>
              </p:cNvCxnSpPr>
              <p:nvPr/>
            </p:nvCxnSpPr>
            <p:spPr bwMode="auto">
              <a:xfrm>
                <a:off x="1165031"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9" name="Group 27"/>
            <p:cNvGrpSpPr>
              <a:grpSpLocks/>
            </p:cNvGrpSpPr>
            <p:nvPr/>
          </p:nvGrpSpPr>
          <p:grpSpPr bwMode="auto">
            <a:xfrm>
              <a:off x="863737" y="0"/>
              <a:ext cx="630444" cy="576064"/>
              <a:chOff x="0" y="0"/>
              <a:chExt cx="1165250" cy="576064"/>
            </a:xfrm>
          </p:grpSpPr>
          <p:cxnSp>
            <p:nvCxnSpPr>
              <p:cNvPr id="37" name="直接连接符 36"/>
              <p:cNvCxnSpPr>
                <a:cxnSpLocks noChangeShapeType="1"/>
              </p:cNvCxnSpPr>
              <p:nvPr/>
            </p:nvCxnSpPr>
            <p:spPr bwMode="auto">
              <a:xfrm>
                <a:off x="-364"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38" name="直接连接符 37"/>
              <p:cNvCxnSpPr>
                <a:cxnSpLocks noChangeShapeType="1"/>
              </p:cNvCxnSpPr>
              <p:nvPr/>
            </p:nvCxnSpPr>
            <p:spPr bwMode="auto">
              <a:xfrm>
                <a:off x="14633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9" name="直接连接符 38"/>
              <p:cNvCxnSpPr>
                <a:cxnSpLocks noChangeShapeType="1"/>
              </p:cNvCxnSpPr>
              <p:nvPr/>
            </p:nvCxnSpPr>
            <p:spPr bwMode="auto">
              <a:xfrm>
                <a:off x="29010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0" name="直接连接符 39"/>
              <p:cNvCxnSpPr>
                <a:cxnSpLocks noChangeShapeType="1"/>
              </p:cNvCxnSpPr>
              <p:nvPr/>
            </p:nvCxnSpPr>
            <p:spPr bwMode="auto">
              <a:xfrm>
                <a:off x="436799"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1" name="直接连接符 40"/>
              <p:cNvCxnSpPr>
                <a:cxnSpLocks noChangeShapeType="1"/>
              </p:cNvCxnSpPr>
              <p:nvPr/>
            </p:nvCxnSpPr>
            <p:spPr bwMode="auto">
              <a:xfrm>
                <a:off x="580562"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2" name="直接连接符 41"/>
              <p:cNvCxnSpPr>
                <a:cxnSpLocks noChangeShapeType="1"/>
              </p:cNvCxnSpPr>
              <p:nvPr/>
            </p:nvCxnSpPr>
            <p:spPr bwMode="auto">
              <a:xfrm>
                <a:off x="72726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3" name="直接连接符 42"/>
              <p:cNvCxnSpPr>
                <a:cxnSpLocks noChangeShapeType="1"/>
              </p:cNvCxnSpPr>
              <p:nvPr/>
            </p:nvCxnSpPr>
            <p:spPr bwMode="auto">
              <a:xfrm>
                <a:off x="87396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4" name="直接连接符 43"/>
              <p:cNvCxnSpPr>
                <a:cxnSpLocks noChangeShapeType="1"/>
              </p:cNvCxnSpPr>
              <p:nvPr/>
            </p:nvCxnSpPr>
            <p:spPr bwMode="auto">
              <a:xfrm>
                <a:off x="101772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5" name="直接连接符 44"/>
              <p:cNvCxnSpPr>
                <a:cxnSpLocks noChangeShapeType="1"/>
              </p:cNvCxnSpPr>
              <p:nvPr/>
            </p:nvCxnSpPr>
            <p:spPr bwMode="auto">
              <a:xfrm>
                <a:off x="1164424"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0" name="Group 37"/>
            <p:cNvGrpSpPr>
              <a:grpSpLocks/>
            </p:cNvGrpSpPr>
            <p:nvPr/>
          </p:nvGrpSpPr>
          <p:grpSpPr bwMode="auto">
            <a:xfrm>
              <a:off x="230425" y="0"/>
              <a:ext cx="322149" cy="576064"/>
              <a:chOff x="0" y="0"/>
              <a:chExt cx="1165250" cy="576064"/>
            </a:xfrm>
          </p:grpSpPr>
          <p:cxnSp>
            <p:nvCxnSpPr>
              <p:cNvPr id="28" name="直接连接符 27"/>
              <p:cNvCxnSpPr>
                <a:cxnSpLocks noChangeShapeType="1"/>
              </p:cNvCxnSpPr>
              <p:nvPr/>
            </p:nvCxnSpPr>
            <p:spPr bwMode="auto">
              <a:xfrm>
                <a:off x="-915"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29" name="直接连接符 28"/>
              <p:cNvCxnSpPr>
                <a:cxnSpLocks noChangeShapeType="1"/>
              </p:cNvCxnSpPr>
              <p:nvPr/>
            </p:nvCxnSpPr>
            <p:spPr bwMode="auto">
              <a:xfrm>
                <a:off x="14262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0" name="直接连接符 29"/>
              <p:cNvCxnSpPr>
                <a:cxnSpLocks noChangeShapeType="1"/>
              </p:cNvCxnSpPr>
              <p:nvPr/>
            </p:nvCxnSpPr>
            <p:spPr bwMode="auto">
              <a:xfrm>
                <a:off x="291914"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1" name="直接连接符 30"/>
              <p:cNvCxnSpPr>
                <a:cxnSpLocks noChangeShapeType="1"/>
              </p:cNvCxnSpPr>
              <p:nvPr/>
            </p:nvCxnSpPr>
            <p:spPr bwMode="auto">
              <a:xfrm>
                <a:off x="43546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2" name="直接连接符 31"/>
              <p:cNvCxnSpPr>
                <a:cxnSpLocks noChangeShapeType="1"/>
              </p:cNvCxnSpPr>
              <p:nvPr/>
            </p:nvCxnSpPr>
            <p:spPr bwMode="auto">
              <a:xfrm>
                <a:off x="57900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3" name="直接连接符 32"/>
              <p:cNvCxnSpPr>
                <a:cxnSpLocks noChangeShapeType="1"/>
              </p:cNvCxnSpPr>
              <p:nvPr/>
            </p:nvCxnSpPr>
            <p:spPr bwMode="auto">
              <a:xfrm>
                <a:off x="728289"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4" name="直接连接符 33"/>
              <p:cNvCxnSpPr>
                <a:cxnSpLocks noChangeShapeType="1"/>
              </p:cNvCxnSpPr>
              <p:nvPr/>
            </p:nvCxnSpPr>
            <p:spPr bwMode="auto">
              <a:xfrm>
                <a:off x="87183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5" name="直接连接符 34"/>
              <p:cNvCxnSpPr>
                <a:cxnSpLocks noChangeShapeType="1"/>
              </p:cNvCxnSpPr>
              <p:nvPr/>
            </p:nvCxnSpPr>
            <p:spPr bwMode="auto">
              <a:xfrm>
                <a:off x="102112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6" name="直接连接符 35"/>
              <p:cNvCxnSpPr>
                <a:cxnSpLocks noChangeShapeType="1"/>
              </p:cNvCxnSpPr>
              <p:nvPr/>
            </p:nvCxnSpPr>
            <p:spPr bwMode="auto">
              <a:xfrm>
                <a:off x="1164664"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1" name="Group 47"/>
            <p:cNvGrpSpPr>
              <a:grpSpLocks/>
            </p:cNvGrpSpPr>
            <p:nvPr/>
          </p:nvGrpSpPr>
          <p:grpSpPr bwMode="auto">
            <a:xfrm>
              <a:off x="552575" y="0"/>
              <a:ext cx="311162" cy="576064"/>
              <a:chOff x="0" y="0"/>
              <a:chExt cx="1165250" cy="576064"/>
            </a:xfrm>
          </p:grpSpPr>
          <p:cxnSp>
            <p:nvCxnSpPr>
              <p:cNvPr id="19" name="直接连接符 18"/>
              <p:cNvCxnSpPr>
                <a:cxnSpLocks noChangeShapeType="1"/>
              </p:cNvCxnSpPr>
              <p:nvPr/>
            </p:nvCxnSpPr>
            <p:spPr bwMode="auto">
              <a:xfrm>
                <a:off x="-610"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20" name="直接连接符 19"/>
              <p:cNvCxnSpPr>
                <a:cxnSpLocks noChangeShapeType="1"/>
              </p:cNvCxnSpPr>
              <p:nvPr/>
            </p:nvCxnSpPr>
            <p:spPr bwMode="auto">
              <a:xfrm>
                <a:off x="14205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1" name="直接连接符 20"/>
              <p:cNvCxnSpPr>
                <a:cxnSpLocks noChangeShapeType="1"/>
              </p:cNvCxnSpPr>
              <p:nvPr/>
            </p:nvCxnSpPr>
            <p:spPr bwMode="auto">
              <a:xfrm>
                <a:off x="29067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2" name="直接连接符 21"/>
              <p:cNvCxnSpPr>
                <a:cxnSpLocks noChangeShapeType="1"/>
              </p:cNvCxnSpPr>
              <p:nvPr/>
            </p:nvCxnSpPr>
            <p:spPr bwMode="auto">
              <a:xfrm>
                <a:off x="433342"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3" name="直接连接符 22"/>
              <p:cNvCxnSpPr>
                <a:cxnSpLocks noChangeShapeType="1"/>
              </p:cNvCxnSpPr>
              <p:nvPr/>
            </p:nvCxnSpPr>
            <p:spPr bwMode="auto">
              <a:xfrm>
                <a:off x="58195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4" name="直接连接符 23"/>
              <p:cNvCxnSpPr>
                <a:cxnSpLocks noChangeShapeType="1"/>
              </p:cNvCxnSpPr>
              <p:nvPr/>
            </p:nvCxnSpPr>
            <p:spPr bwMode="auto">
              <a:xfrm>
                <a:off x="72462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5" name="直接连接符 24"/>
              <p:cNvCxnSpPr>
                <a:cxnSpLocks noChangeShapeType="1"/>
              </p:cNvCxnSpPr>
              <p:nvPr/>
            </p:nvCxnSpPr>
            <p:spPr bwMode="auto">
              <a:xfrm>
                <a:off x="873236"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6" name="直接连接符 25"/>
              <p:cNvCxnSpPr>
                <a:cxnSpLocks noChangeShapeType="1"/>
              </p:cNvCxnSpPr>
              <p:nvPr/>
            </p:nvCxnSpPr>
            <p:spPr bwMode="auto">
              <a:xfrm>
                <a:off x="101590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7" name="直接连接符 26"/>
              <p:cNvCxnSpPr>
                <a:cxnSpLocks noChangeShapeType="1"/>
              </p:cNvCxnSpPr>
              <p:nvPr/>
            </p:nvCxnSpPr>
            <p:spPr bwMode="auto">
              <a:xfrm>
                <a:off x="1164516"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
          <p:nvSpPr>
            <p:cNvPr id="12" name="TextBox 11"/>
            <p:cNvSpPr txBox="1">
              <a:spLocks noChangeArrowheads="1"/>
            </p:cNvSpPr>
            <p:nvPr/>
          </p:nvSpPr>
          <p:spPr bwMode="auto">
            <a:xfrm>
              <a:off x="6001922" y="91406"/>
              <a:ext cx="2594466" cy="430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b="1" dirty="0">
                  <a:solidFill>
                    <a:srgbClr val="C00000"/>
                  </a:solidFill>
                  <a:latin typeface="+mn-ea"/>
                  <a:ea typeface="+mn-ea"/>
                </a:rPr>
                <a:t>浮点数的密度与分布</a:t>
              </a:r>
            </a:p>
          </p:txBody>
        </p:sp>
        <p:sp>
          <p:nvSpPr>
            <p:cNvPr id="13" name="TextBox 12"/>
            <p:cNvSpPr txBox="1">
              <a:spLocks noChangeArrowheads="1"/>
            </p:cNvSpPr>
            <p:nvPr/>
          </p:nvSpPr>
          <p:spPr bwMode="auto">
            <a:xfrm>
              <a:off x="384043" y="576064"/>
              <a:ext cx="401715"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n</a:t>
              </a:r>
              <a:endParaRPr lang="zh-CN" altLang="en-US"/>
            </a:p>
          </p:txBody>
        </p:sp>
        <p:sp>
          <p:nvSpPr>
            <p:cNvPr id="14" name="TextBox 13"/>
            <p:cNvSpPr txBox="1">
              <a:spLocks noChangeArrowheads="1"/>
            </p:cNvSpPr>
            <p:nvPr/>
          </p:nvSpPr>
          <p:spPr bwMode="auto">
            <a:xfrm>
              <a:off x="615969" y="576064"/>
              <a:ext cx="56520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2n</a:t>
              </a:r>
              <a:endParaRPr lang="zh-CN" altLang="en-US"/>
            </a:p>
          </p:txBody>
        </p:sp>
        <p:sp>
          <p:nvSpPr>
            <p:cNvPr id="15" name="TextBox 14"/>
            <p:cNvSpPr txBox="1">
              <a:spLocks noChangeArrowheads="1"/>
            </p:cNvSpPr>
            <p:nvPr/>
          </p:nvSpPr>
          <p:spPr bwMode="auto">
            <a:xfrm>
              <a:off x="1149319" y="576064"/>
              <a:ext cx="643868"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4n</a:t>
              </a:r>
              <a:endParaRPr lang="zh-CN" altLang="en-US"/>
            </a:p>
          </p:txBody>
        </p:sp>
        <p:sp>
          <p:nvSpPr>
            <p:cNvPr id="16" name="TextBox 15"/>
            <p:cNvSpPr txBox="1">
              <a:spLocks noChangeArrowheads="1"/>
            </p:cNvSpPr>
            <p:nvPr/>
          </p:nvSpPr>
          <p:spPr bwMode="auto">
            <a:xfrm>
              <a:off x="2430614" y="576064"/>
              <a:ext cx="69971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8n</a:t>
              </a:r>
              <a:endParaRPr lang="zh-CN" altLang="en-US"/>
            </a:p>
          </p:txBody>
        </p:sp>
        <p:sp>
          <p:nvSpPr>
            <p:cNvPr id="17" name="TextBox 16"/>
            <p:cNvSpPr txBox="1">
              <a:spLocks noChangeArrowheads="1"/>
            </p:cNvSpPr>
            <p:nvPr/>
          </p:nvSpPr>
          <p:spPr bwMode="auto">
            <a:xfrm>
              <a:off x="4882763" y="576064"/>
              <a:ext cx="69971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16n</a:t>
              </a:r>
              <a:endParaRPr lang="zh-CN" altLang="en-US"/>
            </a:p>
          </p:txBody>
        </p:sp>
        <p:sp>
          <p:nvSpPr>
            <p:cNvPr id="18" name="TextBox 17"/>
            <p:cNvSpPr txBox="1">
              <a:spLocks noChangeArrowheads="1"/>
            </p:cNvSpPr>
            <p:nvPr/>
          </p:nvSpPr>
          <p:spPr bwMode="auto">
            <a:xfrm>
              <a:off x="0" y="576064"/>
              <a:ext cx="52204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0</a:t>
              </a:r>
              <a:endParaRPr lang="zh-CN" altLang="en-US"/>
            </a:p>
          </p:txBody>
        </p:sp>
      </p:grpSp>
    </p:spTree>
    <p:extLst>
      <p:ext uri="{BB962C8B-B14F-4D97-AF65-F5344CB8AC3E}">
        <p14:creationId xmlns:p14="http://schemas.microsoft.com/office/powerpoint/2010/main" val="144033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ea typeface="宋体" panose="02010600030101010101" pitchFamily="2" charset="-122"/>
              </a:rPr>
              <a:t>“</a:t>
            </a:r>
            <a:r>
              <a:rPr lang="en-US" altLang="zh-CN" dirty="0">
                <a:ea typeface="宋体" panose="02010600030101010101" pitchFamily="2" charset="-122"/>
              </a:rPr>
              <a:t>Father</a:t>
            </a:r>
            <a:r>
              <a:rPr lang="zh-CN" altLang="en-US" dirty="0">
                <a:ea typeface="宋体" panose="02010600030101010101" pitchFamily="2" charset="-122"/>
              </a:rPr>
              <a:t>”</a:t>
            </a:r>
            <a:r>
              <a:rPr lang="en-US" altLang="zh-CN" dirty="0">
                <a:ea typeface="宋体" panose="02010600030101010101" pitchFamily="2" charset="-122"/>
              </a:rPr>
              <a:t> of the IEEE 754 standard</a:t>
            </a:r>
            <a:endParaRPr lang="zh-CN" altLang="en-US" dirty="0"/>
          </a:p>
        </p:txBody>
      </p:sp>
      <p:sp>
        <p:nvSpPr>
          <p:cNvPr id="3" name="内容占位符 2"/>
          <p:cNvSpPr>
            <a:spLocks noGrp="1"/>
          </p:cNvSpPr>
          <p:nvPr>
            <p:ph idx="1"/>
          </p:nvPr>
        </p:nvSpPr>
        <p:spPr/>
        <p:txBody>
          <a:bodyPr/>
          <a:lstStyle/>
          <a:p>
            <a:r>
              <a:rPr lang="en-US" altLang="zh-CN" sz="2400" dirty="0">
                <a:solidFill>
                  <a:srgbClr val="000000"/>
                </a:solidFill>
              </a:rPr>
              <a:t>80</a:t>
            </a:r>
            <a:r>
              <a:rPr lang="zh-CN" altLang="en-US" sz="2400" dirty="0">
                <a:solidFill>
                  <a:srgbClr val="000000"/>
                </a:solidFill>
              </a:rPr>
              <a:t>年代初，各机器浮点数表示不统一</a:t>
            </a:r>
          </a:p>
          <a:p>
            <a:pPr lvl="1"/>
            <a:r>
              <a:rPr lang="zh-CN" altLang="en-US" sz="2200" dirty="0"/>
              <a:t>相互不兼容，机器之间传送数据时很麻烦</a:t>
            </a:r>
            <a:endParaRPr lang="en-US" altLang="zh-CN" sz="2200" dirty="0"/>
          </a:p>
          <a:p>
            <a:r>
              <a:rPr lang="en-US" altLang="zh-CN" sz="2400" dirty="0">
                <a:cs typeface="Arial" panose="020B0604020202020204" pitchFamily="34" charset="0"/>
              </a:rPr>
              <a:t>1970</a:t>
            </a:r>
            <a:r>
              <a:rPr lang="zh-CN" altLang="en-US" sz="2400" dirty="0">
                <a:cs typeface="Arial" panose="020B0604020202020204" pitchFamily="34" charset="0"/>
              </a:rPr>
              <a:t>年代后期</a:t>
            </a:r>
            <a:r>
              <a:rPr lang="en-US" altLang="zh-CN" sz="2400" dirty="0">
                <a:cs typeface="Arial" panose="020B0604020202020204" pitchFamily="34" charset="0"/>
              </a:rPr>
              <a:t>, IEEE</a:t>
            </a:r>
            <a:r>
              <a:rPr lang="zh-CN" altLang="en-US" sz="2400" dirty="0">
                <a:cs typeface="Arial" panose="020B0604020202020204" pitchFamily="34" charset="0"/>
              </a:rPr>
              <a:t>着手制定浮点数标准</a:t>
            </a:r>
          </a:p>
          <a:p>
            <a:r>
              <a:rPr lang="en-US" altLang="zh-CN" sz="2400" dirty="0">
                <a:cs typeface="Arial" panose="020B0604020202020204" pitchFamily="34" charset="0"/>
              </a:rPr>
              <a:t>1985</a:t>
            </a:r>
            <a:r>
              <a:rPr lang="zh-CN" altLang="en-US" sz="2400" dirty="0">
                <a:cs typeface="Arial" panose="020B0604020202020204" pitchFamily="34" charset="0"/>
              </a:rPr>
              <a:t>年完成浮点数标准</a:t>
            </a:r>
            <a:r>
              <a:rPr lang="en-US" altLang="zh-CN" sz="2400" dirty="0">
                <a:cs typeface="Arial" panose="020B0604020202020204" pitchFamily="34" charset="0"/>
              </a:rPr>
              <a:t>IEEE 754</a:t>
            </a:r>
            <a:r>
              <a:rPr lang="zh-CN" altLang="en-US" sz="2400" dirty="0">
                <a:cs typeface="Arial" panose="020B0604020202020204" pitchFamily="34" charset="0"/>
              </a:rPr>
              <a:t>的制定，沿用至今</a:t>
            </a:r>
          </a:p>
          <a:p>
            <a:endParaRPr lang="zh-CN" altLang="en-US" b="1" dirty="0">
              <a:latin typeface="黑体" panose="02010609060101010101" pitchFamily="49" charset="-122"/>
              <a:ea typeface="黑体" panose="02010609060101010101" pitchFamily="49" charset="-122"/>
            </a:endParaRPr>
          </a:p>
          <a:p>
            <a:endParaRPr lang="zh-CN" altLang="en-US" dirty="0"/>
          </a:p>
        </p:txBody>
      </p:sp>
      <p:grpSp>
        <p:nvGrpSpPr>
          <p:cNvPr id="12" name="组合 11"/>
          <p:cNvGrpSpPr/>
          <p:nvPr/>
        </p:nvGrpSpPr>
        <p:grpSpPr>
          <a:xfrm>
            <a:off x="1689559" y="3246181"/>
            <a:ext cx="9539287" cy="3270250"/>
            <a:chOff x="1689559" y="3246181"/>
            <a:chExt cx="9539287" cy="3270250"/>
          </a:xfrm>
        </p:grpSpPr>
        <p:sp>
          <p:nvSpPr>
            <p:cNvPr id="5" name="Rectangle 3"/>
            <p:cNvSpPr txBox="1">
              <a:spLocks noChangeArrowheads="1"/>
            </p:cNvSpPr>
            <p:nvPr/>
          </p:nvSpPr>
          <p:spPr bwMode="auto">
            <a:xfrm>
              <a:off x="1689559" y="4000544"/>
              <a:ext cx="5268912" cy="420628"/>
            </a:xfrm>
            <a:prstGeom prst="rect">
              <a:avLst/>
            </a:prstGeom>
            <a:noFill/>
            <a:ln w="9525">
              <a:noFill/>
              <a:miter lim="800000"/>
              <a:headEnd/>
              <a:tailEnd/>
            </a:ln>
          </p:spPr>
          <p:txBody>
            <a:bodyPr vert="horz" wrap="square" lIns="63500" tIns="25400" rIns="63500" bIns="25400" numCol="1" anchor="t" anchorCtr="0" compatLnSpc="1">
              <a:prstTxWarp prst="textNoShape">
                <a:avLst/>
              </a:prstTxWarp>
              <a:spAutoFit/>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a:buFontTx/>
                <a:buNone/>
              </a:pPr>
              <a:endParaRPr lang="zh-CN" altLang="en-US" kern="0" dirty="0">
                <a:latin typeface="黑体" panose="02010609060101010101" pitchFamily="49" charset="-122"/>
                <a:ea typeface="黑体" panose="02010609060101010101" pitchFamily="49" charset="-122"/>
              </a:endParaRPr>
            </a:p>
          </p:txBody>
        </p:sp>
        <p:grpSp>
          <p:nvGrpSpPr>
            <p:cNvPr id="6" name="Group 12"/>
            <p:cNvGrpSpPr>
              <a:grpSpLocks/>
            </p:cNvGrpSpPr>
            <p:nvPr/>
          </p:nvGrpSpPr>
          <p:grpSpPr bwMode="auto">
            <a:xfrm>
              <a:off x="1689559" y="3246181"/>
              <a:ext cx="9445625" cy="3270250"/>
              <a:chOff x="104" y="1850"/>
              <a:chExt cx="5950" cy="2060"/>
            </a:xfrm>
          </p:grpSpPr>
          <p:pic>
            <p:nvPicPr>
              <p:cNvPr id="8"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7" y="2484"/>
                <a:ext cx="2641" cy="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6"/>
              <p:cNvSpPr txBox="1">
                <a:spLocks noChangeArrowheads="1"/>
              </p:cNvSpPr>
              <p:nvPr/>
            </p:nvSpPr>
            <p:spPr bwMode="auto">
              <a:xfrm>
                <a:off x="3961" y="3550"/>
                <a:ext cx="2093" cy="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dirty="0">
                    <a:latin typeface="Tahoma" panose="020B0604030504040204" pitchFamily="34" charset="0"/>
                  </a:rPr>
                  <a:t>Prof. William </a:t>
                </a:r>
                <a:r>
                  <a:rPr kumimoji="1" lang="en-US" altLang="zh-CN" sz="2400" b="1" dirty="0" err="1">
                    <a:latin typeface="Tahoma" panose="020B0604030504040204" pitchFamily="34" charset="0"/>
                  </a:rPr>
                  <a:t>Kahan</a:t>
                </a:r>
                <a:r>
                  <a:rPr kumimoji="1" lang="en-US" altLang="zh-CN" sz="2400" dirty="0">
                    <a:latin typeface="Tahoma" panose="020B0604030504040204" pitchFamily="34" charset="0"/>
                  </a:rPr>
                  <a:t> </a:t>
                </a:r>
              </a:p>
            </p:txBody>
          </p:sp>
          <p:sp>
            <p:nvSpPr>
              <p:cNvPr id="10" name="Rectangle 7"/>
              <p:cNvSpPr>
                <a:spLocks noChangeArrowheads="1"/>
              </p:cNvSpPr>
              <p:nvPr/>
            </p:nvSpPr>
            <p:spPr bwMode="auto">
              <a:xfrm>
                <a:off x="387" y="3464"/>
                <a:ext cx="29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i="1" dirty="0">
                    <a:solidFill>
                      <a:schemeClr val="bg2">
                        <a:lumMod val="50000"/>
                      </a:schemeClr>
                    </a:solidFill>
                    <a:latin typeface="Segoe UI" panose="020B0502040204020203" pitchFamily="34" charset="0"/>
                    <a:cs typeface="Segoe UI" panose="020B0502040204020203" pitchFamily="34" charset="0"/>
                  </a:rPr>
                  <a:t>www.cs.berkeley.edu/~wkahan/</a:t>
                </a:r>
              </a:p>
              <a:p>
                <a:r>
                  <a:rPr lang="en-US" altLang="zh-CN" sz="2000" b="1" i="1" dirty="0">
                    <a:solidFill>
                      <a:schemeClr val="bg2">
                        <a:lumMod val="50000"/>
                      </a:schemeClr>
                    </a:solidFill>
                    <a:latin typeface="Segoe UI" panose="020B0502040204020203" pitchFamily="34" charset="0"/>
                    <a:cs typeface="Segoe UI" panose="020B0502040204020203" pitchFamily="34" charset="0"/>
                  </a:rPr>
                  <a:t>ieee754status/754story.html</a:t>
                </a:r>
              </a:p>
            </p:txBody>
          </p:sp>
          <p:sp>
            <p:nvSpPr>
              <p:cNvPr id="11" name="Rectangle 10"/>
              <p:cNvSpPr>
                <a:spLocks noChangeArrowheads="1"/>
              </p:cNvSpPr>
              <p:nvPr/>
            </p:nvSpPr>
            <p:spPr bwMode="auto">
              <a:xfrm>
                <a:off x="104" y="1850"/>
                <a:ext cx="3857"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i="1" dirty="0">
                    <a:solidFill>
                      <a:schemeClr val="bg2">
                        <a:lumMod val="50000"/>
                      </a:schemeClr>
                    </a:solidFill>
                    <a:latin typeface="Segoe UI" panose="020B0502040204020203" pitchFamily="34" charset="0"/>
                    <a:cs typeface="Segoe UI" panose="020B0502040204020203" pitchFamily="34" charset="0"/>
                  </a:rPr>
                  <a:t>This standard was primarily the work of one person, UC Berkeley math professor William </a:t>
                </a:r>
                <a:r>
                  <a:rPr lang="en-US" altLang="zh-CN" sz="2000" b="1" i="1" dirty="0" err="1">
                    <a:solidFill>
                      <a:schemeClr val="bg2">
                        <a:lumMod val="50000"/>
                      </a:schemeClr>
                    </a:solidFill>
                    <a:latin typeface="Segoe UI" panose="020B0502040204020203" pitchFamily="34" charset="0"/>
                    <a:cs typeface="Segoe UI" panose="020B0502040204020203" pitchFamily="34" charset="0"/>
                  </a:rPr>
                  <a:t>Kahan</a:t>
                </a:r>
                <a:r>
                  <a:rPr lang="en-US" altLang="zh-CN" sz="2000" b="1" i="1" dirty="0">
                    <a:solidFill>
                      <a:schemeClr val="bg2">
                        <a:lumMod val="50000"/>
                      </a:schemeClr>
                    </a:solidFill>
                    <a:latin typeface="Segoe UI" panose="020B0502040204020203" pitchFamily="34" charset="0"/>
                    <a:cs typeface="Segoe UI" panose="020B0502040204020203" pitchFamily="34" charset="0"/>
                  </a:rPr>
                  <a:t>.</a:t>
                </a:r>
                <a:endParaRPr lang="zh-CN" altLang="en-US" sz="2000" b="1" i="1" dirty="0">
                  <a:solidFill>
                    <a:schemeClr val="bg2">
                      <a:lumMod val="50000"/>
                    </a:schemeClr>
                  </a:solidFill>
                  <a:latin typeface="Segoe UI" panose="020B0502040204020203" pitchFamily="34" charset="0"/>
                  <a:cs typeface="Segoe UI" panose="020B0502040204020203" pitchFamily="34" charset="0"/>
                </a:endParaRPr>
              </a:p>
            </p:txBody>
          </p:sp>
        </p:grpSp>
        <p:pic>
          <p:nvPicPr>
            <p:cNvPr id="4" name="图片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18846" y="3312856"/>
              <a:ext cx="3810000" cy="2495550"/>
            </a:xfrm>
            <a:prstGeom prst="rect">
              <a:avLst/>
            </a:prstGeom>
          </p:spPr>
        </p:pic>
      </p:grpSp>
      <p:pic>
        <p:nvPicPr>
          <p:cNvPr id="13" name="图片 12">
            <a:extLst>
              <a:ext uri="{FF2B5EF4-FFF2-40B4-BE49-F238E27FC236}">
                <a16:creationId xmlns:a16="http://schemas.microsoft.com/office/drawing/2014/main" id="{9CA0571A-4325-4CD7-AF53-06ED9593ABE9}"/>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7121" y="4573623"/>
            <a:ext cx="1483277" cy="1006474"/>
          </a:xfrm>
          <a:prstGeom prst="rect">
            <a:avLst/>
          </a:prstGeom>
        </p:spPr>
      </p:pic>
    </p:spTree>
    <p:extLst>
      <p:ext uri="{BB962C8B-B14F-4D97-AF65-F5344CB8AC3E}">
        <p14:creationId xmlns:p14="http://schemas.microsoft.com/office/powerpoint/2010/main" val="75151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浮点数标准 </a:t>
            </a:r>
            <a:r>
              <a:rPr lang="en-US" altLang="zh-CN" dirty="0"/>
              <a:t>IEEE754</a:t>
            </a:r>
            <a:endParaRPr lang="zh-CN" altLang="en-US" dirty="0"/>
          </a:p>
        </p:txBody>
      </p:sp>
      <p:sp>
        <p:nvSpPr>
          <p:cNvPr id="3" name="内容占位符 2"/>
          <p:cNvSpPr>
            <a:spLocks noGrp="1"/>
          </p:cNvSpPr>
          <p:nvPr>
            <p:ph idx="1"/>
          </p:nvPr>
        </p:nvSpPr>
        <p:spPr>
          <a:xfrm>
            <a:off x="1323191" y="3614278"/>
            <a:ext cx="9907793" cy="2779715"/>
          </a:xfrm>
        </p:spPr>
        <p:txBody>
          <a:bodyPr>
            <a:normAutofit fontScale="92500" lnSpcReduction="10000"/>
          </a:bodyPr>
          <a:lstStyle/>
          <a:p>
            <a:pPr>
              <a:lnSpc>
                <a:spcPct val="150000"/>
              </a:lnSpc>
            </a:pPr>
            <a:r>
              <a:rPr lang="zh-CN" altLang="en-US" sz="2900" dirty="0">
                <a:solidFill>
                  <a:srgbClr val="18978B"/>
                </a:solidFill>
              </a:rPr>
              <a:t>构成</a:t>
            </a:r>
            <a:r>
              <a:rPr lang="zh-CN" altLang="en-US" sz="2900" dirty="0"/>
              <a:t>：阶码</a:t>
            </a:r>
            <a:r>
              <a:rPr lang="en-US" altLang="zh-CN" sz="2900" dirty="0">
                <a:solidFill>
                  <a:srgbClr val="18978B"/>
                </a:solidFill>
              </a:rPr>
              <a:t>E</a:t>
            </a:r>
            <a:r>
              <a:rPr lang="zh-CN" altLang="en-US" sz="2900" dirty="0"/>
              <a:t>，尾数</a:t>
            </a:r>
            <a:r>
              <a:rPr lang="en-US" altLang="zh-CN" sz="2900" dirty="0">
                <a:solidFill>
                  <a:srgbClr val="18978B"/>
                </a:solidFill>
              </a:rPr>
              <a:t>M</a:t>
            </a:r>
            <a:r>
              <a:rPr lang="zh-CN" altLang="en-US" sz="2900" dirty="0"/>
              <a:t>，符号位</a:t>
            </a:r>
            <a:r>
              <a:rPr lang="en-US" altLang="zh-CN" sz="2900" dirty="0">
                <a:solidFill>
                  <a:srgbClr val="18978B"/>
                </a:solidFill>
              </a:rPr>
              <a:t>S</a:t>
            </a:r>
          </a:p>
          <a:p>
            <a:pPr>
              <a:lnSpc>
                <a:spcPct val="150000"/>
              </a:lnSpc>
            </a:pPr>
            <a:r>
              <a:rPr lang="zh-CN" altLang="en-US" sz="2900" dirty="0"/>
              <a:t>阶码和尾码的位数分配实际是表示范围和精度的折衷</a:t>
            </a:r>
            <a:endParaRPr lang="en-US" altLang="zh-CN" sz="2900" dirty="0"/>
          </a:p>
          <a:p>
            <a:pPr>
              <a:lnSpc>
                <a:spcPct val="150000"/>
              </a:lnSpc>
            </a:pPr>
            <a:r>
              <a:rPr lang="en-US" altLang="zh-CN" sz="2900" dirty="0"/>
              <a:t>N = (−1)</a:t>
            </a:r>
            <a:r>
              <a:rPr lang="en-US" altLang="zh-CN" sz="2900" baseline="50000" dirty="0">
                <a:solidFill>
                  <a:srgbClr val="18978B"/>
                </a:solidFill>
              </a:rPr>
              <a:t>S</a:t>
            </a:r>
            <a:r>
              <a:rPr lang="en-US" altLang="zh-CN" sz="2900" baseline="50000" dirty="0"/>
              <a:t>  </a:t>
            </a:r>
            <a:r>
              <a:rPr lang="en-US" altLang="zh-CN" sz="2900" b="1" dirty="0"/>
              <a:t>╳</a:t>
            </a:r>
            <a:r>
              <a:rPr lang="en-US" altLang="zh-CN" sz="2900" dirty="0"/>
              <a:t>  </a:t>
            </a:r>
            <a:r>
              <a:rPr lang="en-US" altLang="zh-CN" sz="2900" dirty="0">
                <a:solidFill>
                  <a:srgbClr val="18978B"/>
                </a:solidFill>
              </a:rPr>
              <a:t>M </a:t>
            </a:r>
            <a:r>
              <a:rPr lang="en-US" altLang="zh-CN" sz="2900" b="1" dirty="0"/>
              <a:t> ╳ </a:t>
            </a:r>
            <a:r>
              <a:rPr lang="en-US" altLang="zh-CN" sz="2900" dirty="0"/>
              <a:t>2</a:t>
            </a:r>
            <a:r>
              <a:rPr lang="en-US" altLang="zh-CN" sz="2900" baseline="50000" dirty="0">
                <a:solidFill>
                  <a:srgbClr val="18978B"/>
                </a:solidFill>
              </a:rPr>
              <a:t>E</a:t>
            </a:r>
            <a:r>
              <a:rPr lang="en-US" altLang="zh-CN" sz="2900" dirty="0"/>
              <a:t> </a:t>
            </a:r>
          </a:p>
          <a:p>
            <a:pPr>
              <a:lnSpc>
                <a:spcPct val="150000"/>
              </a:lnSpc>
            </a:pPr>
            <a:r>
              <a:rPr lang="zh-CN" altLang="en-US" sz="2800" dirty="0"/>
              <a:t>阶码移码表示，</a:t>
            </a:r>
            <a:r>
              <a:rPr lang="zh-CN" altLang="en-US" sz="2800" b="1" dirty="0">
                <a:solidFill>
                  <a:srgbClr val="1387B7"/>
                </a:solidFill>
              </a:rPr>
              <a:t>偏移量</a:t>
            </a:r>
            <a:r>
              <a:rPr lang="en-US" altLang="zh-CN" sz="2800" b="1" dirty="0">
                <a:solidFill>
                  <a:srgbClr val="1387B7"/>
                </a:solidFill>
              </a:rPr>
              <a:t>127/1023</a:t>
            </a:r>
            <a:r>
              <a:rPr lang="zh-CN" altLang="en-US" sz="2800" dirty="0"/>
              <a:t>，尾数原码表示，符号在第</a:t>
            </a:r>
            <a:r>
              <a:rPr lang="en-US" altLang="zh-CN" sz="2800" dirty="0"/>
              <a:t>1</a:t>
            </a:r>
            <a:r>
              <a:rPr lang="zh-CN" altLang="en-US" sz="2800" dirty="0"/>
              <a:t>位</a:t>
            </a:r>
            <a:endParaRPr lang="en-US" altLang="zh-CN" dirty="0"/>
          </a:p>
          <a:p>
            <a:endParaRPr lang="zh-CN" altLang="en-US" dirty="0"/>
          </a:p>
          <a:p>
            <a:endParaRPr lang="zh-CN" altLang="en-US" dirty="0"/>
          </a:p>
        </p:txBody>
      </p:sp>
      <p:grpSp>
        <p:nvGrpSpPr>
          <p:cNvPr id="8" name="组合 7"/>
          <p:cNvGrpSpPr/>
          <p:nvPr/>
        </p:nvGrpSpPr>
        <p:grpSpPr>
          <a:xfrm>
            <a:off x="1323191" y="1482258"/>
            <a:ext cx="6720538" cy="566738"/>
            <a:chOff x="1772327" y="1918270"/>
            <a:chExt cx="6720538" cy="566738"/>
          </a:xfrm>
        </p:grpSpPr>
        <p:graphicFrame>
          <p:nvGraphicFramePr>
            <p:cNvPr id="5" name="Group 3"/>
            <p:cNvGraphicFramePr>
              <a:graphicFrameLocks/>
            </p:cNvGraphicFramePr>
            <p:nvPr>
              <p:extLst>
                <p:ext uri="{D42A27DB-BD31-4B8C-83A1-F6EECF244321}">
                  <p14:modId xmlns:p14="http://schemas.microsoft.com/office/powerpoint/2010/main" val="2130957607"/>
                </p:ext>
              </p:extLst>
            </p:nvPr>
          </p:nvGraphicFramePr>
          <p:xfrm>
            <a:off x="3871653" y="1918270"/>
            <a:ext cx="4621212" cy="566738"/>
          </p:xfrm>
          <a:graphic>
            <a:graphicData uri="http://schemas.openxmlformats.org/drawingml/2006/table">
              <a:tbl>
                <a:tblPr/>
                <a:tblGrid>
                  <a:gridCol w="769937">
                    <a:extLst>
                      <a:ext uri="{9D8B030D-6E8A-4147-A177-3AD203B41FA5}">
                        <a16:colId xmlns:a16="http://schemas.microsoft.com/office/drawing/2014/main" val="20000"/>
                      </a:ext>
                    </a:extLst>
                  </a:gridCol>
                  <a:gridCol w="1463427">
                    <a:extLst>
                      <a:ext uri="{9D8B030D-6E8A-4147-A177-3AD203B41FA5}">
                        <a16:colId xmlns:a16="http://schemas.microsoft.com/office/drawing/2014/main" val="20001"/>
                      </a:ext>
                    </a:extLst>
                  </a:gridCol>
                  <a:gridCol w="2387848">
                    <a:extLst>
                      <a:ext uri="{9D8B030D-6E8A-4147-A177-3AD203B41FA5}">
                        <a16:colId xmlns:a16="http://schemas.microsoft.com/office/drawing/2014/main" val="20002"/>
                      </a:ext>
                    </a:extLst>
                  </a:gridCol>
                </a:tblGrid>
                <a:tr h="566738">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S</a:t>
                        </a:r>
                        <a:r>
                          <a:rPr kumimoji="0" lang="en-US" sz="1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(1bit)</a:t>
                        </a:r>
                      </a:p>
                    </a:txBody>
                    <a:tcPr marT="45628" marB="456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E</a:t>
                        </a:r>
                        <a:r>
                          <a:rPr kumimoji="0" lang="en-US" sz="1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(23~30</a:t>
                        </a:r>
                        <a:r>
                          <a:rPr kumimoji="0" lang="zh-CN" altLang="en-US" sz="1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8bit</a:t>
                        </a:r>
                        <a:r>
                          <a:rPr kumimoji="0" lang="en-US"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a:t>
                        </a:r>
                      </a:p>
                    </a:txBody>
                    <a:tcPr marT="45628" marB="456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M</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(0~22</a:t>
                        </a:r>
                        <a:r>
                          <a:rPr kumimoji="0" lang="zh-CN" alt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23bit)</a:t>
                        </a:r>
                      </a:p>
                    </a:txBody>
                    <a:tcPr marT="45628" marB="456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
          <p:nvSpPr>
            <p:cNvPr id="4" name="矩形 3"/>
            <p:cNvSpPr/>
            <p:nvPr/>
          </p:nvSpPr>
          <p:spPr>
            <a:xfrm>
              <a:off x="1772327" y="2033861"/>
              <a:ext cx="1882631" cy="400110"/>
            </a:xfrm>
            <a:prstGeom prst="rect">
              <a:avLst/>
            </a:prstGeom>
          </p:spPr>
          <p:txBody>
            <a:bodyPr wrap="none">
              <a:spAutoFit/>
            </a:bodyPr>
            <a:lstStyle/>
            <a:p>
              <a:r>
                <a:rPr lang="en-US" altLang="zh-CN" sz="2000" b="1" dirty="0"/>
                <a:t>32</a:t>
              </a:r>
              <a:r>
                <a:rPr lang="zh-CN" altLang="en-US" sz="2000" b="1" dirty="0"/>
                <a:t>浮点数 </a:t>
              </a:r>
              <a:r>
                <a:rPr lang="en-US" altLang="zh-CN" sz="2000" b="1" i="1" dirty="0"/>
                <a:t>float</a:t>
              </a:r>
              <a:endParaRPr lang="zh-CN" altLang="en-US" sz="2000" b="1" i="1" dirty="0"/>
            </a:p>
          </p:txBody>
        </p:sp>
      </p:grpSp>
      <p:grpSp>
        <p:nvGrpSpPr>
          <p:cNvPr id="9" name="组合 8"/>
          <p:cNvGrpSpPr/>
          <p:nvPr/>
        </p:nvGrpSpPr>
        <p:grpSpPr>
          <a:xfrm>
            <a:off x="1312432" y="2317469"/>
            <a:ext cx="9039942" cy="533276"/>
            <a:chOff x="1761568" y="2753481"/>
            <a:chExt cx="8558228" cy="533276"/>
          </a:xfrm>
        </p:grpSpPr>
        <p:graphicFrame>
          <p:nvGraphicFramePr>
            <p:cNvPr id="6" name="Group 14"/>
            <p:cNvGraphicFramePr>
              <a:graphicFrameLocks/>
            </p:cNvGraphicFramePr>
            <p:nvPr>
              <p:extLst>
                <p:ext uri="{D42A27DB-BD31-4B8C-83A1-F6EECF244321}">
                  <p14:modId xmlns:p14="http://schemas.microsoft.com/office/powerpoint/2010/main" val="2122926469"/>
                </p:ext>
              </p:extLst>
            </p:nvPr>
          </p:nvGraphicFramePr>
          <p:xfrm>
            <a:off x="3759212" y="2753481"/>
            <a:ext cx="6560584" cy="533276"/>
          </p:xfrm>
          <a:graphic>
            <a:graphicData uri="http://schemas.openxmlformats.org/drawingml/2006/table">
              <a:tbl>
                <a:tblPr/>
                <a:tblGrid>
                  <a:gridCol w="776602">
                    <a:extLst>
                      <a:ext uri="{9D8B030D-6E8A-4147-A177-3AD203B41FA5}">
                        <a16:colId xmlns:a16="http://schemas.microsoft.com/office/drawing/2014/main" val="20000"/>
                      </a:ext>
                    </a:extLst>
                  </a:gridCol>
                  <a:gridCol w="2116760">
                    <a:extLst>
                      <a:ext uri="{9D8B030D-6E8A-4147-A177-3AD203B41FA5}">
                        <a16:colId xmlns:a16="http://schemas.microsoft.com/office/drawing/2014/main" val="20001"/>
                      </a:ext>
                    </a:extLst>
                  </a:gridCol>
                  <a:gridCol w="4036495">
                    <a:extLst>
                      <a:ext uri="{9D8B030D-6E8A-4147-A177-3AD203B41FA5}">
                        <a16:colId xmlns:a16="http://schemas.microsoft.com/office/drawing/2014/main" val="20002"/>
                      </a:ext>
                    </a:extLst>
                  </a:gridCol>
                </a:tblGrid>
                <a:tr h="533276">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S</a:t>
                        </a:r>
                        <a:r>
                          <a:rPr kumimoji="0" lang="en-US" sz="1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(1bit)</a:t>
                        </a:r>
                      </a:p>
                    </a:txBody>
                    <a:tcPr marL="90000" marR="90000" marT="46450" marB="46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E</a:t>
                        </a:r>
                        <a:r>
                          <a:rPr kumimoji="0" 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(52~62</a:t>
                        </a:r>
                        <a:r>
                          <a:rPr kumimoji="0" lang="zh-CN" alt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11bit)</a:t>
                        </a:r>
                      </a:p>
                    </a:txBody>
                    <a:tcPr marT="45375" marB="453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M</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(0~51</a:t>
                        </a:r>
                        <a:r>
                          <a:rPr kumimoji="0" lang="zh-CN" alt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52bit)</a:t>
                        </a:r>
                      </a:p>
                    </a:txBody>
                    <a:tcPr marT="45375" marB="453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
          <p:nvSpPr>
            <p:cNvPr id="7" name="矩形 6"/>
            <p:cNvSpPr/>
            <p:nvPr/>
          </p:nvSpPr>
          <p:spPr>
            <a:xfrm>
              <a:off x="1761568" y="2886647"/>
              <a:ext cx="2161169" cy="400110"/>
            </a:xfrm>
            <a:prstGeom prst="rect">
              <a:avLst/>
            </a:prstGeom>
          </p:spPr>
          <p:txBody>
            <a:bodyPr wrap="none">
              <a:spAutoFit/>
            </a:bodyPr>
            <a:lstStyle/>
            <a:p>
              <a:r>
                <a:rPr lang="en-US" altLang="zh-CN" sz="2000" b="1" dirty="0"/>
                <a:t>64</a:t>
              </a:r>
              <a:r>
                <a:rPr lang="zh-CN" altLang="en-US" sz="2000" b="1" dirty="0"/>
                <a:t>浮点数 </a:t>
              </a:r>
              <a:r>
                <a:rPr lang="en-US" altLang="zh-CN" sz="2000" b="1" i="1" dirty="0"/>
                <a:t>double</a:t>
              </a:r>
              <a:endParaRPr lang="zh-CN" altLang="en-US" sz="2000" b="1" i="1" dirty="0"/>
            </a:p>
          </p:txBody>
        </p:sp>
      </p:grpSp>
    </p:spTree>
    <p:extLst>
      <p:ext uri="{BB962C8B-B14F-4D97-AF65-F5344CB8AC3E}">
        <p14:creationId xmlns:p14="http://schemas.microsoft.com/office/powerpoint/2010/main" val="54416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down)">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矩形 4"/>
          <p:cNvSpPr/>
          <p:nvPr/>
        </p:nvSpPr>
        <p:spPr>
          <a:xfrm>
            <a:off x="3672461" y="4186441"/>
            <a:ext cx="7549257" cy="729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700076" y="2609981"/>
            <a:ext cx="7521643" cy="72920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normAutofit/>
          </a:bodyPr>
          <a:lstStyle/>
          <a:p>
            <a:r>
              <a:rPr lang="zh-CN" altLang="en-US" dirty="0"/>
              <a:t>浮点数标准 </a:t>
            </a:r>
            <a:r>
              <a:rPr lang="en-US" altLang="zh-CN" dirty="0"/>
              <a:t>IEEE754</a:t>
            </a:r>
            <a:endParaRPr lang="zh-CN" altLang="en-US" dirty="0"/>
          </a:p>
        </p:txBody>
      </p:sp>
      <p:sp>
        <p:nvSpPr>
          <p:cNvPr id="3" name="内容占位符 2"/>
          <p:cNvSpPr>
            <a:spLocks noGrp="1"/>
          </p:cNvSpPr>
          <p:nvPr>
            <p:ph idx="1"/>
          </p:nvPr>
        </p:nvSpPr>
        <p:spPr>
          <a:xfrm>
            <a:off x="460207" y="1724723"/>
            <a:ext cx="11391433" cy="5637024"/>
          </a:xfrm>
        </p:spPr>
        <p:txBody>
          <a:bodyPr>
            <a:normAutofit/>
          </a:bodyPr>
          <a:lstStyle/>
          <a:p>
            <a:pPr>
              <a:lnSpc>
                <a:spcPct val="170000"/>
              </a:lnSpc>
            </a:pPr>
            <a:r>
              <a:rPr lang="zh-CN" altLang="en-US" b="1" dirty="0">
                <a:solidFill>
                  <a:srgbClr val="18978B"/>
                </a:solidFill>
              </a:rPr>
              <a:t>规格化数</a:t>
            </a:r>
            <a:r>
              <a:rPr lang="en-US" altLang="zh-CN" dirty="0">
                <a:solidFill>
                  <a:srgbClr val="18978B"/>
                </a:solidFill>
              </a:rPr>
              <a:t>(Normal)</a:t>
            </a:r>
            <a:endParaRPr lang="zh-CN" altLang="en-US" dirty="0">
              <a:solidFill>
                <a:srgbClr val="18978B"/>
              </a:solidFill>
            </a:endParaRPr>
          </a:p>
          <a:p>
            <a:pPr marL="0" indent="0">
              <a:lnSpc>
                <a:spcPct val="170000"/>
              </a:lnSpc>
              <a:buNone/>
            </a:pPr>
            <a:r>
              <a:rPr lang="zh-CN" altLang="en-US" dirty="0"/>
              <a:t>    </a:t>
            </a:r>
            <a:r>
              <a:rPr lang="en-US" altLang="zh-CN" dirty="0"/>
              <a:t>1≤E≤254/</a:t>
            </a:r>
            <a:r>
              <a:rPr lang="en-US" altLang="zh-CN" dirty="0">
                <a:solidFill>
                  <a:srgbClr val="C00000"/>
                </a:solidFill>
              </a:rPr>
              <a:t>2046</a:t>
            </a:r>
            <a:r>
              <a:rPr lang="en-US" altLang="zh-CN" dirty="0"/>
              <a:t>     (−1)</a:t>
            </a:r>
            <a:r>
              <a:rPr lang="en-US" altLang="zh-CN" baseline="70000" dirty="0"/>
              <a:t>s </a:t>
            </a:r>
            <a:r>
              <a:rPr lang="en-US" altLang="zh-CN" dirty="0"/>
              <a:t>× </a:t>
            </a:r>
            <a:r>
              <a:rPr lang="en-US" altLang="zh-CN"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dirty="0"/>
              <a:t>.M × 2</a:t>
            </a:r>
            <a:r>
              <a:rPr lang="en-US" altLang="zh-CN" baseline="70000" dirty="0"/>
              <a:t>E−127</a:t>
            </a:r>
            <a:r>
              <a:rPr lang="en-US" altLang="zh-CN" dirty="0"/>
              <a:t>       </a:t>
            </a:r>
            <a:r>
              <a:rPr lang="en-US" altLang="zh-CN" dirty="0">
                <a:solidFill>
                  <a:srgbClr val="C00000"/>
                </a:solidFill>
              </a:rPr>
              <a:t>(−1)</a:t>
            </a:r>
            <a:r>
              <a:rPr lang="en-US" altLang="zh-CN" baseline="70000" dirty="0">
                <a:solidFill>
                  <a:srgbClr val="C00000"/>
                </a:solidFill>
              </a:rPr>
              <a:t>s </a:t>
            </a:r>
            <a:r>
              <a:rPr lang="en-US" altLang="zh-CN" dirty="0">
                <a:solidFill>
                  <a:srgbClr val="C00000"/>
                </a:solidFill>
              </a:rPr>
              <a:t>× </a:t>
            </a:r>
            <a:r>
              <a:rPr lang="en-US" altLang="zh-CN"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dirty="0">
                <a:solidFill>
                  <a:srgbClr val="C00000"/>
                </a:solidFill>
              </a:rPr>
              <a:t>.M × 2</a:t>
            </a:r>
            <a:r>
              <a:rPr lang="en-US" altLang="zh-CN" baseline="70000" dirty="0">
                <a:solidFill>
                  <a:srgbClr val="C00000"/>
                </a:solidFill>
              </a:rPr>
              <a:t>E−1023</a:t>
            </a:r>
            <a:endParaRPr lang="en-US" altLang="zh-CN" dirty="0">
              <a:solidFill>
                <a:srgbClr val="C00000"/>
              </a:solidFill>
            </a:endParaRPr>
          </a:p>
          <a:p>
            <a:pPr>
              <a:lnSpc>
                <a:spcPct val="170000"/>
              </a:lnSpc>
            </a:pPr>
            <a:r>
              <a:rPr lang="zh-CN" altLang="en-US" b="1" dirty="0">
                <a:solidFill>
                  <a:srgbClr val="18978B"/>
                </a:solidFill>
              </a:rPr>
              <a:t>非规格化数</a:t>
            </a:r>
            <a:r>
              <a:rPr lang="en-US" altLang="zh-CN" dirty="0">
                <a:solidFill>
                  <a:srgbClr val="18978B"/>
                </a:solidFill>
              </a:rPr>
              <a:t>(Subnormal)      </a:t>
            </a:r>
          </a:p>
          <a:p>
            <a:pPr marL="0" indent="0">
              <a:lnSpc>
                <a:spcPct val="170000"/>
              </a:lnSpc>
              <a:buNone/>
            </a:pPr>
            <a:r>
              <a:rPr lang="en-US" altLang="zh-CN" dirty="0"/>
              <a:t>        E=0                    (−1)</a:t>
            </a:r>
            <a:r>
              <a:rPr lang="en-US" altLang="zh-CN" baseline="70000" dirty="0"/>
              <a:t>s </a:t>
            </a:r>
            <a:r>
              <a:rPr lang="en-US" altLang="zh-CN" dirty="0"/>
              <a:t>× </a:t>
            </a:r>
            <a:r>
              <a:rPr lang="en-US" altLang="zh-CN" dirty="0">
                <a:solidFill>
                  <a:srgbClr val="0000FF"/>
                </a:solidFill>
              </a:rPr>
              <a:t>0</a:t>
            </a:r>
            <a:r>
              <a:rPr lang="en-US" altLang="zh-CN" dirty="0"/>
              <a:t>.M × 2</a:t>
            </a:r>
            <a:r>
              <a:rPr lang="en-US" altLang="zh-CN" baseline="70000" dirty="0"/>
              <a:t>−126</a:t>
            </a:r>
            <a:r>
              <a:rPr lang="en-US" altLang="zh-CN" dirty="0"/>
              <a:t>        </a:t>
            </a:r>
            <a:r>
              <a:rPr lang="en-US" altLang="zh-CN" dirty="0">
                <a:solidFill>
                  <a:srgbClr val="C00000"/>
                </a:solidFill>
              </a:rPr>
              <a:t>(−1)</a:t>
            </a:r>
            <a:r>
              <a:rPr lang="en-US" altLang="zh-CN" baseline="70000" dirty="0">
                <a:solidFill>
                  <a:srgbClr val="C00000"/>
                </a:solidFill>
              </a:rPr>
              <a:t>s </a:t>
            </a:r>
            <a:r>
              <a:rPr lang="en-US" altLang="zh-CN" dirty="0">
                <a:solidFill>
                  <a:srgbClr val="C00000"/>
                </a:solidFill>
              </a:rPr>
              <a:t>× </a:t>
            </a:r>
            <a:r>
              <a:rPr lang="en-US" altLang="zh-CN" dirty="0">
                <a:solidFill>
                  <a:srgbClr val="0000FF"/>
                </a:solidFill>
              </a:rPr>
              <a:t>0</a:t>
            </a:r>
            <a:r>
              <a:rPr lang="en-US" altLang="zh-CN" dirty="0">
                <a:solidFill>
                  <a:srgbClr val="C00000"/>
                </a:solidFill>
              </a:rPr>
              <a:t>.M × 2</a:t>
            </a:r>
            <a:r>
              <a:rPr lang="en-US" altLang="zh-CN" baseline="70000" dirty="0">
                <a:solidFill>
                  <a:srgbClr val="C00000"/>
                </a:solidFill>
              </a:rPr>
              <a:t>−1022</a:t>
            </a:r>
            <a:endParaRPr lang="en-US" altLang="zh-CN" dirty="0">
              <a:solidFill>
                <a:srgbClr val="C00000"/>
              </a:solidFill>
            </a:endParaRPr>
          </a:p>
          <a:p>
            <a:pPr>
              <a:lnSpc>
                <a:spcPct val="170000"/>
              </a:lnSpc>
            </a:pPr>
            <a:r>
              <a:rPr lang="zh-CN" altLang="en-US" dirty="0"/>
              <a:t>尾数</a:t>
            </a:r>
            <a:r>
              <a:rPr lang="zh-CN" altLang="en-US" b="1" dirty="0"/>
              <a:t>原码表示</a:t>
            </a:r>
            <a:r>
              <a:rPr lang="zh-CN" altLang="en-US" dirty="0"/>
              <a:t>，表示区间对称</a:t>
            </a:r>
            <a:endParaRPr lang="en-US" altLang="zh-CN" dirty="0"/>
          </a:p>
          <a:p>
            <a:pPr>
              <a:lnSpc>
                <a:spcPct val="170000"/>
              </a:lnSpc>
            </a:pPr>
            <a:r>
              <a:rPr lang="zh-CN" altLang="en-US" dirty="0"/>
              <a:t>规格化数</a:t>
            </a:r>
            <a:r>
              <a:rPr lang="zh-CN" altLang="en-US" b="1" dirty="0">
                <a:solidFill>
                  <a:srgbClr val="1387B7"/>
                </a:solidFill>
              </a:rPr>
              <a:t>最高位恒为</a:t>
            </a:r>
            <a:r>
              <a:rPr lang="en-US" altLang="zh-CN" b="1" dirty="0">
                <a:solidFill>
                  <a:srgbClr val="1387B7"/>
                </a:solidFill>
              </a:rPr>
              <a:t>1</a:t>
            </a:r>
            <a:r>
              <a:rPr lang="zh-CN" altLang="en-US" dirty="0"/>
              <a:t>，该位为</a:t>
            </a:r>
            <a:r>
              <a:rPr lang="zh-CN" altLang="en-US" b="1" dirty="0">
                <a:solidFill>
                  <a:srgbClr val="1387B7"/>
                </a:solidFill>
              </a:rPr>
              <a:t>隐藏位</a:t>
            </a:r>
            <a:r>
              <a:rPr lang="zh-CN" altLang="en-US" dirty="0"/>
              <a:t>，可节约尾数数据位</a:t>
            </a:r>
          </a:p>
          <a:p>
            <a:pPr>
              <a:lnSpc>
                <a:spcPct val="170000"/>
              </a:lnSpc>
            </a:pPr>
            <a:endParaRPr lang="zh-CN" altLang="en-US" dirty="0"/>
          </a:p>
          <a:p>
            <a:pPr>
              <a:lnSpc>
                <a:spcPct val="170000"/>
              </a:lnSpc>
            </a:pPr>
            <a:endParaRPr lang="en-US" altLang="zh-CN" dirty="0"/>
          </a:p>
          <a:p>
            <a:pPr>
              <a:lnSpc>
                <a:spcPct val="170000"/>
              </a:lnSpc>
            </a:pPr>
            <a:endParaRPr lang="zh-CN" altLang="en-US" dirty="0"/>
          </a:p>
        </p:txBody>
      </p:sp>
      <p:pic>
        <p:nvPicPr>
          <p:cNvPr id="7" name="图片 6"/>
          <p:cNvPicPr>
            <a:picLocks noChangeAspect="1"/>
          </p:cNvPicPr>
          <p:nvPr/>
        </p:nvPicPr>
        <p:blipFill>
          <a:blip r:embed="rId2"/>
          <a:stretch>
            <a:fillRect/>
          </a:stretch>
        </p:blipFill>
        <p:spPr>
          <a:xfrm>
            <a:off x="3700077" y="1364460"/>
            <a:ext cx="3042836" cy="451518"/>
          </a:xfrm>
          <a:prstGeom prst="rect">
            <a:avLst/>
          </a:prstGeom>
        </p:spPr>
      </p:pic>
      <p:pic>
        <p:nvPicPr>
          <p:cNvPr id="8" name="图片 7"/>
          <p:cNvPicPr>
            <a:picLocks noChangeAspect="1"/>
          </p:cNvPicPr>
          <p:nvPr/>
        </p:nvPicPr>
        <p:blipFill>
          <a:blip r:embed="rId3"/>
          <a:stretch>
            <a:fillRect/>
          </a:stretch>
        </p:blipFill>
        <p:spPr>
          <a:xfrm>
            <a:off x="7155711" y="1364455"/>
            <a:ext cx="4145465" cy="451518"/>
          </a:xfrm>
          <a:prstGeom prst="rect">
            <a:avLst/>
          </a:prstGeom>
        </p:spPr>
      </p:pic>
    </p:spTree>
    <p:extLst>
      <p:ext uri="{BB962C8B-B14F-4D97-AF65-F5344CB8AC3E}">
        <p14:creationId xmlns:p14="http://schemas.microsoft.com/office/powerpoint/2010/main" val="195434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wipe(left)">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left)">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32</a:t>
            </a:r>
            <a:r>
              <a:rPr lang="zh-CN" altLang="en-US" dirty="0"/>
              <a:t>位单精度浮点数编码格式</a:t>
            </a:r>
          </a:p>
        </p:txBody>
      </p:sp>
      <p:sp>
        <p:nvSpPr>
          <p:cNvPr id="5" name="Rectangle 99"/>
          <p:cNvSpPr>
            <a:spLocks noChangeArrowheads="1"/>
          </p:cNvSpPr>
          <p:nvPr/>
        </p:nvSpPr>
        <p:spPr bwMode="auto">
          <a:xfrm>
            <a:off x="1070657" y="1858595"/>
            <a:ext cx="10153363" cy="4264412"/>
          </a:xfrm>
          <a:prstGeom prst="rect">
            <a:avLst/>
          </a:prstGeom>
          <a:solidFill>
            <a:schemeClr val="accent1">
              <a:lumMod val="20000"/>
              <a:lumOff val="80000"/>
            </a:schemeClr>
          </a:solidFill>
          <a:ln>
            <a:noFill/>
          </a:ln>
          <a:extLst/>
        </p:spPr>
        <p:txBody>
          <a:bodyPr wrap="none"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sz="1800"/>
          </a:p>
        </p:txBody>
      </p:sp>
      <p:sp>
        <p:nvSpPr>
          <p:cNvPr id="6" name="Rectangle 36"/>
          <p:cNvSpPr>
            <a:spLocks noChangeArrowheads="1"/>
          </p:cNvSpPr>
          <p:nvPr/>
        </p:nvSpPr>
        <p:spPr bwMode="auto">
          <a:xfrm>
            <a:off x="6887689" y="5513805"/>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a:t>+0/-0</a:t>
            </a:r>
          </a:p>
        </p:txBody>
      </p:sp>
      <p:grpSp>
        <p:nvGrpSpPr>
          <p:cNvPr id="67" name="组合 66"/>
          <p:cNvGrpSpPr/>
          <p:nvPr/>
        </p:nvGrpSpPr>
        <p:grpSpPr>
          <a:xfrm>
            <a:off x="1070657" y="5513805"/>
            <a:ext cx="5817031" cy="609202"/>
            <a:chOff x="1070657" y="5513805"/>
            <a:chExt cx="5817031" cy="609202"/>
          </a:xfrm>
        </p:grpSpPr>
        <p:sp>
          <p:nvSpPr>
            <p:cNvPr id="7" name="Rectangle 35"/>
            <p:cNvSpPr>
              <a:spLocks noChangeArrowheads="1"/>
            </p:cNvSpPr>
            <p:nvPr/>
          </p:nvSpPr>
          <p:spPr bwMode="auto">
            <a:xfrm>
              <a:off x="4520686" y="5513805"/>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p>
          </p:txBody>
        </p:sp>
        <p:sp>
          <p:nvSpPr>
            <p:cNvPr id="8" name="Rectangle 34"/>
            <p:cNvSpPr>
              <a:spLocks noChangeArrowheads="1"/>
            </p:cNvSpPr>
            <p:nvPr/>
          </p:nvSpPr>
          <p:spPr bwMode="auto">
            <a:xfrm>
              <a:off x="2745963" y="5513805"/>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p>
          </p:txBody>
        </p:sp>
        <p:sp>
          <p:nvSpPr>
            <p:cNvPr id="9" name="Rectangle 33"/>
            <p:cNvSpPr>
              <a:spLocks noChangeArrowheads="1"/>
            </p:cNvSpPr>
            <p:nvPr/>
          </p:nvSpPr>
          <p:spPr bwMode="auto">
            <a:xfrm>
              <a:off x="1070657" y="5513805"/>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0/1</a:t>
              </a:r>
            </a:p>
          </p:txBody>
        </p:sp>
      </p:grpSp>
      <p:sp>
        <p:nvSpPr>
          <p:cNvPr id="10" name="Rectangle 32"/>
          <p:cNvSpPr>
            <a:spLocks noChangeArrowheads="1"/>
          </p:cNvSpPr>
          <p:nvPr/>
        </p:nvSpPr>
        <p:spPr bwMode="auto">
          <a:xfrm>
            <a:off x="6887689" y="4904604"/>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nSpc>
                <a:spcPct val="120000"/>
              </a:lnSpc>
              <a:spcBef>
                <a:spcPct val="20000"/>
              </a:spcBef>
              <a:buClr>
                <a:schemeClr val="accent2"/>
              </a:buClr>
            </a:pPr>
            <a:r>
              <a:rPr lang="en-US" altLang="zh-CN" sz="2400" dirty="0">
                <a:solidFill>
                  <a:srgbClr val="FF6600"/>
                </a:solidFill>
              </a:rPr>
              <a:t> </a:t>
            </a:r>
            <a:r>
              <a:rPr lang="en-US" altLang="zh-CN" sz="2400" b="1" dirty="0">
                <a:solidFill>
                  <a:srgbClr val="C00000"/>
                </a:solidFill>
              </a:rPr>
              <a:t>(</a:t>
            </a:r>
            <a:r>
              <a:rPr lang="en-US" altLang="zh-CN" sz="2400"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rPr>
              <a:t>1)</a:t>
            </a:r>
            <a:r>
              <a:rPr lang="en-US" altLang="zh-CN" sz="2400" b="1" baseline="50000" dirty="0">
                <a:solidFill>
                  <a:srgbClr val="C00000"/>
                </a:solidFill>
              </a:rPr>
              <a:t>S</a:t>
            </a:r>
            <a:r>
              <a:rPr lang="en-US" altLang="zh-CN" sz="2000" b="1" dirty="0">
                <a:solidFill>
                  <a:srgbClr val="C00000"/>
                </a:solidFill>
              </a:rPr>
              <a:t>× </a:t>
            </a:r>
            <a:r>
              <a:rPr lang="en-US" altLang="zh-CN" sz="2400" b="1" dirty="0">
                <a:solidFill>
                  <a:srgbClr val="C00000"/>
                </a:solidFill>
              </a:rPr>
              <a:t>(0.M)</a:t>
            </a:r>
            <a:r>
              <a:rPr lang="en-US" altLang="zh-CN" sz="2400" b="1" baseline="50000" dirty="0">
                <a:solidFill>
                  <a:srgbClr val="C00000"/>
                </a:solidFill>
              </a:rPr>
              <a:t> </a:t>
            </a:r>
            <a:r>
              <a:rPr lang="en-US" altLang="zh-CN" sz="2000" b="1" dirty="0">
                <a:solidFill>
                  <a:srgbClr val="C00000"/>
                </a:solidFill>
              </a:rPr>
              <a:t>×</a:t>
            </a:r>
            <a:r>
              <a:rPr lang="en-US" altLang="zh-CN" sz="2400" b="1" dirty="0">
                <a:solidFill>
                  <a:srgbClr val="C00000"/>
                </a:solidFill>
              </a:rPr>
              <a:t>2</a:t>
            </a:r>
            <a:r>
              <a:rPr lang="en-US" altLang="zh-CN" sz="2000" b="1" baseline="50000" dirty="0">
                <a:solidFill>
                  <a:srgbClr val="C00000"/>
                </a:solidFill>
              </a:rPr>
              <a:t>(−126)</a:t>
            </a:r>
            <a:endParaRPr lang="en-US" altLang="zh-CN" sz="2400" b="1" dirty="0">
              <a:solidFill>
                <a:srgbClr val="C00000"/>
              </a:solidFill>
            </a:endParaRPr>
          </a:p>
        </p:txBody>
      </p:sp>
      <p:grpSp>
        <p:nvGrpSpPr>
          <p:cNvPr id="64" name="组合 63"/>
          <p:cNvGrpSpPr/>
          <p:nvPr/>
        </p:nvGrpSpPr>
        <p:grpSpPr>
          <a:xfrm>
            <a:off x="1070657" y="4904604"/>
            <a:ext cx="5817031" cy="609202"/>
            <a:chOff x="1070657" y="4904604"/>
            <a:chExt cx="5817031" cy="609202"/>
          </a:xfrm>
        </p:grpSpPr>
        <p:sp>
          <p:nvSpPr>
            <p:cNvPr id="11" name="Rectangle 31"/>
            <p:cNvSpPr>
              <a:spLocks noChangeArrowheads="1"/>
            </p:cNvSpPr>
            <p:nvPr/>
          </p:nvSpPr>
          <p:spPr bwMode="auto">
            <a:xfrm>
              <a:off x="4520686" y="4904604"/>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       M </a:t>
              </a:r>
              <a:r>
                <a:rPr lang="en-US" altLang="zh-CN" sz="2000" dirty="0">
                  <a:solidFill>
                    <a:srgbClr val="C0000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非零</a:t>
              </a:r>
              <a:r>
                <a:rPr lang="en-US" altLang="zh-CN" sz="2000" dirty="0">
                  <a:solidFill>
                    <a:srgbClr val="C00000"/>
                  </a:solidFill>
                  <a:latin typeface="微软雅黑" panose="020B0503020204020204" pitchFamily="34" charset="-122"/>
                  <a:ea typeface="微软雅黑" panose="020B0503020204020204" pitchFamily="34" charset="-122"/>
                </a:rPr>
                <a:t>)</a:t>
              </a:r>
            </a:p>
          </p:txBody>
        </p:sp>
        <p:sp>
          <p:nvSpPr>
            <p:cNvPr id="12" name="Rectangle 30"/>
            <p:cNvSpPr>
              <a:spLocks noChangeArrowheads="1"/>
            </p:cNvSpPr>
            <p:nvPr/>
          </p:nvSpPr>
          <p:spPr bwMode="auto">
            <a:xfrm>
              <a:off x="2745963" y="4904604"/>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C00000"/>
                  </a:solidFill>
                </a:rPr>
                <a:t>0</a:t>
              </a:r>
            </a:p>
          </p:txBody>
        </p:sp>
        <p:sp>
          <p:nvSpPr>
            <p:cNvPr id="13" name="Rectangle 29"/>
            <p:cNvSpPr>
              <a:spLocks noChangeArrowheads="1"/>
            </p:cNvSpPr>
            <p:nvPr/>
          </p:nvSpPr>
          <p:spPr bwMode="auto">
            <a:xfrm>
              <a:off x="1070657" y="4904604"/>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0/1</a:t>
              </a:r>
            </a:p>
          </p:txBody>
        </p:sp>
      </p:grpSp>
      <p:sp>
        <p:nvSpPr>
          <p:cNvPr id="14" name="Rectangle 28"/>
          <p:cNvSpPr>
            <a:spLocks noChangeArrowheads="1"/>
          </p:cNvSpPr>
          <p:nvPr/>
        </p:nvSpPr>
        <p:spPr bwMode="auto">
          <a:xfrm>
            <a:off x="6887689" y="4295402"/>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nSpc>
                <a:spcPct val="120000"/>
              </a:lnSpc>
              <a:spcBef>
                <a:spcPct val="20000"/>
              </a:spcBef>
              <a:buClr>
                <a:schemeClr val="accent2"/>
              </a:buClr>
            </a:pPr>
            <a:r>
              <a:rPr lang="en-US" altLang="zh-CN" sz="2400" dirty="0">
                <a:solidFill>
                  <a:srgbClr val="FF6600"/>
                </a:solidFill>
              </a:rPr>
              <a:t> </a:t>
            </a:r>
            <a:r>
              <a:rPr lang="en-US" altLang="zh-CN" sz="2400" b="1" dirty="0">
                <a:solidFill>
                  <a:srgbClr val="C00000"/>
                </a:solidFill>
              </a:rPr>
              <a:t>(</a:t>
            </a:r>
            <a:r>
              <a:rPr lang="en-US" altLang="zh-CN" sz="2400"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rPr>
              <a:t>1)</a:t>
            </a:r>
            <a:r>
              <a:rPr lang="en-US" altLang="zh-CN" sz="2400" b="1" baseline="50000" dirty="0">
                <a:solidFill>
                  <a:srgbClr val="C00000"/>
                </a:solidFill>
              </a:rPr>
              <a:t>S</a:t>
            </a:r>
            <a:r>
              <a:rPr lang="en-US" altLang="zh-CN" sz="2000" b="1" dirty="0">
                <a:solidFill>
                  <a:srgbClr val="C00000"/>
                </a:solidFill>
              </a:rPr>
              <a:t>× </a:t>
            </a:r>
            <a:r>
              <a:rPr lang="en-US" altLang="zh-CN" sz="2400" b="1" dirty="0">
                <a:solidFill>
                  <a:srgbClr val="C00000"/>
                </a:solidFill>
              </a:rPr>
              <a:t>(1.M)</a:t>
            </a:r>
            <a:r>
              <a:rPr lang="en-US" altLang="zh-CN" sz="2400" b="1" baseline="50000" dirty="0">
                <a:solidFill>
                  <a:srgbClr val="C00000"/>
                </a:solidFill>
              </a:rPr>
              <a:t> </a:t>
            </a:r>
            <a:r>
              <a:rPr lang="en-US" altLang="zh-CN" sz="2000" b="1" dirty="0">
                <a:solidFill>
                  <a:srgbClr val="C00000"/>
                </a:solidFill>
              </a:rPr>
              <a:t>×</a:t>
            </a:r>
            <a:r>
              <a:rPr lang="en-US" altLang="zh-CN" sz="2400" b="1" dirty="0">
                <a:solidFill>
                  <a:srgbClr val="C00000"/>
                </a:solidFill>
              </a:rPr>
              <a:t>2</a:t>
            </a:r>
            <a:r>
              <a:rPr lang="en-US" altLang="zh-CN" sz="2000" b="1" baseline="50000" dirty="0">
                <a:solidFill>
                  <a:srgbClr val="C00000"/>
                </a:solidFill>
              </a:rPr>
              <a:t>(E−127)</a:t>
            </a:r>
          </a:p>
        </p:txBody>
      </p:sp>
      <p:grpSp>
        <p:nvGrpSpPr>
          <p:cNvPr id="61" name="组合 60"/>
          <p:cNvGrpSpPr/>
          <p:nvPr/>
        </p:nvGrpSpPr>
        <p:grpSpPr>
          <a:xfrm>
            <a:off x="1070657" y="4295402"/>
            <a:ext cx="5817031" cy="609202"/>
            <a:chOff x="1070657" y="4295402"/>
            <a:chExt cx="5817031" cy="609202"/>
          </a:xfrm>
        </p:grpSpPr>
        <p:sp>
          <p:nvSpPr>
            <p:cNvPr id="15" name="Rectangle 27"/>
            <p:cNvSpPr>
              <a:spLocks noChangeArrowheads="1"/>
            </p:cNvSpPr>
            <p:nvPr/>
          </p:nvSpPr>
          <p:spPr bwMode="auto">
            <a:xfrm>
              <a:off x="4520686" y="4295402"/>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M</a:t>
              </a:r>
            </a:p>
          </p:txBody>
        </p:sp>
        <p:sp>
          <p:nvSpPr>
            <p:cNvPr id="16" name="Rectangle 26"/>
            <p:cNvSpPr>
              <a:spLocks noChangeArrowheads="1"/>
            </p:cNvSpPr>
            <p:nvPr/>
          </p:nvSpPr>
          <p:spPr bwMode="auto">
            <a:xfrm>
              <a:off x="2745963" y="4295402"/>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C00000"/>
                  </a:solidFill>
                </a:rPr>
                <a:t>1~254</a:t>
              </a:r>
            </a:p>
          </p:txBody>
        </p:sp>
        <p:sp>
          <p:nvSpPr>
            <p:cNvPr id="17" name="Rectangle 25"/>
            <p:cNvSpPr>
              <a:spLocks noChangeArrowheads="1"/>
            </p:cNvSpPr>
            <p:nvPr/>
          </p:nvSpPr>
          <p:spPr bwMode="auto">
            <a:xfrm>
              <a:off x="1070657" y="4295402"/>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0/1</a:t>
              </a:r>
            </a:p>
          </p:txBody>
        </p:sp>
      </p:grpSp>
      <p:sp>
        <p:nvSpPr>
          <p:cNvPr id="18" name="Rectangle 24"/>
          <p:cNvSpPr>
            <a:spLocks noChangeArrowheads="1"/>
          </p:cNvSpPr>
          <p:nvPr/>
        </p:nvSpPr>
        <p:spPr bwMode="auto">
          <a:xfrm>
            <a:off x="6887689" y="3686200"/>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 ∞</a:t>
            </a:r>
          </a:p>
        </p:txBody>
      </p:sp>
      <p:grpSp>
        <p:nvGrpSpPr>
          <p:cNvPr id="58" name="组合 57"/>
          <p:cNvGrpSpPr/>
          <p:nvPr/>
        </p:nvGrpSpPr>
        <p:grpSpPr>
          <a:xfrm>
            <a:off x="1070657" y="3686200"/>
            <a:ext cx="5817031" cy="609202"/>
            <a:chOff x="1070657" y="3686200"/>
            <a:chExt cx="5817031" cy="609202"/>
          </a:xfrm>
        </p:grpSpPr>
        <p:sp>
          <p:nvSpPr>
            <p:cNvPr id="19" name="Rectangle 23"/>
            <p:cNvSpPr>
              <a:spLocks noChangeArrowheads="1"/>
            </p:cNvSpPr>
            <p:nvPr/>
          </p:nvSpPr>
          <p:spPr bwMode="auto">
            <a:xfrm>
              <a:off x="4520686" y="3686200"/>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p>
          </p:txBody>
        </p:sp>
        <p:sp>
          <p:nvSpPr>
            <p:cNvPr id="20" name="Rectangle 22"/>
            <p:cNvSpPr>
              <a:spLocks noChangeArrowheads="1"/>
            </p:cNvSpPr>
            <p:nvPr/>
          </p:nvSpPr>
          <p:spPr bwMode="auto">
            <a:xfrm>
              <a:off x="2745963" y="3686200"/>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255</a:t>
              </a:r>
            </a:p>
          </p:txBody>
        </p:sp>
        <p:sp>
          <p:nvSpPr>
            <p:cNvPr id="21" name="Rectangle 21"/>
            <p:cNvSpPr>
              <a:spLocks noChangeArrowheads="1"/>
            </p:cNvSpPr>
            <p:nvPr/>
          </p:nvSpPr>
          <p:spPr bwMode="auto">
            <a:xfrm>
              <a:off x="1070657" y="3686200"/>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1</a:t>
              </a:r>
            </a:p>
          </p:txBody>
        </p:sp>
      </p:grpSp>
      <p:sp>
        <p:nvSpPr>
          <p:cNvPr id="22" name="Rectangle 20"/>
          <p:cNvSpPr>
            <a:spLocks noChangeArrowheads="1"/>
          </p:cNvSpPr>
          <p:nvPr/>
        </p:nvSpPr>
        <p:spPr bwMode="auto">
          <a:xfrm>
            <a:off x="6887689" y="3076998"/>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a:t>
            </a:r>
          </a:p>
        </p:txBody>
      </p:sp>
      <p:grpSp>
        <p:nvGrpSpPr>
          <p:cNvPr id="55" name="组合 54"/>
          <p:cNvGrpSpPr/>
          <p:nvPr/>
        </p:nvGrpSpPr>
        <p:grpSpPr>
          <a:xfrm>
            <a:off x="1070657" y="3076998"/>
            <a:ext cx="5817031" cy="609202"/>
            <a:chOff x="1070657" y="3076998"/>
            <a:chExt cx="5817031" cy="609202"/>
          </a:xfrm>
        </p:grpSpPr>
        <p:sp>
          <p:nvSpPr>
            <p:cNvPr id="23" name="Rectangle 19"/>
            <p:cNvSpPr>
              <a:spLocks noChangeArrowheads="1"/>
            </p:cNvSpPr>
            <p:nvPr/>
          </p:nvSpPr>
          <p:spPr bwMode="auto">
            <a:xfrm>
              <a:off x="4520686" y="3076998"/>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0</a:t>
              </a:r>
            </a:p>
          </p:txBody>
        </p:sp>
        <p:sp>
          <p:nvSpPr>
            <p:cNvPr id="24" name="Rectangle 18"/>
            <p:cNvSpPr>
              <a:spLocks noChangeArrowheads="1"/>
            </p:cNvSpPr>
            <p:nvPr/>
          </p:nvSpPr>
          <p:spPr bwMode="auto">
            <a:xfrm>
              <a:off x="2745963" y="3076998"/>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255</a:t>
              </a:r>
            </a:p>
          </p:txBody>
        </p:sp>
        <p:sp>
          <p:nvSpPr>
            <p:cNvPr id="25" name="Rectangle 17"/>
            <p:cNvSpPr>
              <a:spLocks noChangeArrowheads="1"/>
            </p:cNvSpPr>
            <p:nvPr/>
          </p:nvSpPr>
          <p:spPr bwMode="auto">
            <a:xfrm>
              <a:off x="1070657" y="3076998"/>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p>
          </p:txBody>
        </p:sp>
      </p:grpSp>
      <p:sp>
        <p:nvSpPr>
          <p:cNvPr id="26" name="Rectangle 16"/>
          <p:cNvSpPr>
            <a:spLocks noChangeArrowheads="1"/>
          </p:cNvSpPr>
          <p:nvPr/>
        </p:nvSpPr>
        <p:spPr bwMode="auto">
          <a:xfrm>
            <a:off x="6887689" y="2467797"/>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nSpc>
                <a:spcPct val="120000"/>
              </a:lnSpc>
              <a:spcBef>
                <a:spcPct val="20000"/>
              </a:spcBef>
              <a:buClr>
                <a:schemeClr val="accent2"/>
              </a:buClr>
            </a:pPr>
            <a:r>
              <a:rPr lang="en-US" altLang="zh-CN" sz="2400" dirty="0"/>
              <a:t> </a:t>
            </a:r>
            <a:r>
              <a:rPr lang="en-US" altLang="zh-CN" sz="2400" dirty="0" err="1"/>
              <a:t>sNaN</a:t>
            </a:r>
            <a:r>
              <a:rPr lang="en-US" altLang="zh-CN" sz="2400" dirty="0"/>
              <a:t>  </a:t>
            </a:r>
            <a:r>
              <a:rPr lang="en-US" altLang="zh-CN" sz="2400" dirty="0" err="1">
                <a:solidFill>
                  <a:schemeClr val="accent2"/>
                </a:solidFill>
              </a:rPr>
              <a:t>NaN</a:t>
            </a:r>
            <a:r>
              <a:rPr lang="en-US" altLang="zh-CN" sz="2400" baseline="-25000" dirty="0" err="1">
                <a:solidFill>
                  <a:schemeClr val="accent2"/>
                </a:solidFill>
              </a:rPr>
              <a:t>Signaling</a:t>
            </a:r>
            <a:r>
              <a:rPr lang="zh-CN" altLang="en-US" sz="2400" dirty="0">
                <a:latin typeface="微软雅黑" panose="020B0503020204020204" pitchFamily="34" charset="-122"/>
                <a:ea typeface="微软雅黑" panose="020B0503020204020204" pitchFamily="34" charset="-122"/>
              </a:rPr>
              <a:t>产生异常</a:t>
            </a:r>
            <a:endParaRPr lang="en-US" altLang="zh-CN" sz="2400" baseline="-25000" dirty="0">
              <a:solidFill>
                <a:schemeClr val="accent2"/>
              </a:solidFill>
              <a:latin typeface="微软雅黑" panose="020B0503020204020204" pitchFamily="34" charset="-122"/>
              <a:ea typeface="微软雅黑" panose="020B0503020204020204" pitchFamily="34" charset="-122"/>
            </a:endParaRPr>
          </a:p>
        </p:txBody>
      </p:sp>
      <p:grpSp>
        <p:nvGrpSpPr>
          <p:cNvPr id="52" name="组合 51"/>
          <p:cNvGrpSpPr/>
          <p:nvPr/>
        </p:nvGrpSpPr>
        <p:grpSpPr>
          <a:xfrm>
            <a:off x="1070657" y="2467797"/>
            <a:ext cx="5755712" cy="609202"/>
            <a:chOff x="1070657" y="2467797"/>
            <a:chExt cx="5755712" cy="609202"/>
          </a:xfrm>
        </p:grpSpPr>
        <p:sp>
          <p:nvSpPr>
            <p:cNvPr id="27" name="Rectangle 15"/>
            <p:cNvSpPr>
              <a:spLocks noChangeArrowheads="1"/>
            </p:cNvSpPr>
            <p:nvPr/>
          </p:nvSpPr>
          <p:spPr bwMode="auto">
            <a:xfrm>
              <a:off x="4459367" y="2467797"/>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rPr>
                <a:t>非零  </a:t>
              </a:r>
              <a:r>
                <a:rPr lang="en-US" altLang="zh-CN" sz="2400" dirty="0"/>
                <a:t>0xxxx</a:t>
              </a:r>
            </a:p>
          </p:txBody>
        </p:sp>
        <p:sp>
          <p:nvSpPr>
            <p:cNvPr id="28" name="Rectangle 14"/>
            <p:cNvSpPr>
              <a:spLocks noChangeArrowheads="1"/>
            </p:cNvSpPr>
            <p:nvPr/>
          </p:nvSpPr>
          <p:spPr bwMode="auto">
            <a:xfrm>
              <a:off x="2745963" y="2467797"/>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255</a:t>
              </a:r>
            </a:p>
          </p:txBody>
        </p:sp>
        <p:sp>
          <p:nvSpPr>
            <p:cNvPr id="29" name="Rectangle 13"/>
            <p:cNvSpPr>
              <a:spLocks noChangeArrowheads="1"/>
            </p:cNvSpPr>
            <p:nvPr/>
          </p:nvSpPr>
          <p:spPr bwMode="auto">
            <a:xfrm>
              <a:off x="1070657" y="2467797"/>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0/1</a:t>
              </a:r>
            </a:p>
          </p:txBody>
        </p:sp>
      </p:grpSp>
      <p:sp>
        <p:nvSpPr>
          <p:cNvPr id="30" name="Rectangle 12"/>
          <p:cNvSpPr>
            <a:spLocks noChangeArrowheads="1"/>
          </p:cNvSpPr>
          <p:nvPr/>
        </p:nvSpPr>
        <p:spPr bwMode="auto">
          <a:xfrm>
            <a:off x="6887689" y="1858595"/>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a:t>
            </a:r>
            <a:r>
              <a:rPr lang="en-US" altLang="zh-CN" sz="2400" dirty="0" err="1"/>
              <a:t>qNaN</a:t>
            </a:r>
            <a:r>
              <a:rPr lang="en-US" altLang="zh-CN" sz="2400" dirty="0"/>
              <a:t>  </a:t>
            </a:r>
            <a:r>
              <a:rPr lang="en-US" altLang="zh-CN" sz="2400" dirty="0">
                <a:solidFill>
                  <a:schemeClr val="accent2"/>
                </a:solidFill>
              </a:rPr>
              <a:t>Not a Number</a:t>
            </a:r>
            <a:r>
              <a:rPr lang="zh-CN" altLang="en-US" sz="2000" baseline="-25000" dirty="0">
                <a:solidFill>
                  <a:schemeClr val="accent2"/>
                </a:solidFill>
              </a:rPr>
              <a:t>（</a:t>
            </a:r>
            <a:r>
              <a:rPr lang="en-US" altLang="zh-CN" sz="2000" baseline="-25000" dirty="0">
                <a:solidFill>
                  <a:schemeClr val="accent2"/>
                </a:solidFill>
              </a:rPr>
              <a:t>quiet</a:t>
            </a:r>
            <a:r>
              <a:rPr lang="zh-CN" altLang="en-US" sz="2000" baseline="-25000" dirty="0">
                <a:solidFill>
                  <a:schemeClr val="accent2"/>
                </a:solidFill>
              </a:rPr>
              <a:t>）</a:t>
            </a:r>
            <a:endParaRPr lang="en-US" altLang="zh-CN" sz="2400" baseline="-25000" dirty="0"/>
          </a:p>
        </p:txBody>
      </p:sp>
      <p:grpSp>
        <p:nvGrpSpPr>
          <p:cNvPr id="50" name="组合 49"/>
          <p:cNvGrpSpPr/>
          <p:nvPr/>
        </p:nvGrpSpPr>
        <p:grpSpPr>
          <a:xfrm>
            <a:off x="1070657" y="1858595"/>
            <a:ext cx="5817031" cy="609202"/>
            <a:chOff x="1070657" y="1858595"/>
            <a:chExt cx="5817031" cy="609202"/>
          </a:xfrm>
        </p:grpSpPr>
        <p:sp>
          <p:nvSpPr>
            <p:cNvPr id="31" name="Rectangle 11"/>
            <p:cNvSpPr>
              <a:spLocks noChangeArrowheads="1"/>
            </p:cNvSpPr>
            <p:nvPr/>
          </p:nvSpPr>
          <p:spPr bwMode="auto">
            <a:xfrm>
              <a:off x="4520686" y="1858595"/>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     1xxxx</a:t>
              </a:r>
            </a:p>
          </p:txBody>
        </p:sp>
        <p:sp>
          <p:nvSpPr>
            <p:cNvPr id="32" name="Rectangle 10"/>
            <p:cNvSpPr>
              <a:spLocks noChangeArrowheads="1"/>
            </p:cNvSpPr>
            <p:nvPr/>
          </p:nvSpPr>
          <p:spPr bwMode="auto">
            <a:xfrm>
              <a:off x="2745963" y="1858595"/>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255</a:t>
              </a:r>
            </a:p>
          </p:txBody>
        </p:sp>
        <p:sp>
          <p:nvSpPr>
            <p:cNvPr id="33" name="Rectangle 9"/>
            <p:cNvSpPr>
              <a:spLocks noChangeArrowheads="1"/>
            </p:cNvSpPr>
            <p:nvPr/>
          </p:nvSpPr>
          <p:spPr bwMode="auto">
            <a:xfrm>
              <a:off x="1070657" y="1858595"/>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0/1</a:t>
              </a:r>
            </a:p>
          </p:txBody>
        </p:sp>
      </p:grpSp>
      <p:sp>
        <p:nvSpPr>
          <p:cNvPr id="34" name="Rectangle 8"/>
          <p:cNvSpPr>
            <a:spLocks noChangeArrowheads="1"/>
          </p:cNvSpPr>
          <p:nvPr/>
        </p:nvSpPr>
        <p:spPr bwMode="auto">
          <a:xfrm>
            <a:off x="6887689" y="1249393"/>
            <a:ext cx="4336332"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bg1"/>
                </a:solidFill>
                <a:latin typeface="微软雅黑" panose="020B0503020204020204" pitchFamily="34" charset="-122"/>
                <a:ea typeface="微软雅黑" panose="020B0503020204020204" pitchFamily="34" charset="-122"/>
              </a:rPr>
              <a:t>表示</a:t>
            </a:r>
          </a:p>
        </p:txBody>
      </p:sp>
      <p:sp>
        <p:nvSpPr>
          <p:cNvPr id="35" name="Rectangle 7"/>
          <p:cNvSpPr>
            <a:spLocks noChangeArrowheads="1"/>
          </p:cNvSpPr>
          <p:nvPr/>
        </p:nvSpPr>
        <p:spPr bwMode="auto">
          <a:xfrm>
            <a:off x="4520686" y="1249393"/>
            <a:ext cx="2367002"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bg1"/>
                </a:solidFill>
                <a:latin typeface="微软雅黑" panose="020B0503020204020204" pitchFamily="34" charset="-122"/>
                <a:ea typeface="微软雅黑" panose="020B0503020204020204" pitchFamily="34" charset="-122"/>
              </a:rPr>
              <a:t>尾数</a:t>
            </a:r>
          </a:p>
        </p:txBody>
      </p:sp>
      <p:sp>
        <p:nvSpPr>
          <p:cNvPr id="36" name="Rectangle 6"/>
          <p:cNvSpPr>
            <a:spLocks noChangeArrowheads="1"/>
          </p:cNvSpPr>
          <p:nvPr/>
        </p:nvSpPr>
        <p:spPr bwMode="auto">
          <a:xfrm>
            <a:off x="2745963" y="1249393"/>
            <a:ext cx="1774724"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bg1"/>
                </a:solidFill>
                <a:latin typeface="微软雅黑" panose="020B0503020204020204" pitchFamily="34" charset="-122"/>
                <a:ea typeface="微软雅黑" panose="020B0503020204020204" pitchFamily="34" charset="-122"/>
              </a:rPr>
              <a:t>阶码</a:t>
            </a:r>
          </a:p>
        </p:txBody>
      </p:sp>
      <p:sp>
        <p:nvSpPr>
          <p:cNvPr id="37" name="Rectangle 5"/>
          <p:cNvSpPr>
            <a:spLocks noChangeArrowheads="1"/>
          </p:cNvSpPr>
          <p:nvPr/>
        </p:nvSpPr>
        <p:spPr bwMode="auto">
          <a:xfrm>
            <a:off x="1070657" y="1249393"/>
            <a:ext cx="1675305"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bg1"/>
                </a:solidFill>
                <a:latin typeface="微软雅黑" panose="020B0503020204020204" pitchFamily="34" charset="-122"/>
                <a:ea typeface="微软雅黑" panose="020B0503020204020204" pitchFamily="34" charset="-122"/>
              </a:rPr>
              <a:t>符号位</a:t>
            </a:r>
          </a:p>
        </p:txBody>
      </p:sp>
      <p:sp>
        <p:nvSpPr>
          <p:cNvPr id="45" name="Line 47"/>
          <p:cNvSpPr>
            <a:spLocks noChangeShapeType="1"/>
          </p:cNvSpPr>
          <p:nvPr/>
        </p:nvSpPr>
        <p:spPr bwMode="auto">
          <a:xfrm>
            <a:off x="2745962" y="1249393"/>
            <a:ext cx="0" cy="487361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a:p>
        </p:txBody>
      </p:sp>
      <p:sp>
        <p:nvSpPr>
          <p:cNvPr id="46" name="Line 48"/>
          <p:cNvSpPr>
            <a:spLocks noChangeShapeType="1"/>
          </p:cNvSpPr>
          <p:nvPr/>
        </p:nvSpPr>
        <p:spPr bwMode="auto">
          <a:xfrm>
            <a:off x="4520686" y="1249393"/>
            <a:ext cx="0" cy="487361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a:p>
        </p:txBody>
      </p:sp>
      <p:sp>
        <p:nvSpPr>
          <p:cNvPr id="47" name="Line 49"/>
          <p:cNvSpPr>
            <a:spLocks noChangeShapeType="1"/>
          </p:cNvSpPr>
          <p:nvPr/>
        </p:nvSpPr>
        <p:spPr bwMode="auto">
          <a:xfrm>
            <a:off x="6887688" y="1249393"/>
            <a:ext cx="0" cy="487361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r>
              <a:rPr lang="en-US" altLang="zh-CN" sz="2000" dirty="0"/>
              <a:t> </a:t>
            </a:r>
            <a:endParaRPr lang="zh-CN" altLang="en-US" sz="2000" dirty="0"/>
          </a:p>
        </p:txBody>
      </p:sp>
      <p:grpSp>
        <p:nvGrpSpPr>
          <p:cNvPr id="70" name="组合 69"/>
          <p:cNvGrpSpPr/>
          <p:nvPr/>
        </p:nvGrpSpPr>
        <p:grpSpPr>
          <a:xfrm>
            <a:off x="1070657" y="2467797"/>
            <a:ext cx="10153363" cy="3655210"/>
            <a:chOff x="1070657" y="2467797"/>
            <a:chExt cx="10153363" cy="3655210"/>
          </a:xfrm>
        </p:grpSpPr>
        <p:sp>
          <p:nvSpPr>
            <p:cNvPr id="54" name="Line 39"/>
            <p:cNvSpPr>
              <a:spLocks noChangeShapeType="1"/>
            </p:cNvSpPr>
            <p:nvPr/>
          </p:nvSpPr>
          <p:spPr bwMode="auto">
            <a:xfrm>
              <a:off x="1070657" y="2467797"/>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57" name="Line 40"/>
            <p:cNvSpPr>
              <a:spLocks noChangeShapeType="1"/>
            </p:cNvSpPr>
            <p:nvPr/>
          </p:nvSpPr>
          <p:spPr bwMode="auto">
            <a:xfrm>
              <a:off x="1070657" y="3076998"/>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0" name="Line 41"/>
            <p:cNvSpPr>
              <a:spLocks noChangeShapeType="1"/>
            </p:cNvSpPr>
            <p:nvPr/>
          </p:nvSpPr>
          <p:spPr bwMode="auto">
            <a:xfrm>
              <a:off x="1070657" y="3686200"/>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3" name="Line 42"/>
            <p:cNvSpPr>
              <a:spLocks noChangeShapeType="1"/>
            </p:cNvSpPr>
            <p:nvPr/>
          </p:nvSpPr>
          <p:spPr bwMode="auto">
            <a:xfrm>
              <a:off x="1070657" y="4295402"/>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6" name="Line 43"/>
            <p:cNvSpPr>
              <a:spLocks noChangeShapeType="1"/>
            </p:cNvSpPr>
            <p:nvPr/>
          </p:nvSpPr>
          <p:spPr bwMode="auto">
            <a:xfrm>
              <a:off x="1070657" y="4904604"/>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8" name="Line 45"/>
            <p:cNvSpPr>
              <a:spLocks noChangeShapeType="1"/>
            </p:cNvSpPr>
            <p:nvPr/>
          </p:nvSpPr>
          <p:spPr bwMode="auto">
            <a:xfrm>
              <a:off x="1070657" y="6123007"/>
              <a:ext cx="10153363"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9" name="Line 44"/>
            <p:cNvSpPr>
              <a:spLocks noChangeShapeType="1"/>
            </p:cNvSpPr>
            <p:nvPr/>
          </p:nvSpPr>
          <p:spPr bwMode="auto">
            <a:xfrm>
              <a:off x="1070657" y="5513805"/>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grpSp>
      <p:pic>
        <p:nvPicPr>
          <p:cNvPr id="56" name="Picture 10" descr="j0312558">
            <a:extLst>
              <a:ext uri="{FF2B5EF4-FFF2-40B4-BE49-F238E27FC236}">
                <a16:creationId xmlns:a16="http://schemas.microsoft.com/office/drawing/2014/main" id="{0C1E8846-C345-4193-B0EA-49BEA2B68851}"/>
              </a:ext>
            </a:extLst>
          </p:cNvPr>
          <p:cNvPicPr>
            <a:picLocks noChangeAspect="1" noChangeArrowheads="1"/>
          </p:cNvPicPr>
          <p:nvPr/>
        </p:nvPicPr>
        <p:blipFill>
          <a:blip r:embed="rId2" cstate="print"/>
          <a:srcRect/>
          <a:stretch>
            <a:fillRect/>
          </a:stretch>
        </p:blipFill>
        <p:spPr bwMode="auto">
          <a:xfrm flipH="1">
            <a:off x="8832304" y="260649"/>
            <a:ext cx="2209800" cy="1528763"/>
          </a:xfrm>
          <a:prstGeom prst="rect">
            <a:avLst/>
          </a:prstGeom>
          <a:noFill/>
          <a:ln w="9525">
            <a:noFill/>
            <a:miter lim="800000"/>
            <a:headEnd/>
            <a:tailEnd/>
          </a:ln>
        </p:spPr>
      </p:pic>
    </p:spTree>
    <p:extLst>
      <p:ext uri="{BB962C8B-B14F-4D97-AF65-F5344CB8AC3E}">
        <p14:creationId xmlns:p14="http://schemas.microsoft.com/office/powerpoint/2010/main" val="265955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wipe(left)">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left)">
                                      <p:cBhvr>
                                        <p:cTn id="57" dur="500"/>
                                        <p:tgtEl>
                                          <p:spTgt spid="6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left)">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wipe(left)">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4" grpId="0"/>
      <p:bldP spid="18" grpId="0"/>
      <p:bldP spid="22" grpId="0"/>
      <p:bldP spid="26" grpId="0"/>
      <p:bldP spid="30" grpId="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IEEE754 </a:t>
            </a:r>
            <a:r>
              <a:rPr lang="zh-CN" altLang="en-US" dirty="0"/>
              <a:t>规格化浮点数表示范围</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3922644572"/>
              </p:ext>
            </p:extLst>
          </p:nvPr>
        </p:nvGraphicFramePr>
        <p:xfrm>
          <a:off x="1118643" y="1030147"/>
          <a:ext cx="10267813" cy="5359078"/>
        </p:xfrm>
        <a:graphic>
          <a:graphicData uri="http://schemas.openxmlformats.org/drawingml/2006/table">
            <a:tbl>
              <a:tblPr firstRow="1" bandRow="1">
                <a:solidFill>
                  <a:srgbClr val="FF0000"/>
                </a:solidFill>
                <a:tableStyleId>{5C22544A-7EE6-4342-B048-85BDC9FD1C3A}</a:tableStyleId>
              </a:tblPr>
              <a:tblGrid>
                <a:gridCol w="3039884">
                  <a:extLst>
                    <a:ext uri="{9D8B030D-6E8A-4147-A177-3AD203B41FA5}">
                      <a16:colId xmlns:a16="http://schemas.microsoft.com/office/drawing/2014/main" val="20000"/>
                    </a:ext>
                  </a:extLst>
                </a:gridCol>
                <a:gridCol w="2965816">
                  <a:extLst>
                    <a:ext uri="{9D8B030D-6E8A-4147-A177-3AD203B41FA5}">
                      <a16:colId xmlns:a16="http://schemas.microsoft.com/office/drawing/2014/main" val="20001"/>
                    </a:ext>
                  </a:extLst>
                </a:gridCol>
                <a:gridCol w="4262113">
                  <a:extLst>
                    <a:ext uri="{9D8B030D-6E8A-4147-A177-3AD203B41FA5}">
                      <a16:colId xmlns:a16="http://schemas.microsoft.com/office/drawing/2014/main" val="20002"/>
                    </a:ext>
                  </a:extLst>
                </a:gridCol>
              </a:tblGrid>
              <a:tr h="439467">
                <a:tc>
                  <a:txBody>
                    <a:bodyPr/>
                    <a:lstStyle/>
                    <a:p>
                      <a:pPr algn="ctr"/>
                      <a:r>
                        <a:rPr lang="zh-CN" altLang="en-US" sz="2000" i="0" dirty="0">
                          <a:solidFill>
                            <a:schemeClr val="tx1"/>
                          </a:solidFill>
                          <a:latin typeface="微软雅黑" panose="020B0503020204020204" pitchFamily="34" charset="-122"/>
                          <a:ea typeface="微软雅黑" panose="020B0503020204020204" pitchFamily="34" charset="-122"/>
                        </a:rPr>
                        <a:t>格式</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accent6">
                        <a:lumMod val="60000"/>
                        <a:lumOff val="40000"/>
                      </a:schemeClr>
                    </a:solidFill>
                  </a:tcP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正数最小值</a:t>
                      </a:r>
                    </a:p>
                  </a:txBody>
                  <a:tcPr anchor="ctr" anchorCtr="1">
                    <a:solidFill>
                      <a:schemeClr val="accent6">
                        <a:lumMod val="60000"/>
                        <a:lumOff val="40000"/>
                      </a:schemeClr>
                    </a:solidFill>
                  </a:tcP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正数最大值</a:t>
                      </a:r>
                    </a:p>
                  </a:txBody>
                  <a:tcPr anchor="ctr" anchorCtr="1">
                    <a:solidFill>
                      <a:schemeClr val="accent6">
                        <a:lumMod val="60000"/>
                        <a:lumOff val="40000"/>
                      </a:schemeClr>
                    </a:solidFill>
                  </a:tcPr>
                </a:tc>
                <a:extLst>
                  <a:ext uri="{0D108BD9-81ED-4DB2-BD59-A6C34878D82A}">
                    <a16:rowId xmlns:a16="http://schemas.microsoft.com/office/drawing/2014/main" val="10000"/>
                  </a:ext>
                </a:extLst>
              </a:tr>
              <a:tr h="1343683">
                <a:tc>
                  <a:txBody>
                    <a:bodyPr/>
                    <a:lstStyle/>
                    <a:p>
                      <a:pPr algn="ct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单精度规格化</a:t>
                      </a:r>
                      <a:endParaRPr lang="en-US" altLang="zh-CN" sz="2000"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000" dirty="0">
                          <a:solidFill>
                            <a:schemeClr val="tx1"/>
                          </a:solidFill>
                          <a:latin typeface="微软雅黑" panose="020B0503020204020204" pitchFamily="34" charset="-122"/>
                          <a:ea typeface="微软雅黑" panose="020B0503020204020204" pitchFamily="34" charset="-122"/>
                        </a:rPr>
                        <a:t>(</a:t>
                      </a:r>
                      <a:r>
                        <a:rPr lang="en-US" altLang="zh-CN" sz="2000" i="0" dirty="0">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7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×1.m×2</a:t>
                      </a:r>
                      <a:r>
                        <a:rPr lang="en-US" altLang="zh-CN" sz="2000" baseline="70000" dirty="0">
                          <a:solidFill>
                            <a:schemeClr val="tx1"/>
                          </a:solidFill>
                          <a:latin typeface="微软雅黑" panose="020B0503020204020204" pitchFamily="34" charset="-122"/>
                          <a:ea typeface="微软雅黑" panose="020B0503020204020204" pitchFamily="34" charset="-122"/>
                        </a:rPr>
                        <a:t>E</a:t>
                      </a:r>
                      <a:r>
                        <a:rPr lang="en-US" altLang="zh-CN" sz="2000" i="0" kern="1200" baseline="70000" dirty="0">
                          <a:solidFill>
                            <a:schemeClr val="tx1"/>
                          </a:solidFill>
                          <a:latin typeface="微软雅黑" panose="020B0503020204020204" pitchFamily="34" charset="-122"/>
                          <a:ea typeface="微软雅黑" panose="020B0503020204020204" pitchFamily="34" charset="-122"/>
                          <a:cs typeface="+mn-cs"/>
                        </a:rPr>
                        <a:t>−</a:t>
                      </a:r>
                      <a:r>
                        <a:rPr lang="en-US" altLang="zh-CN" sz="2000" baseline="70000" dirty="0">
                          <a:solidFill>
                            <a:schemeClr val="tx1"/>
                          </a:solidFill>
                          <a:latin typeface="微软雅黑" panose="020B0503020204020204" pitchFamily="34" charset="-122"/>
                          <a:ea typeface="微软雅黑" panose="020B0503020204020204" pitchFamily="34" charset="-122"/>
                        </a:rPr>
                        <a:t>127</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latin typeface="微软雅黑" panose="020B0503020204020204" pitchFamily="34" charset="-122"/>
                          <a:ea typeface="微软雅黑" panose="020B0503020204020204" pitchFamily="34" charset="-122"/>
                        </a:rPr>
                        <a:t>E</a:t>
                      </a:r>
                      <a:r>
                        <a:rPr lang="en-US" altLang="zh-CN" sz="2800" i="0" baseline="-25000" dirty="0" err="1">
                          <a:solidFill>
                            <a:schemeClr val="accent2"/>
                          </a:solidFill>
                          <a:latin typeface="微软雅黑" panose="020B0503020204020204" pitchFamily="34" charset="-122"/>
                          <a:ea typeface="微软雅黑" panose="020B0503020204020204" pitchFamily="34" charset="-122"/>
                        </a:rPr>
                        <a:t>min</a:t>
                      </a:r>
                      <a:r>
                        <a:rPr lang="en-US" altLang="zh-CN" sz="2000" i="0" dirty="0">
                          <a:latin typeface="微软雅黑" panose="020B0503020204020204" pitchFamily="34" charset="-122"/>
                          <a:ea typeface="微软雅黑" panose="020B0503020204020204" pitchFamily="34" charset="-122"/>
                        </a:rPr>
                        <a:t>=1, </a:t>
                      </a:r>
                      <a:r>
                        <a:rPr lang="en-US" altLang="zh-CN" sz="2000" i="0" dirty="0" err="1">
                          <a:latin typeface="微软雅黑" panose="020B0503020204020204" pitchFamily="34" charset="-122"/>
                          <a:ea typeface="微软雅黑" panose="020B0503020204020204" pitchFamily="34" charset="-122"/>
                        </a:rPr>
                        <a:t>M</a:t>
                      </a:r>
                      <a:r>
                        <a:rPr lang="en-US" altLang="zh-CN" sz="2000" i="0" baseline="-25000" dirty="0" err="1">
                          <a:latin typeface="微软雅黑" panose="020B0503020204020204" pitchFamily="34" charset="-122"/>
                          <a:ea typeface="微软雅黑" panose="020B0503020204020204" pitchFamily="34" charset="-122"/>
                        </a:rPr>
                        <a:t>min</a:t>
                      </a:r>
                      <a:r>
                        <a:rPr lang="en-US" altLang="zh-CN" sz="2000" i="0" dirty="0">
                          <a:latin typeface="微软雅黑" panose="020B0503020204020204" pitchFamily="34" charset="-122"/>
                          <a:ea typeface="微软雅黑" panose="020B0503020204020204" pitchFamily="34" charset="-122"/>
                        </a:rPr>
                        <a:t>=1.0</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1.0 × 2</a:t>
                      </a:r>
                      <a:r>
                        <a:rPr lang="en-US" altLang="zh-CN" sz="2000" i="0" baseline="50000" dirty="0">
                          <a:latin typeface="微软雅黑" panose="020B0503020204020204" pitchFamily="34" charset="-122"/>
                          <a:ea typeface="微软雅黑" panose="020B0503020204020204" pitchFamily="34" charset="-122"/>
                        </a:rPr>
                        <a:t>1</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127</a:t>
                      </a:r>
                      <a:r>
                        <a:rPr lang="en-US" altLang="zh-CN" sz="2000" i="0" dirty="0">
                          <a:latin typeface="微软雅黑" panose="020B0503020204020204" pitchFamily="34" charset="-122"/>
                          <a:ea typeface="微软雅黑" panose="020B0503020204020204" pitchFamily="34" charset="-122"/>
                        </a:rPr>
                        <a:t> = </a:t>
                      </a:r>
                      <a:r>
                        <a:rPr lang="en-US" altLang="zh-CN" sz="2000" b="1" i="0" dirty="0">
                          <a:solidFill>
                            <a:srgbClr val="C00000"/>
                          </a:solidFill>
                          <a:latin typeface="微软雅黑" panose="020B0503020204020204" pitchFamily="34" charset="-122"/>
                          <a:ea typeface="微软雅黑" panose="020B0503020204020204" pitchFamily="34" charset="-122"/>
                        </a:rPr>
                        <a:t>2</a:t>
                      </a:r>
                      <a:r>
                        <a:rPr lang="en-US" altLang="zh-CN" sz="2000" b="1"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b="1" i="0" baseline="50000" dirty="0">
                          <a:solidFill>
                            <a:srgbClr val="C00000"/>
                          </a:solidFill>
                          <a:latin typeface="微软雅黑" panose="020B0503020204020204" pitchFamily="34" charset="-122"/>
                          <a:ea typeface="微软雅黑" panose="020B0503020204020204" pitchFamily="34" charset="-122"/>
                        </a:rPr>
                        <a:t>126 </a:t>
                      </a:r>
                    </a:p>
                  </a:txBody>
                  <a:tcPr anchor="ctr" anchorCtr="1"/>
                </a:tc>
                <a:tc>
                  <a:txBody>
                    <a:bodyPr/>
                    <a:lstStyle/>
                    <a:p>
                      <a:pPr marL="0" indent="0" algn="l" eaLnBrk="1" hangingPunct="1">
                        <a:lnSpc>
                          <a:spcPct val="120000"/>
                        </a:lnSpc>
                        <a:spcBef>
                          <a:spcPct val="20000"/>
                        </a:spcBef>
                        <a:buClr>
                          <a:schemeClr val="accent2"/>
                        </a:buClr>
                        <a:buFont typeface="Wingdings" panose="05000000000000000000" pitchFamily="2" charset="2"/>
                        <a:buNone/>
                        <a:tabLst/>
                      </a:pPr>
                      <a:r>
                        <a:rPr lang="en-US" altLang="zh-CN" sz="2000" i="0" dirty="0" err="1">
                          <a:latin typeface="微软雅黑" panose="020B0503020204020204" pitchFamily="34" charset="-122"/>
                          <a:ea typeface="微软雅黑" panose="020B0503020204020204" pitchFamily="34" charset="-122"/>
                        </a:rPr>
                        <a:t>E</a:t>
                      </a:r>
                      <a:r>
                        <a:rPr lang="en-US" altLang="zh-CN" sz="2800" i="0" baseline="-25000" dirty="0" err="1">
                          <a:solidFill>
                            <a:schemeClr val="accent2"/>
                          </a:solidFill>
                          <a:latin typeface="微软雅黑" panose="020B0503020204020204" pitchFamily="34" charset="-122"/>
                          <a:ea typeface="微软雅黑" panose="020B0503020204020204" pitchFamily="34" charset="-122"/>
                        </a:rPr>
                        <a:t>max</a:t>
                      </a:r>
                      <a:r>
                        <a:rPr lang="en-US" altLang="zh-CN" sz="2000" i="0" dirty="0">
                          <a:latin typeface="微软雅黑" panose="020B0503020204020204" pitchFamily="34" charset="-122"/>
                          <a:ea typeface="微软雅黑" panose="020B0503020204020204" pitchFamily="34" charset="-122"/>
                        </a:rPr>
                        <a:t>=254, </a:t>
                      </a:r>
                      <a:r>
                        <a:rPr lang="en-US" altLang="zh-CN" sz="2000" i="0" dirty="0" err="1">
                          <a:latin typeface="微软雅黑" panose="020B0503020204020204" pitchFamily="34" charset="-122"/>
                          <a:ea typeface="微软雅黑" panose="020B0503020204020204" pitchFamily="34" charset="-122"/>
                        </a:rPr>
                        <a:t>M</a:t>
                      </a:r>
                      <a:r>
                        <a:rPr lang="en-US" altLang="zh-CN" sz="2000" i="0" baseline="-25000" dirty="0" err="1">
                          <a:latin typeface="微软雅黑" panose="020B0503020204020204" pitchFamily="34" charset="-122"/>
                          <a:ea typeface="微软雅黑" panose="020B0503020204020204" pitchFamily="34" charset="-122"/>
                        </a:rPr>
                        <a:t>max</a:t>
                      </a:r>
                      <a:r>
                        <a:rPr lang="en-US" altLang="zh-CN" sz="2000" i="0" dirty="0">
                          <a:latin typeface="微软雅黑" panose="020B0503020204020204" pitchFamily="34" charset="-122"/>
                          <a:ea typeface="微软雅黑" panose="020B0503020204020204" pitchFamily="34" charset="-122"/>
                        </a:rPr>
                        <a:t>=</a:t>
                      </a:r>
                      <a:r>
                        <a:rPr lang="en-US" altLang="zh-CN" sz="2000" b="1" i="0" dirty="0">
                          <a:solidFill>
                            <a:srgbClr val="0000FF"/>
                          </a:solidFill>
                          <a:latin typeface="微软雅黑" panose="020B0503020204020204" pitchFamily="34" charset="-122"/>
                          <a:ea typeface="微软雅黑" panose="020B0503020204020204" pitchFamily="34" charset="-122"/>
                        </a:rPr>
                        <a:t>1</a:t>
                      </a:r>
                      <a:r>
                        <a:rPr lang="en-US" altLang="zh-CN" sz="2000" i="0" dirty="0">
                          <a:latin typeface="微软雅黑" panose="020B0503020204020204" pitchFamily="34" charset="-122"/>
                          <a:ea typeface="微软雅黑" panose="020B0503020204020204" pitchFamily="34" charset="-122"/>
                        </a:rPr>
                        <a:t>.1111…1</a:t>
                      </a:r>
                    </a:p>
                    <a:p>
                      <a:pPr marL="0" indent="0" algn="l" eaLnBrk="1" hangingPunct="1">
                        <a:lnSpc>
                          <a:spcPct val="120000"/>
                        </a:lnSpc>
                        <a:spcBef>
                          <a:spcPct val="20000"/>
                        </a:spcBef>
                        <a:buClr>
                          <a:schemeClr val="accent2"/>
                        </a:buClr>
                        <a:buFont typeface="Wingdings" panose="05000000000000000000" pitchFamily="2" charset="2"/>
                        <a:buNone/>
                        <a:tabLst/>
                      </a:pPr>
                      <a:r>
                        <a:rPr lang="en-US" altLang="zh-CN" sz="2000" i="0" dirty="0">
                          <a:latin typeface="微软雅黑" panose="020B0503020204020204" pitchFamily="34" charset="-122"/>
                          <a:ea typeface="微软雅黑" panose="020B0503020204020204" pitchFamily="34" charset="-122"/>
                        </a:rPr>
                        <a:t>2</a:t>
                      </a:r>
                      <a:r>
                        <a:rPr lang="en-US" altLang="zh-CN" sz="2000" i="0" baseline="50000" dirty="0">
                          <a:latin typeface="微软雅黑" panose="020B0503020204020204" pitchFamily="34" charset="-122"/>
                          <a:ea typeface="微软雅黑" panose="020B0503020204020204" pitchFamily="34" charset="-122"/>
                        </a:rPr>
                        <a:t>127 </a:t>
                      </a:r>
                      <a:r>
                        <a:rPr lang="en-US" altLang="zh-CN" sz="2000" i="0" dirty="0">
                          <a:latin typeface="微软雅黑" panose="020B0503020204020204" pitchFamily="34" charset="-122"/>
                          <a:ea typeface="微软雅黑" panose="020B0503020204020204" pitchFamily="34" charset="-122"/>
                        </a:rPr>
                        <a:t>× (2−2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23</a:t>
                      </a:r>
                      <a:r>
                        <a:rPr lang="en-US" altLang="zh-CN" sz="2000" i="0" dirty="0">
                          <a:latin typeface="微软雅黑" panose="020B0503020204020204" pitchFamily="34" charset="-122"/>
                          <a:ea typeface="微软雅黑" panose="020B0503020204020204" pitchFamily="34" charset="-122"/>
                        </a:rPr>
                        <a:t>) </a:t>
                      </a:r>
                    </a:p>
                  </a:txBody>
                  <a:tcPr anchor="ctr" anchorCtr="1"/>
                </a:tc>
                <a:extLst>
                  <a:ext uri="{0D108BD9-81ED-4DB2-BD59-A6C34878D82A}">
                    <a16:rowId xmlns:a16="http://schemas.microsoft.com/office/drawing/2014/main" val="10001"/>
                  </a:ext>
                </a:extLst>
              </a:tr>
              <a:tr h="1083614">
                <a:tc>
                  <a:txBody>
                    <a:bodyPr/>
                    <a:lstStyle/>
                    <a:p>
                      <a:pPr algn="ct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单精度非规格化</a:t>
                      </a:r>
                      <a:endParaRPr lang="en-US" altLang="zh-CN" sz="2000"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000" dirty="0">
                          <a:solidFill>
                            <a:schemeClr val="tx1"/>
                          </a:solidFill>
                          <a:latin typeface="微软雅黑" panose="020B0503020204020204" pitchFamily="34" charset="-122"/>
                          <a:ea typeface="微软雅黑" panose="020B0503020204020204" pitchFamily="34" charset="-122"/>
                        </a:rPr>
                        <a:t>(</a:t>
                      </a:r>
                      <a:r>
                        <a:rPr lang="en-US" altLang="zh-CN" sz="2000" i="0" dirty="0">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7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×0.m×2</a:t>
                      </a:r>
                      <a:r>
                        <a:rPr lang="en-US" altLang="zh-CN" sz="2000" i="0" kern="1200" baseline="70000" dirty="0">
                          <a:solidFill>
                            <a:schemeClr val="tx1"/>
                          </a:solidFill>
                          <a:latin typeface="微软雅黑" panose="020B0503020204020204" pitchFamily="34" charset="-122"/>
                          <a:ea typeface="微软雅黑" panose="020B0503020204020204" pitchFamily="34" charset="-122"/>
                          <a:cs typeface="+mn-cs"/>
                        </a:rPr>
                        <a:t>−</a:t>
                      </a:r>
                      <a:r>
                        <a:rPr lang="en-US" altLang="zh-CN" sz="2000" baseline="70000" dirty="0">
                          <a:solidFill>
                            <a:schemeClr val="tx1"/>
                          </a:solidFill>
                          <a:latin typeface="微软雅黑" panose="020B0503020204020204" pitchFamily="34" charset="-122"/>
                          <a:ea typeface="微软雅黑" panose="020B0503020204020204" pitchFamily="34" charset="-122"/>
                        </a:rPr>
                        <a:t>126</a:t>
                      </a: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E=0, </a:t>
                      </a:r>
                      <a:r>
                        <a:rPr lang="en-US" altLang="zh-CN" sz="2000" i="0" dirty="0" err="1">
                          <a:latin typeface="微软雅黑" panose="020B0503020204020204" pitchFamily="34" charset="-122"/>
                          <a:ea typeface="微软雅黑" panose="020B0503020204020204" pitchFamily="34" charset="-122"/>
                        </a:rPr>
                        <a:t>M</a:t>
                      </a:r>
                      <a:r>
                        <a:rPr lang="en-US" altLang="zh-CN" sz="2000" i="0" baseline="-25000" dirty="0" err="1">
                          <a:latin typeface="微软雅黑" panose="020B0503020204020204" pitchFamily="34" charset="-122"/>
                          <a:ea typeface="微软雅黑" panose="020B0503020204020204" pitchFamily="34" charset="-122"/>
                        </a:rPr>
                        <a:t>min</a:t>
                      </a:r>
                      <a:r>
                        <a:rPr lang="en-US" altLang="zh-CN" sz="2000" i="0" dirty="0">
                          <a:latin typeface="微软雅黑" panose="020B0503020204020204" pitchFamily="34" charset="-122"/>
                          <a:ea typeface="微软雅黑" panose="020B0503020204020204" pitchFamily="34" charset="-122"/>
                        </a:rPr>
                        <a:t>=2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23</a:t>
                      </a:r>
                      <a:endParaRPr lang="en-US" altLang="zh-CN" sz="2000" i="0" dirty="0">
                        <a:latin typeface="微软雅黑" panose="020B0503020204020204" pitchFamily="34" charset="-122"/>
                        <a:ea typeface="微软雅黑" panose="020B0503020204020204" pitchFamily="34" charset="-122"/>
                      </a:endParaRPr>
                    </a:p>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2</a:t>
                      </a:r>
                      <a:r>
                        <a:rPr lang="en-US" altLang="zh-CN" sz="2000" i="0" baseline="50000" dirty="0">
                          <a:latin typeface="微软雅黑" panose="020B0503020204020204" pitchFamily="34" charset="-122"/>
                          <a:ea typeface="微软雅黑" panose="020B0503020204020204" pitchFamily="34" charset="-122"/>
                        </a:rPr>
                        <a:t>-23 </a:t>
                      </a:r>
                      <a:r>
                        <a:rPr lang="en-US" altLang="zh-CN" sz="2000" i="0" dirty="0">
                          <a:latin typeface="微软雅黑" panose="020B0503020204020204" pitchFamily="34" charset="-122"/>
                          <a:ea typeface="微软雅黑" panose="020B0503020204020204" pitchFamily="34" charset="-122"/>
                        </a:rPr>
                        <a:t>× 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−126 </a:t>
                      </a:r>
                      <a:r>
                        <a:rPr lang="en-US" altLang="zh-CN" sz="2000" i="0" dirty="0">
                          <a:latin typeface="微软雅黑" panose="020B0503020204020204" pitchFamily="34" charset="-122"/>
                          <a:ea typeface="微软雅黑" panose="020B0503020204020204" pitchFamily="34" charset="-122"/>
                        </a:rPr>
                        <a:t>= </a:t>
                      </a:r>
                      <a:r>
                        <a:rPr lang="en-US" altLang="zh-CN" sz="2000" b="1" i="0" dirty="0">
                          <a:solidFill>
                            <a:srgbClr val="18978B"/>
                          </a:solidFill>
                          <a:latin typeface="微软雅黑" panose="020B0503020204020204" pitchFamily="34" charset="-122"/>
                          <a:ea typeface="微软雅黑" panose="020B0503020204020204" pitchFamily="34" charset="-122"/>
                        </a:rPr>
                        <a:t>2</a:t>
                      </a:r>
                      <a:r>
                        <a:rPr lang="en-US" altLang="zh-CN" sz="2000" b="1" i="0" kern="1200" baseline="50000" dirty="0">
                          <a:solidFill>
                            <a:srgbClr val="18978B"/>
                          </a:solidFill>
                          <a:latin typeface="微软雅黑" panose="020B0503020204020204" pitchFamily="34" charset="-122"/>
                          <a:ea typeface="微软雅黑" panose="020B0503020204020204" pitchFamily="34" charset="-122"/>
                          <a:cs typeface="+mn-cs"/>
                        </a:rPr>
                        <a:t>−</a:t>
                      </a:r>
                      <a:r>
                        <a:rPr lang="en-US" altLang="zh-CN" sz="2000" b="1" i="0" baseline="50000" dirty="0">
                          <a:solidFill>
                            <a:srgbClr val="18978B"/>
                          </a:solidFill>
                          <a:latin typeface="微软雅黑" panose="020B0503020204020204" pitchFamily="34" charset="-122"/>
                          <a:ea typeface="微软雅黑" panose="020B0503020204020204" pitchFamily="34" charset="-122"/>
                        </a:rPr>
                        <a:t>149 </a:t>
                      </a:r>
                    </a:p>
                  </a:txBody>
                  <a:tcPr anchor="ctr" anchorCtr="1"/>
                </a:tc>
                <a:tc>
                  <a:txBody>
                    <a:bodyPr/>
                    <a:lstStyle/>
                    <a:p>
                      <a:pPr algn="l" defTabSz="449263" eaLnBrk="1" hangingPunct="1">
                        <a:lnSpc>
                          <a:spcPct val="120000"/>
                        </a:lnSpc>
                        <a:spcBef>
                          <a:spcPct val="20000"/>
                        </a:spcBef>
                        <a:buClr>
                          <a:schemeClr val="accent2"/>
                        </a:buClr>
                        <a:buFont typeface="Wingdings" panose="05000000000000000000" pitchFamily="2" charset="2"/>
                        <a:buNone/>
                        <a:tabLst>
                          <a:tab pos="268288" algn="l"/>
                        </a:tabLst>
                      </a:pPr>
                      <a:r>
                        <a:rPr lang="en-US" altLang="zh-CN" sz="2000" i="0" dirty="0">
                          <a:latin typeface="微软雅黑" panose="020B0503020204020204" pitchFamily="34" charset="-122"/>
                          <a:ea typeface="微软雅黑" panose="020B0503020204020204" pitchFamily="34" charset="-122"/>
                        </a:rPr>
                        <a:t>E=0, </a:t>
                      </a:r>
                      <a:r>
                        <a:rPr lang="en-US" altLang="zh-CN" sz="2000" i="0" dirty="0" err="1">
                          <a:latin typeface="微软雅黑" panose="020B0503020204020204" pitchFamily="34" charset="-122"/>
                          <a:ea typeface="微软雅黑" panose="020B0503020204020204" pitchFamily="34" charset="-122"/>
                        </a:rPr>
                        <a:t>M</a:t>
                      </a:r>
                      <a:r>
                        <a:rPr lang="en-US" altLang="zh-CN" sz="2000" i="0" baseline="-25000" dirty="0" err="1">
                          <a:latin typeface="微软雅黑" panose="020B0503020204020204" pitchFamily="34" charset="-122"/>
                          <a:ea typeface="微软雅黑" panose="020B0503020204020204" pitchFamily="34" charset="-122"/>
                        </a:rPr>
                        <a:t>max</a:t>
                      </a:r>
                      <a:r>
                        <a:rPr lang="en-US" altLang="zh-CN" sz="2000" i="0" dirty="0">
                          <a:latin typeface="微软雅黑" panose="020B0503020204020204" pitchFamily="34" charset="-122"/>
                          <a:ea typeface="微软雅黑" panose="020B0503020204020204" pitchFamily="34" charset="-122"/>
                        </a:rPr>
                        <a:t>=0.1111…1</a:t>
                      </a:r>
                    </a:p>
                    <a:p>
                      <a:pPr algn="l" defTabSz="449263" eaLnBrk="1" hangingPunct="1">
                        <a:lnSpc>
                          <a:spcPct val="120000"/>
                        </a:lnSpc>
                        <a:spcBef>
                          <a:spcPct val="20000"/>
                        </a:spcBef>
                        <a:buClr>
                          <a:schemeClr val="accent2"/>
                        </a:buClr>
                        <a:buFont typeface="Wingdings" panose="05000000000000000000" pitchFamily="2" charset="2"/>
                        <a:buNone/>
                        <a:tabLst>
                          <a:tab pos="268288" algn="l"/>
                        </a:tabLst>
                      </a:pPr>
                      <a:r>
                        <a:rPr lang="en-US" altLang="zh-CN" sz="2000" i="0" dirty="0">
                          <a:latin typeface="微软雅黑" panose="020B0503020204020204" pitchFamily="34" charset="-122"/>
                          <a:ea typeface="微软雅黑" panose="020B0503020204020204" pitchFamily="34" charset="-122"/>
                        </a:rPr>
                        <a:t>= 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126</a:t>
                      </a:r>
                      <a:r>
                        <a:rPr lang="en-US" altLang="zh-CN" sz="2000" i="0" dirty="0">
                          <a:latin typeface="微软雅黑" panose="020B0503020204020204" pitchFamily="34" charset="-122"/>
                          <a:ea typeface="微软雅黑" panose="020B0503020204020204" pitchFamily="34" charset="-122"/>
                        </a:rPr>
                        <a:t>×(1−2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23</a:t>
                      </a:r>
                      <a:r>
                        <a:rPr lang="en-US" altLang="zh-CN" sz="2000" i="0" dirty="0">
                          <a:latin typeface="微软雅黑" panose="020B0503020204020204" pitchFamily="34" charset="-122"/>
                          <a:ea typeface="微软雅黑" panose="020B0503020204020204" pitchFamily="34" charset="-122"/>
                        </a:rPr>
                        <a:t>) =</a:t>
                      </a:r>
                      <a:r>
                        <a:rPr lang="en-US" altLang="zh-CN" sz="2000" b="1" i="0" dirty="0">
                          <a:solidFill>
                            <a:srgbClr val="C00000"/>
                          </a:solidFill>
                          <a:latin typeface="微软雅黑" panose="020B0503020204020204" pitchFamily="34" charset="-122"/>
                          <a:ea typeface="微软雅黑" panose="020B0503020204020204" pitchFamily="34" charset="-122"/>
                        </a:rPr>
                        <a:t>2</a:t>
                      </a:r>
                      <a:r>
                        <a:rPr lang="en-US" altLang="zh-CN" sz="2000" b="1"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b="1" i="0" baseline="50000" dirty="0">
                          <a:solidFill>
                            <a:srgbClr val="C00000"/>
                          </a:solidFill>
                          <a:latin typeface="微软雅黑" panose="020B0503020204020204" pitchFamily="34" charset="-122"/>
                          <a:ea typeface="微软雅黑" panose="020B0503020204020204" pitchFamily="34" charset="-122"/>
                        </a:rPr>
                        <a:t>126</a:t>
                      </a:r>
                      <a:r>
                        <a:rPr lang="en-US" altLang="zh-CN" sz="2000" b="1" i="0" dirty="0">
                          <a:solidFill>
                            <a:srgbClr val="18978B"/>
                          </a:solidFill>
                          <a:latin typeface="微软雅黑" panose="020B0503020204020204" pitchFamily="34" charset="-122"/>
                          <a:ea typeface="微软雅黑" panose="020B0503020204020204" pitchFamily="34" charset="-122"/>
                        </a:rPr>
                        <a:t>−2</a:t>
                      </a:r>
                      <a:r>
                        <a:rPr lang="en-US" altLang="zh-CN" sz="2000" b="1" i="0" kern="1200" baseline="50000" dirty="0">
                          <a:solidFill>
                            <a:srgbClr val="18978B"/>
                          </a:solidFill>
                          <a:latin typeface="微软雅黑" panose="020B0503020204020204" pitchFamily="34" charset="-122"/>
                          <a:ea typeface="微软雅黑" panose="020B0503020204020204" pitchFamily="34" charset="-122"/>
                          <a:cs typeface="+mn-cs"/>
                        </a:rPr>
                        <a:t>−149</a:t>
                      </a:r>
                      <a:endParaRPr lang="en-US" altLang="zh-CN" sz="2000" b="1" i="0" dirty="0">
                        <a:solidFill>
                          <a:srgbClr val="18978B"/>
                        </a:solidFill>
                        <a:latin typeface="微软雅黑" panose="020B0503020204020204" pitchFamily="34" charset="-122"/>
                        <a:ea typeface="微软雅黑" panose="020B0503020204020204" pitchFamily="34" charset="-122"/>
                      </a:endParaRPr>
                    </a:p>
                  </a:txBody>
                  <a:tcPr anchor="ctr" anchorCtr="1"/>
                </a:tc>
                <a:extLst>
                  <a:ext uri="{0D108BD9-81ED-4DB2-BD59-A6C34878D82A}">
                    <a16:rowId xmlns:a16="http://schemas.microsoft.com/office/drawing/2014/main" val="10002"/>
                  </a:ext>
                </a:extLst>
              </a:tr>
              <a:tr h="1408700">
                <a:tc>
                  <a:txBody>
                    <a:bodyPr/>
                    <a:lstStyle/>
                    <a:p>
                      <a:pPr algn="ctr">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双精度规格化</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en-US" altLang="zh-CN" sz="2000" dirty="0">
                          <a:solidFill>
                            <a:srgbClr val="C00000"/>
                          </a:solidFill>
                          <a:latin typeface="微软雅黑" panose="020B0503020204020204" pitchFamily="34" charset="-122"/>
                          <a:ea typeface="微软雅黑" panose="020B0503020204020204" pitchFamily="34" charset="-122"/>
                        </a:rPr>
                        <a:t> (</a:t>
                      </a:r>
                      <a:r>
                        <a:rPr lang="en-US" altLang="zh-CN" sz="2000" i="0">
                          <a:solidFill>
                            <a:srgbClr val="C00000"/>
                          </a:solidFill>
                          <a:latin typeface="微软雅黑" panose="020B0503020204020204" pitchFamily="34" charset="-122"/>
                          <a:ea typeface="微软雅黑" panose="020B0503020204020204" pitchFamily="34" charset="-122"/>
                        </a:rPr>
                        <a:t>−</a:t>
                      </a:r>
                      <a:r>
                        <a:rPr lang="en-US" altLang="zh-CN" sz="2000">
                          <a:solidFill>
                            <a:srgbClr val="C00000"/>
                          </a:solidFill>
                          <a:latin typeface="微软雅黑" panose="020B0503020204020204" pitchFamily="34" charset="-122"/>
                          <a:ea typeface="微软雅黑" panose="020B0503020204020204" pitchFamily="34" charset="-122"/>
                        </a:rPr>
                        <a:t>1)</a:t>
                      </a:r>
                      <a:r>
                        <a:rPr lang="en-US" altLang="zh-CN" sz="2000" baseline="70000">
                          <a:solidFill>
                            <a:srgbClr val="C00000"/>
                          </a:solidFill>
                          <a:latin typeface="微软雅黑" panose="020B0503020204020204" pitchFamily="34" charset="-122"/>
                          <a:ea typeface="微软雅黑" panose="020B0503020204020204" pitchFamily="34" charset="-122"/>
                        </a:rPr>
                        <a:t>s</a:t>
                      </a:r>
                      <a:r>
                        <a:rPr lang="en-US" altLang="zh-CN" sz="2000">
                          <a:solidFill>
                            <a:srgbClr val="C00000"/>
                          </a:solidFill>
                          <a:latin typeface="微软雅黑" panose="020B0503020204020204" pitchFamily="34" charset="-122"/>
                          <a:ea typeface="微软雅黑" panose="020B0503020204020204" pitchFamily="34" charset="-122"/>
                        </a:rPr>
                        <a:t>×1.m×2</a:t>
                      </a:r>
                      <a:r>
                        <a:rPr lang="en-US" altLang="zh-CN" sz="2000" baseline="70000">
                          <a:solidFill>
                            <a:srgbClr val="C00000"/>
                          </a:solidFill>
                          <a:latin typeface="微软雅黑" panose="020B0503020204020204" pitchFamily="34" charset="-122"/>
                          <a:ea typeface="微软雅黑" panose="020B0503020204020204" pitchFamily="34" charset="-122"/>
                        </a:rPr>
                        <a:t>E</a:t>
                      </a:r>
                      <a:r>
                        <a:rPr lang="en-US" altLang="zh-CN" sz="2000" i="0" kern="1200" baseline="70000">
                          <a:solidFill>
                            <a:srgbClr val="C00000"/>
                          </a:solidFill>
                          <a:latin typeface="微软雅黑" panose="020B0503020204020204" pitchFamily="34" charset="-122"/>
                          <a:ea typeface="微软雅黑" panose="020B0503020204020204" pitchFamily="34" charset="-122"/>
                          <a:cs typeface="+mn-cs"/>
                        </a:rPr>
                        <a:t>−</a:t>
                      </a:r>
                      <a:r>
                        <a:rPr lang="en-US" altLang="zh-CN" sz="2000" baseline="70000" dirty="0">
                          <a:solidFill>
                            <a:srgbClr val="C00000"/>
                          </a:solidFill>
                          <a:latin typeface="微软雅黑" panose="020B0503020204020204" pitchFamily="34" charset="-122"/>
                          <a:ea typeface="微软雅黑" panose="020B0503020204020204" pitchFamily="34" charset="-122"/>
                        </a:rPr>
                        <a:t>1023</a:t>
                      </a:r>
                      <a:endParaRPr lang="zh-CN" altLang="en-US" sz="200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solidFill>
                            <a:srgbClr val="C00000"/>
                          </a:solidFill>
                          <a:latin typeface="微软雅黑" panose="020B0503020204020204" pitchFamily="34" charset="-122"/>
                          <a:ea typeface="微软雅黑" panose="020B0503020204020204" pitchFamily="34" charset="-122"/>
                        </a:rPr>
                        <a:t>E</a:t>
                      </a:r>
                      <a:r>
                        <a:rPr lang="en-US" altLang="zh-CN" sz="2800" i="0" baseline="-25000" dirty="0" err="1">
                          <a:solidFill>
                            <a:srgbClr val="C00000"/>
                          </a:solidFill>
                          <a:latin typeface="微软雅黑" panose="020B0503020204020204" pitchFamily="34" charset="-122"/>
                          <a:ea typeface="微软雅黑" panose="020B0503020204020204" pitchFamily="34" charset="-122"/>
                        </a:rPr>
                        <a:t>min</a:t>
                      </a:r>
                      <a:r>
                        <a:rPr lang="en-US" altLang="zh-CN" sz="2000" i="0" dirty="0">
                          <a:solidFill>
                            <a:srgbClr val="C00000"/>
                          </a:solidFill>
                          <a:latin typeface="微软雅黑" panose="020B0503020204020204" pitchFamily="34" charset="-122"/>
                          <a:ea typeface="微软雅黑" panose="020B0503020204020204" pitchFamily="34" charset="-122"/>
                        </a:rPr>
                        <a:t>=1, </a:t>
                      </a:r>
                      <a:r>
                        <a:rPr lang="en-US" altLang="zh-CN" sz="2000" i="0" dirty="0" err="1">
                          <a:solidFill>
                            <a:srgbClr val="C00000"/>
                          </a:solidFill>
                          <a:latin typeface="微软雅黑" panose="020B0503020204020204" pitchFamily="34" charset="-122"/>
                          <a:ea typeface="微软雅黑" panose="020B0503020204020204" pitchFamily="34" charset="-122"/>
                        </a:rPr>
                        <a:t>M</a:t>
                      </a:r>
                      <a:r>
                        <a:rPr lang="en-US" altLang="zh-CN" sz="2000" i="0" baseline="-25000" dirty="0" err="1">
                          <a:solidFill>
                            <a:srgbClr val="C00000"/>
                          </a:solidFill>
                          <a:latin typeface="微软雅黑" panose="020B0503020204020204" pitchFamily="34" charset="-122"/>
                          <a:ea typeface="微软雅黑" panose="020B0503020204020204" pitchFamily="34" charset="-122"/>
                        </a:rPr>
                        <a:t>min</a:t>
                      </a:r>
                      <a:r>
                        <a:rPr lang="en-US" altLang="zh-CN" sz="2000" i="0" dirty="0">
                          <a:solidFill>
                            <a:srgbClr val="C00000"/>
                          </a:solidFill>
                          <a:latin typeface="微软雅黑" panose="020B0503020204020204" pitchFamily="34" charset="-122"/>
                          <a:ea typeface="微软雅黑" panose="020B0503020204020204" pitchFamily="34" charset="-122"/>
                        </a:rPr>
                        <a:t>=1.0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1.0 × 2</a:t>
                      </a:r>
                      <a:r>
                        <a:rPr lang="en-US" altLang="zh-CN" sz="2000" i="0" baseline="50000" dirty="0">
                          <a:solidFill>
                            <a:srgbClr val="C00000"/>
                          </a:solidFill>
                          <a:latin typeface="微软雅黑" panose="020B0503020204020204" pitchFamily="34" charset="-122"/>
                          <a:ea typeface="微软雅黑" panose="020B0503020204020204" pitchFamily="34" charset="-122"/>
                        </a:rPr>
                        <a:t>1</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1023</a:t>
                      </a:r>
                      <a:r>
                        <a:rPr lang="en-US" altLang="zh-CN" sz="2000" i="0" dirty="0">
                          <a:solidFill>
                            <a:srgbClr val="C00000"/>
                          </a:solidFill>
                          <a:latin typeface="微软雅黑" panose="020B0503020204020204" pitchFamily="34" charset="-122"/>
                          <a:ea typeface="微软雅黑" panose="020B0503020204020204" pitchFamily="34" charset="-122"/>
                        </a:rPr>
                        <a:t> =2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a:t>
                      </a:r>
                      <a:r>
                        <a:rPr lang="en-US" altLang="zh-CN" sz="2000" i="0" dirty="0">
                          <a:solidFill>
                            <a:srgbClr val="C00000"/>
                          </a:solidFill>
                          <a:latin typeface="微软雅黑" panose="020B0503020204020204" pitchFamily="34" charset="-122"/>
                          <a:ea typeface="微软雅黑" panose="020B0503020204020204" pitchFamily="34" charset="-122"/>
                        </a:rPr>
                        <a:t> </a:t>
                      </a: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solidFill>
                            <a:srgbClr val="C00000"/>
                          </a:solidFill>
                          <a:latin typeface="微软雅黑" panose="020B0503020204020204" pitchFamily="34" charset="-122"/>
                          <a:ea typeface="微软雅黑" panose="020B0503020204020204" pitchFamily="34" charset="-122"/>
                        </a:rPr>
                        <a:t>E</a:t>
                      </a:r>
                      <a:r>
                        <a:rPr lang="en-US" altLang="zh-CN" sz="2800" i="0" baseline="-25000" dirty="0" err="1">
                          <a:solidFill>
                            <a:srgbClr val="C00000"/>
                          </a:solidFill>
                          <a:latin typeface="微软雅黑" panose="020B0503020204020204" pitchFamily="34" charset="-122"/>
                          <a:ea typeface="微软雅黑" panose="020B0503020204020204" pitchFamily="34" charset="-122"/>
                        </a:rPr>
                        <a:t>max</a:t>
                      </a:r>
                      <a:r>
                        <a:rPr lang="en-US" altLang="zh-CN" sz="2000" i="0" dirty="0">
                          <a:solidFill>
                            <a:srgbClr val="C00000"/>
                          </a:solidFill>
                          <a:latin typeface="微软雅黑" panose="020B0503020204020204" pitchFamily="34" charset="-122"/>
                          <a:ea typeface="微软雅黑" panose="020B0503020204020204" pitchFamily="34" charset="-122"/>
                        </a:rPr>
                        <a:t>=2046, </a:t>
                      </a:r>
                      <a:r>
                        <a:rPr lang="en-US" altLang="zh-CN" sz="2000" i="0" dirty="0" err="1">
                          <a:solidFill>
                            <a:srgbClr val="C00000"/>
                          </a:solidFill>
                          <a:latin typeface="微软雅黑" panose="020B0503020204020204" pitchFamily="34" charset="-122"/>
                          <a:ea typeface="微软雅黑" panose="020B0503020204020204" pitchFamily="34" charset="-122"/>
                        </a:rPr>
                        <a:t>M</a:t>
                      </a:r>
                      <a:r>
                        <a:rPr lang="en-US" altLang="zh-CN" sz="2000" i="0" baseline="-25000" dirty="0" err="1">
                          <a:solidFill>
                            <a:srgbClr val="C00000"/>
                          </a:solidFill>
                          <a:latin typeface="微软雅黑" panose="020B0503020204020204" pitchFamily="34" charset="-122"/>
                          <a:ea typeface="微软雅黑" panose="020B0503020204020204" pitchFamily="34" charset="-122"/>
                        </a:rPr>
                        <a:t>max</a:t>
                      </a:r>
                      <a:r>
                        <a:rPr lang="en-US" altLang="zh-CN" sz="2000" i="0" dirty="0">
                          <a:solidFill>
                            <a:srgbClr val="C00000"/>
                          </a:solidFill>
                          <a:latin typeface="微软雅黑" panose="020B0503020204020204" pitchFamily="34" charset="-122"/>
                          <a:ea typeface="微软雅黑" panose="020B0503020204020204" pitchFamily="34" charset="-122"/>
                        </a:rPr>
                        <a:t>=</a:t>
                      </a:r>
                      <a:r>
                        <a:rPr lang="en-US" altLang="zh-CN" sz="2000" b="1" i="0" dirty="0">
                          <a:solidFill>
                            <a:srgbClr val="0000FF"/>
                          </a:solidFill>
                          <a:latin typeface="微软雅黑" panose="020B0503020204020204" pitchFamily="34" charset="-122"/>
                          <a:ea typeface="微软雅黑" panose="020B0503020204020204" pitchFamily="34" charset="-122"/>
                        </a:rPr>
                        <a:t>1</a:t>
                      </a:r>
                      <a:r>
                        <a:rPr lang="en-US" altLang="zh-CN" sz="2000" i="0" dirty="0">
                          <a:solidFill>
                            <a:srgbClr val="C00000"/>
                          </a:solidFill>
                          <a:latin typeface="微软雅黑" panose="020B0503020204020204" pitchFamily="34" charset="-122"/>
                          <a:ea typeface="微软雅黑" panose="020B0503020204020204" pitchFamily="34" charset="-122"/>
                        </a:rPr>
                        <a:t>.1111…1</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baseline="50000" dirty="0">
                          <a:solidFill>
                            <a:srgbClr val="C00000"/>
                          </a:solidFill>
                          <a:latin typeface="微软雅黑" panose="020B0503020204020204" pitchFamily="34" charset="-122"/>
                          <a:ea typeface="微软雅黑" panose="020B0503020204020204" pitchFamily="34" charset="-122"/>
                        </a:rPr>
                        <a:t>1023 </a:t>
                      </a:r>
                      <a:r>
                        <a:rPr lang="en-US" altLang="zh-CN" sz="2000" i="0" dirty="0">
                          <a:solidFill>
                            <a:srgbClr val="C00000"/>
                          </a:solidFill>
                          <a:latin typeface="微软雅黑" panose="020B0503020204020204" pitchFamily="34" charset="-122"/>
                          <a:ea typeface="微软雅黑" panose="020B0503020204020204" pitchFamily="34" charset="-122"/>
                        </a:rPr>
                        <a:t>× (2−2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a:t>
                      </a:r>
                      <a:r>
                        <a:rPr lang="en-US" altLang="zh-CN" sz="2000" i="0" dirty="0">
                          <a:solidFill>
                            <a:srgbClr val="C00000"/>
                          </a:solidFill>
                          <a:latin typeface="微软雅黑" panose="020B0503020204020204" pitchFamily="34" charset="-122"/>
                          <a:ea typeface="微软雅黑" panose="020B0503020204020204" pitchFamily="34" charset="-122"/>
                        </a:rPr>
                        <a:t>) </a:t>
                      </a:r>
                    </a:p>
                  </a:txBody>
                  <a:tcPr anchor="ctr" anchorCtr="1"/>
                </a:tc>
                <a:extLst>
                  <a:ext uri="{0D108BD9-81ED-4DB2-BD59-A6C34878D82A}">
                    <a16:rowId xmlns:a16="http://schemas.microsoft.com/office/drawing/2014/main" val="10003"/>
                  </a:ext>
                </a:extLst>
              </a:tr>
              <a:tr h="1083614">
                <a:tc>
                  <a:txBody>
                    <a:bodyPr/>
                    <a:lstStyle/>
                    <a:p>
                      <a:pPr algn="ctr">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双精度非规格化</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en-US" altLang="zh-CN" sz="2000" dirty="0">
                          <a:solidFill>
                            <a:srgbClr val="C00000"/>
                          </a:solidFill>
                          <a:latin typeface="微软雅黑" panose="020B0503020204020204" pitchFamily="34" charset="-122"/>
                          <a:ea typeface="微软雅黑" panose="020B0503020204020204" pitchFamily="34" charset="-122"/>
                        </a:rPr>
                        <a:t>(</a:t>
                      </a:r>
                      <a:r>
                        <a:rPr lang="en-US" altLang="zh-CN" sz="2000" i="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1)</a:t>
                      </a:r>
                      <a:r>
                        <a:rPr lang="en-US" altLang="zh-CN" sz="2000" baseline="70000" dirty="0">
                          <a:solidFill>
                            <a:srgbClr val="C00000"/>
                          </a:solidFill>
                          <a:latin typeface="微软雅黑" panose="020B0503020204020204" pitchFamily="34" charset="-122"/>
                          <a:ea typeface="微软雅黑" panose="020B0503020204020204" pitchFamily="34" charset="-122"/>
                        </a:rPr>
                        <a:t>s</a:t>
                      </a:r>
                      <a:r>
                        <a:rPr lang="en-US" altLang="zh-CN" sz="2000" dirty="0">
                          <a:solidFill>
                            <a:srgbClr val="C00000"/>
                          </a:solidFill>
                          <a:latin typeface="微软雅黑" panose="020B0503020204020204" pitchFamily="34" charset="-122"/>
                          <a:ea typeface="微软雅黑" panose="020B0503020204020204" pitchFamily="34" charset="-122"/>
                        </a:rPr>
                        <a:t>×0.m×2</a:t>
                      </a:r>
                      <a:r>
                        <a:rPr lang="en-US" altLang="zh-CN" sz="2000" i="0" kern="1200" baseline="70000" dirty="0">
                          <a:solidFill>
                            <a:srgbClr val="C00000"/>
                          </a:solidFill>
                          <a:latin typeface="微软雅黑" panose="020B0503020204020204" pitchFamily="34" charset="-122"/>
                          <a:ea typeface="微软雅黑" panose="020B0503020204020204" pitchFamily="34" charset="-122"/>
                          <a:cs typeface="+mn-cs"/>
                        </a:rPr>
                        <a:t>−</a:t>
                      </a:r>
                      <a:r>
                        <a:rPr lang="en-US" altLang="zh-CN" sz="2000" baseline="70000" dirty="0">
                          <a:solidFill>
                            <a:srgbClr val="C00000"/>
                          </a:solidFill>
                          <a:latin typeface="微软雅黑" panose="020B0503020204020204" pitchFamily="34" charset="-122"/>
                          <a:ea typeface="微软雅黑" panose="020B0503020204020204" pitchFamily="34" charset="-122"/>
                        </a:rPr>
                        <a:t>1022</a:t>
                      </a:r>
                      <a:endParaRPr lang="zh-CN" altLang="en-US" sz="200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E=0, </a:t>
                      </a:r>
                      <a:r>
                        <a:rPr lang="en-US" altLang="zh-CN" sz="2000" i="0" dirty="0" err="1">
                          <a:solidFill>
                            <a:srgbClr val="C00000"/>
                          </a:solidFill>
                          <a:latin typeface="微软雅黑" panose="020B0503020204020204" pitchFamily="34" charset="-122"/>
                          <a:ea typeface="微软雅黑" panose="020B0503020204020204" pitchFamily="34" charset="-122"/>
                        </a:rPr>
                        <a:t>M</a:t>
                      </a:r>
                      <a:r>
                        <a:rPr lang="en-US" altLang="zh-CN" sz="2000" i="0" baseline="-25000" dirty="0" err="1">
                          <a:solidFill>
                            <a:srgbClr val="C00000"/>
                          </a:solidFill>
                          <a:latin typeface="微软雅黑" panose="020B0503020204020204" pitchFamily="34" charset="-122"/>
                          <a:ea typeface="微软雅黑" panose="020B0503020204020204" pitchFamily="34" charset="-122"/>
                        </a:rPr>
                        <a:t>min</a:t>
                      </a: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a:t>
                      </a:r>
                      <a:r>
                        <a:rPr lang="en-US" altLang="zh-CN" sz="2000" i="0" dirty="0">
                          <a:solidFill>
                            <a:srgbClr val="C00000"/>
                          </a:solidFill>
                          <a:latin typeface="微软雅黑" panose="020B0503020204020204" pitchFamily="34" charset="-122"/>
                          <a:ea typeface="微软雅黑" panose="020B0503020204020204" pitchFamily="34" charset="-122"/>
                        </a:rPr>
                        <a:t>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 </a:t>
                      </a:r>
                      <a:r>
                        <a:rPr lang="en-US" altLang="zh-CN" sz="2000" i="0" dirty="0">
                          <a:solidFill>
                            <a:srgbClr val="C00000"/>
                          </a:solidFill>
                          <a:latin typeface="微软雅黑" panose="020B0503020204020204" pitchFamily="34" charset="-122"/>
                          <a:ea typeface="微软雅黑" panose="020B0503020204020204" pitchFamily="34" charset="-122"/>
                        </a:rPr>
                        <a:t>× 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a:t>
                      </a:r>
                      <a:r>
                        <a:rPr lang="en-US" altLang="zh-CN" sz="2000" i="0" dirty="0">
                          <a:solidFill>
                            <a:srgbClr val="C00000"/>
                          </a:solidFill>
                          <a:latin typeface="微软雅黑" panose="020B0503020204020204" pitchFamily="34" charset="-122"/>
                          <a:ea typeface="微软雅黑" panose="020B0503020204020204" pitchFamily="34" charset="-122"/>
                        </a:rPr>
                        <a:t> =2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1079</a:t>
                      </a:r>
                      <a:endParaRPr lang="en-US" altLang="zh-CN" sz="2000" i="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E=0, </a:t>
                      </a:r>
                      <a:r>
                        <a:rPr lang="en-US" altLang="zh-CN" sz="2000" i="0" dirty="0" err="1">
                          <a:solidFill>
                            <a:srgbClr val="C00000"/>
                          </a:solidFill>
                          <a:latin typeface="微软雅黑" panose="020B0503020204020204" pitchFamily="34" charset="-122"/>
                          <a:ea typeface="微软雅黑" panose="020B0503020204020204" pitchFamily="34" charset="-122"/>
                        </a:rPr>
                        <a:t>M</a:t>
                      </a:r>
                      <a:r>
                        <a:rPr lang="en-US" altLang="zh-CN" sz="2000" i="0" baseline="-25000" dirty="0" err="1">
                          <a:solidFill>
                            <a:srgbClr val="C00000"/>
                          </a:solidFill>
                          <a:latin typeface="微软雅黑" panose="020B0503020204020204" pitchFamily="34" charset="-122"/>
                          <a:ea typeface="微软雅黑" panose="020B0503020204020204" pitchFamily="34" charset="-122"/>
                        </a:rPr>
                        <a:t>max</a:t>
                      </a:r>
                      <a:r>
                        <a:rPr lang="en-US" altLang="zh-CN" sz="2000" i="0" dirty="0">
                          <a:solidFill>
                            <a:srgbClr val="C00000"/>
                          </a:solidFill>
                          <a:latin typeface="微软雅黑" panose="020B0503020204020204" pitchFamily="34" charset="-122"/>
                          <a:ea typeface="微软雅黑" panose="020B0503020204020204" pitchFamily="34" charset="-122"/>
                        </a:rPr>
                        <a:t>=0.11111…1</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 </a:t>
                      </a:r>
                      <a:r>
                        <a:rPr lang="en-US" altLang="zh-CN" sz="2000" i="0" dirty="0">
                          <a:solidFill>
                            <a:srgbClr val="C00000"/>
                          </a:solidFill>
                          <a:latin typeface="微软雅黑" panose="020B0503020204020204" pitchFamily="34" charset="-122"/>
                          <a:ea typeface="微软雅黑" panose="020B0503020204020204" pitchFamily="34" charset="-122"/>
                        </a:rPr>
                        <a:t>× (1−2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a:t>
                      </a:r>
                      <a:r>
                        <a:rPr lang="en-US" altLang="zh-CN" sz="2000" i="0" dirty="0">
                          <a:solidFill>
                            <a:srgbClr val="C00000"/>
                          </a:solidFill>
                          <a:latin typeface="微软雅黑" panose="020B0503020204020204" pitchFamily="34" charset="-122"/>
                          <a:ea typeface="微软雅黑" panose="020B0503020204020204" pitchFamily="34" charset="-122"/>
                        </a:rPr>
                        <a:t>) </a:t>
                      </a:r>
                    </a:p>
                  </a:txBody>
                  <a:tcPr anchor="ctr" anchorCtr="1"/>
                </a:tc>
                <a:extLst>
                  <a:ext uri="{0D108BD9-81ED-4DB2-BD59-A6C34878D82A}">
                    <a16:rowId xmlns:a16="http://schemas.microsoft.com/office/drawing/2014/main" val="10004"/>
                  </a:ext>
                </a:extLst>
              </a:tr>
            </a:tbl>
          </a:graphicData>
        </a:graphic>
      </p:graphicFrame>
      <p:sp>
        <p:nvSpPr>
          <p:cNvPr id="4" name="Rectangle 8"/>
          <p:cNvSpPr>
            <a:spLocks noChangeArrowheads="1"/>
          </p:cNvSpPr>
          <p:nvPr/>
        </p:nvSpPr>
        <p:spPr bwMode="auto">
          <a:xfrm>
            <a:off x="9069673" y="2191667"/>
            <a:ext cx="23167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l">
              <a:spcBef>
                <a:spcPct val="10000"/>
              </a:spcBef>
              <a:buSzPct val="100000"/>
            </a:pPr>
            <a:r>
              <a:rPr lang="zh-CN" altLang="en-US" b="1" i="0" dirty="0">
                <a:solidFill>
                  <a:srgbClr val="1387B7"/>
                </a:solidFill>
                <a:latin typeface="微软雅黑" panose="020B0503020204020204" pitchFamily="34" charset="-122"/>
                <a:ea typeface="微软雅黑" panose="020B0503020204020204" pitchFamily="34" charset="-122"/>
              </a:rPr>
              <a:t>约 </a:t>
            </a:r>
            <a:r>
              <a:rPr lang="en-US" altLang="zh-CN" b="1" i="0" dirty="0">
                <a:solidFill>
                  <a:srgbClr val="1387B7"/>
                </a:solidFill>
                <a:latin typeface="微软雅黑" panose="020B0503020204020204" pitchFamily="34" charset="-122"/>
                <a:ea typeface="微软雅黑" panose="020B0503020204020204" pitchFamily="34" charset="-122"/>
              </a:rPr>
              <a:t>+3.4 </a:t>
            </a:r>
            <a:r>
              <a:rPr lang="en-US" altLang="zh-CN" sz="1400" b="1" i="0" dirty="0">
                <a:solidFill>
                  <a:srgbClr val="1387B7"/>
                </a:solidFill>
                <a:latin typeface="微软雅黑" panose="020B0503020204020204" pitchFamily="34" charset="-122"/>
                <a:ea typeface="微软雅黑" panose="020B0503020204020204" pitchFamily="34" charset="-122"/>
              </a:rPr>
              <a:t>X </a:t>
            </a:r>
            <a:r>
              <a:rPr lang="en-US" altLang="zh-CN" b="1" i="0" dirty="0">
                <a:solidFill>
                  <a:srgbClr val="1387B7"/>
                </a:solidFill>
                <a:latin typeface="微软雅黑" panose="020B0503020204020204" pitchFamily="34" charset="-122"/>
                <a:ea typeface="微软雅黑" panose="020B0503020204020204" pitchFamily="34" charset="-122"/>
              </a:rPr>
              <a:t>10</a:t>
            </a:r>
            <a:r>
              <a:rPr lang="en-US" altLang="zh-CN" b="1" i="0" baseline="70000" dirty="0">
                <a:solidFill>
                  <a:srgbClr val="1387B7"/>
                </a:solidFill>
                <a:latin typeface="微软雅黑" panose="020B0503020204020204" pitchFamily="34" charset="-122"/>
                <a:ea typeface="微软雅黑" panose="020B0503020204020204" pitchFamily="34" charset="-122"/>
              </a:rPr>
              <a:t>38</a:t>
            </a:r>
            <a:endParaRPr lang="zh-CN" altLang="en-US" b="1" i="0" baseline="70000" dirty="0">
              <a:solidFill>
                <a:srgbClr val="1387B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860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进制转换</a:t>
            </a:r>
          </a:p>
        </p:txBody>
      </p:sp>
      <p:sp>
        <p:nvSpPr>
          <p:cNvPr id="3" name="内容占位符 2"/>
          <p:cNvSpPr>
            <a:spLocks noGrp="1"/>
          </p:cNvSpPr>
          <p:nvPr>
            <p:ph idx="1"/>
          </p:nvPr>
        </p:nvSpPr>
        <p:spPr/>
        <p:txBody>
          <a:bodyPr/>
          <a:lstStyle/>
          <a:p>
            <a:pPr eaLnBrk="1" hangingPunct="1">
              <a:lnSpc>
                <a:spcPct val="150000"/>
              </a:lnSpc>
            </a:pPr>
            <a:r>
              <a:rPr lang="zh-CN" altLang="en-US" b="1" dirty="0"/>
              <a:t>二进制数转八进制</a:t>
            </a:r>
          </a:p>
          <a:p>
            <a:pPr eaLnBrk="1" hangingPunct="1">
              <a:lnSpc>
                <a:spcPct val="150000"/>
              </a:lnSpc>
            </a:pPr>
            <a:r>
              <a:rPr lang="zh-CN" altLang="en-US" b="1" dirty="0"/>
              <a:t>二进制数转十六进制</a:t>
            </a:r>
          </a:p>
          <a:p>
            <a:pPr eaLnBrk="1" hangingPunct="1">
              <a:lnSpc>
                <a:spcPct val="150000"/>
              </a:lnSpc>
            </a:pPr>
            <a:r>
              <a:rPr lang="zh-CN" altLang="en-US" b="1" dirty="0"/>
              <a:t>二进制数转十进制</a:t>
            </a:r>
          </a:p>
          <a:p>
            <a:pPr eaLnBrk="1" hangingPunct="1">
              <a:lnSpc>
                <a:spcPct val="150000"/>
              </a:lnSpc>
            </a:pPr>
            <a:r>
              <a:rPr lang="zh-CN" altLang="en-US" b="1" dirty="0"/>
              <a:t>十进制数转二进制</a:t>
            </a:r>
          </a:p>
          <a:p>
            <a:endParaRPr lang="zh-CN" alt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164" y="3019646"/>
            <a:ext cx="5044649" cy="3247699"/>
          </a:xfrm>
          <a:prstGeom prst="rect">
            <a:avLst/>
          </a:prstGeom>
          <a:noFill/>
          <a:ln>
            <a:noFill/>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007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浮点程序 例</a:t>
            </a:r>
            <a:r>
              <a:rPr lang="en-US" altLang="zh-CN" dirty="0"/>
              <a:t>1</a:t>
            </a:r>
            <a:endParaRPr lang="zh-CN" altLang="en-US" dirty="0"/>
          </a:p>
        </p:txBody>
      </p:sp>
      <p:sp>
        <p:nvSpPr>
          <p:cNvPr id="4" name="内容占位符 5"/>
          <p:cNvSpPr>
            <a:spLocks noGrp="1"/>
          </p:cNvSpPr>
          <p:nvPr>
            <p:ph idx="1"/>
          </p:nvPr>
        </p:nvSpPr>
        <p:spPr>
          <a:xfrm>
            <a:off x="995100" y="982789"/>
            <a:ext cx="4097761" cy="4289639"/>
          </a:xfrm>
          <a:solidFill>
            <a:schemeClr val="accent5">
              <a:lumMod val="20000"/>
              <a:lumOff val="80000"/>
            </a:schemeClr>
          </a:solidFill>
        </p:spPr>
        <p:txBody>
          <a:bodyPr/>
          <a:lstStyle/>
          <a:p>
            <a:pPr marL="0" inden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zh-CN" altLang="en-US" b="1" dirty="0">
                <a:solidFill>
                  <a:srgbClr val="FF0000"/>
                </a:solidFill>
              </a:rPr>
              <a:t>程序出错 </a:t>
            </a:r>
            <a:r>
              <a:rPr lang="en-US" altLang="zh-CN" b="1" dirty="0">
                <a:solidFill>
                  <a:srgbClr val="FF0000"/>
                </a:solidFill>
              </a:rPr>
              <a:t>Why</a:t>
            </a:r>
            <a:r>
              <a:rPr lang="zh-CN" altLang="en-US" b="1" dirty="0">
                <a:solidFill>
                  <a:srgbClr val="FF0000"/>
                </a:solidFill>
              </a:rPr>
              <a:t>？</a:t>
            </a:r>
            <a:endParaRPr lang="en-US" altLang="zh-CN" b="1" dirty="0">
              <a:solidFill>
                <a:srgbClr val="FF0000"/>
              </a:solidFill>
            </a:endParaRPr>
          </a:p>
          <a:p>
            <a:pPr marL="0" indent="0">
              <a:buNone/>
            </a:pPr>
            <a:endParaRPr lang="zh-CN" altLang="en-US" b="1" dirty="0"/>
          </a:p>
        </p:txBody>
      </p:sp>
      <p:sp>
        <p:nvSpPr>
          <p:cNvPr id="5" name="内容占位符 6"/>
          <p:cNvSpPr txBox="1">
            <a:spLocks/>
          </p:cNvSpPr>
          <p:nvPr/>
        </p:nvSpPr>
        <p:spPr>
          <a:xfrm>
            <a:off x="5450489" y="1013332"/>
            <a:ext cx="5796002" cy="4259096"/>
          </a:xfrm>
          <a:prstGeom prst="rect">
            <a:avLst/>
          </a:prstGeom>
          <a:solidFill>
            <a:schemeClr val="accent6">
              <a:lumMod val="40000"/>
              <a:lumOff val="6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"a=%f b=%f"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393131374"/>
              </p:ext>
            </p:extLst>
          </p:nvPr>
        </p:nvGraphicFramePr>
        <p:xfrm>
          <a:off x="1695526" y="5456162"/>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sp>
        <p:nvSpPr>
          <p:cNvPr id="7" name="矩形 6"/>
          <p:cNvSpPr/>
          <p:nvPr/>
        </p:nvSpPr>
        <p:spPr>
          <a:xfrm>
            <a:off x="6481824" y="4007748"/>
            <a:ext cx="4652122" cy="553998"/>
          </a:xfrm>
          <a:prstGeom prst="rect">
            <a:avLst/>
          </a:prstGeom>
          <a:solidFill>
            <a:schemeClr val="tx1"/>
          </a:solidFill>
          <a:effectLst>
            <a:outerShdw blurRad="50800" dist="38100" dir="5400000" algn="t" rotWithShape="0">
              <a:prstClr val="black">
                <a:alpha val="40000"/>
              </a:prstClr>
            </a:outerShdw>
          </a:effectLst>
        </p:spPr>
        <p:txBody>
          <a:bodyPr wrap="square" anchor="ctr" anchorCtr="0">
            <a:noAutofit/>
          </a:bodyPr>
          <a:lstStyle/>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 a=1.#INF00 b=-1.#INF00</a:t>
            </a:r>
          </a:p>
        </p:txBody>
      </p:sp>
      <p:sp>
        <p:nvSpPr>
          <p:cNvPr id="8" name="矩形 7"/>
          <p:cNvSpPr/>
          <p:nvPr/>
        </p:nvSpPr>
        <p:spPr>
          <a:xfrm>
            <a:off x="6481824" y="4633033"/>
            <a:ext cx="4652122" cy="568107"/>
          </a:xfrm>
          <a:prstGeom prst="rect">
            <a:avLst/>
          </a:prstGeom>
          <a:solidFill>
            <a:schemeClr val="accent6">
              <a:lumMod val="50000"/>
            </a:schemeClr>
          </a:solidFill>
        </p:spPr>
        <p:txBody>
          <a:bodyPr wrap="square" anchor="ctr" anchorCtr="0">
            <a:noAutofit/>
          </a:bodyPr>
          <a:lstStyle/>
          <a:p>
            <a:pPr>
              <a:lnSpc>
                <a:spcPct val="150000"/>
              </a:lnSpc>
            </a:pPr>
            <a:r>
              <a:rPr lang="en-US" altLang="zh-CN" sz="2000" dirty="0">
                <a:solidFill>
                  <a:srgbClr val="00FF4E"/>
                </a:solidFill>
                <a:latin typeface="微软雅黑" panose="020B0503020204020204" pitchFamily="34" charset="-122"/>
                <a:ea typeface="微软雅黑" panose="020B0503020204020204" pitchFamily="34" charset="-122"/>
              </a:rPr>
              <a:t> </a:t>
            </a:r>
            <a:r>
              <a:rPr lang="en-US" altLang="zh-CN" sz="2000" b="1" dirty="0">
                <a:solidFill>
                  <a:srgbClr val="00FF4E"/>
                </a:solidFill>
                <a:latin typeface="微软雅黑" panose="020B0503020204020204" pitchFamily="34" charset="-122"/>
                <a:ea typeface="微软雅黑" panose="020B0503020204020204" pitchFamily="34" charset="-122"/>
              </a:rPr>
              <a:t>a =  </a:t>
            </a:r>
            <a:r>
              <a:rPr lang="zh-CN" altLang="en-US" sz="2000" b="1" dirty="0">
                <a:solidFill>
                  <a:srgbClr val="00FF4E"/>
                </a:solidFill>
                <a:latin typeface="微软雅黑" panose="020B0503020204020204" pitchFamily="34" charset="-122"/>
                <a:ea typeface="微软雅黑" panose="020B0503020204020204" pitchFamily="34" charset="-122"/>
              </a:rPr>
              <a:t>正无穷    </a:t>
            </a:r>
            <a:r>
              <a:rPr lang="en-US" altLang="zh-CN" sz="2000" b="1" dirty="0">
                <a:solidFill>
                  <a:srgbClr val="00FF4E"/>
                </a:solidFill>
                <a:latin typeface="微软雅黑" panose="020B0503020204020204" pitchFamily="34" charset="-122"/>
                <a:ea typeface="微软雅黑" panose="020B0503020204020204" pitchFamily="34" charset="-122"/>
              </a:rPr>
              <a:t>b=</a:t>
            </a:r>
            <a:r>
              <a:rPr lang="zh-CN" altLang="en-US" sz="2000" b="1" dirty="0">
                <a:solidFill>
                  <a:srgbClr val="00FF4E"/>
                </a:solidFill>
                <a:latin typeface="微软雅黑" panose="020B0503020204020204" pitchFamily="34" charset="-122"/>
                <a:ea typeface="微软雅黑" panose="020B0503020204020204" pitchFamily="34" charset="-122"/>
              </a:rPr>
              <a:t>负无穷</a:t>
            </a:r>
            <a:endParaRPr lang="en-US" altLang="zh-CN" sz="2000" b="1" dirty="0">
              <a:solidFill>
                <a:srgbClr val="00FF4E"/>
              </a:solidFill>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3475985051"/>
              </p:ext>
            </p:extLst>
          </p:nvPr>
        </p:nvGraphicFramePr>
        <p:xfrm>
          <a:off x="1695526" y="6045185"/>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1</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3733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down)">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down)">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left)">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7"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浮点程序 例</a:t>
            </a:r>
            <a:r>
              <a:rPr lang="en-US" altLang="zh-CN" dirty="0"/>
              <a:t>2</a:t>
            </a:r>
            <a:endParaRPr lang="zh-CN" altLang="en-US" dirty="0"/>
          </a:p>
        </p:txBody>
      </p:sp>
      <p:sp>
        <p:nvSpPr>
          <p:cNvPr id="5" name="内容占位符 6"/>
          <p:cNvSpPr txBox="1">
            <a:spLocks/>
          </p:cNvSpPr>
          <p:nvPr/>
        </p:nvSpPr>
        <p:spPr>
          <a:xfrm>
            <a:off x="694481" y="1076832"/>
            <a:ext cx="10845478" cy="3688806"/>
          </a:xfrm>
          <a:prstGeom prst="rect">
            <a:avLst/>
          </a:prstGeom>
          <a:solidFill>
            <a:schemeClr val="accent6">
              <a:lumMod val="40000"/>
              <a:lumOff val="6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sqrt</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"a=%f b=%f"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813218645"/>
              </p:ext>
            </p:extLst>
          </p:nvPr>
        </p:nvGraphicFramePr>
        <p:xfrm>
          <a:off x="1585727" y="5811710"/>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1</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sp>
        <p:nvSpPr>
          <p:cNvPr id="7" name="矩形 6"/>
          <p:cNvSpPr/>
          <p:nvPr/>
        </p:nvSpPr>
        <p:spPr>
          <a:xfrm>
            <a:off x="6481824" y="1559542"/>
            <a:ext cx="4652122" cy="553998"/>
          </a:xfrm>
          <a:prstGeom prst="rect">
            <a:avLst/>
          </a:prstGeom>
          <a:solidFill>
            <a:schemeClr val="tx1"/>
          </a:solidFill>
          <a:effectLst>
            <a:outerShdw blurRad="50800" dist="38100" dir="5400000" algn="t" rotWithShape="0">
              <a:prstClr val="black">
                <a:alpha val="40000"/>
              </a:prstClr>
            </a:outerShdw>
          </a:effectLst>
        </p:spPr>
        <p:txBody>
          <a:bodyPr wrap="square" anchor="ctr" anchorCtr="0">
            <a:noAutofit/>
          </a:bodyPr>
          <a:lstStyle/>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 a=1.#IND00   b=1.#QNAN0</a:t>
            </a:r>
          </a:p>
        </p:txBody>
      </p:sp>
      <p:sp>
        <p:nvSpPr>
          <p:cNvPr id="8" name="矩形 7"/>
          <p:cNvSpPr/>
          <p:nvPr/>
        </p:nvSpPr>
        <p:spPr>
          <a:xfrm>
            <a:off x="6481824" y="3966455"/>
            <a:ext cx="4652122" cy="568107"/>
          </a:xfrm>
          <a:prstGeom prst="rect">
            <a:avLst/>
          </a:prstGeom>
          <a:solidFill>
            <a:schemeClr val="accent6">
              <a:lumMod val="50000"/>
            </a:schemeClr>
          </a:solidFill>
        </p:spPr>
        <p:txBody>
          <a:bodyPr wrap="square" anchor="ctr" anchorCtr="0">
            <a:noAutofit/>
          </a:bodyPr>
          <a:lstStyle/>
          <a:p>
            <a:pPr>
              <a:lnSpc>
                <a:spcPct val="150000"/>
              </a:lnSpc>
            </a:pPr>
            <a:r>
              <a:rPr lang="en-US" altLang="zh-CN" sz="2000" b="1" dirty="0">
                <a:solidFill>
                  <a:srgbClr val="00FF4E"/>
                </a:solidFill>
                <a:latin typeface="微软雅黑" panose="020B0503020204020204" pitchFamily="34" charset="-122"/>
                <a:ea typeface="微软雅黑" panose="020B0503020204020204" pitchFamily="34" charset="-122"/>
              </a:rPr>
              <a:t> a =  FFC0-0000  b=7FC0-0000</a:t>
            </a:r>
          </a:p>
        </p:txBody>
      </p:sp>
      <p:graphicFrame>
        <p:nvGraphicFramePr>
          <p:cNvPr id="9" name="表格 8"/>
          <p:cNvGraphicFramePr>
            <a:graphicFrameLocks noGrp="1"/>
          </p:cNvGraphicFramePr>
          <p:nvPr>
            <p:extLst>
              <p:ext uri="{D42A27DB-BD31-4B8C-83A1-F6EECF244321}">
                <p14:modId xmlns:p14="http://schemas.microsoft.com/office/powerpoint/2010/main" val="1960192241"/>
              </p:ext>
            </p:extLst>
          </p:nvPr>
        </p:nvGraphicFramePr>
        <p:xfrm>
          <a:off x="1585727" y="5201277"/>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1</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1</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1055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a:extLst>
              <a:ext uri="{FF2B5EF4-FFF2-40B4-BE49-F238E27FC236}">
                <a16:creationId xmlns:a16="http://schemas.microsoft.com/office/drawing/2014/main" id="{5F5E3B7F-EA3E-465B-9259-3639D426A6E6}"/>
              </a:ext>
            </a:extLst>
          </p:cNvPr>
          <p:cNvSpPr/>
          <p:nvPr/>
        </p:nvSpPr>
        <p:spPr>
          <a:xfrm>
            <a:off x="636676" y="875256"/>
            <a:ext cx="10918646" cy="4331446"/>
          </a:xfrm>
          <a:prstGeom prst="roundRect">
            <a:avLst>
              <a:gd name="adj" fmla="val 164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normAutofit/>
          </a:bodyPr>
          <a:lstStyle/>
          <a:p>
            <a:r>
              <a:rPr lang="zh-CN" altLang="en-US" dirty="0"/>
              <a:t>浮点程序 例</a:t>
            </a:r>
            <a:r>
              <a:rPr lang="en-US" altLang="zh-CN" dirty="0"/>
              <a:t>3</a:t>
            </a:r>
            <a:endParaRPr lang="zh-CN" altLang="en-US" dirty="0"/>
          </a:p>
        </p:txBody>
      </p:sp>
      <p:sp>
        <p:nvSpPr>
          <p:cNvPr id="3" name="内容占位符 2"/>
          <p:cNvSpPr>
            <a:spLocks noGrp="1"/>
          </p:cNvSpPr>
          <p:nvPr>
            <p:ph idx="1"/>
          </p:nvPr>
        </p:nvSpPr>
        <p:spPr>
          <a:xfrm>
            <a:off x="719866" y="875256"/>
            <a:ext cx="10515599" cy="4331445"/>
          </a:xfrm>
        </p:spPr>
        <p:txBody>
          <a:bodyPr>
            <a:normAutofit lnSpcReduction="10000"/>
          </a:bodyPr>
          <a:lstStyle/>
          <a:p>
            <a:pPr marL="0" indent="0" algn="l">
              <a:spcAft>
                <a:spcPts val="0"/>
              </a:spcAft>
              <a:buNone/>
            </a:pP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union </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char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c</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F000F0"/>
                </a:solidFill>
                <a:latin typeface="Courier New" panose="02070309020205020404" pitchFamily="49" charset="0"/>
                <a:ea typeface="等线" panose="02010600030101010101" pitchFamily="2" charset="-122"/>
                <a:cs typeface="Times New Roman" panose="02020603050405020304" pitchFamily="18" charset="0"/>
              </a:rPr>
              <a:t>4</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float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等线"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err="1">
                <a:solidFill>
                  <a:srgbClr val="000000"/>
                </a:solidFill>
                <a:latin typeface="Courier New" panose="02070309020205020404" pitchFamily="49" charset="0"/>
                <a:ea typeface="等线" panose="02010600030101010101" pitchFamily="2" charset="-122"/>
                <a:cs typeface="Times New Roman" panose="02020603050405020304" pitchFamily="18" charset="0"/>
              </a:rPr>
              <a:t>i</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void </a:t>
            </a:r>
            <a:r>
              <a:rPr lang="en-US" altLang="zh-CN" sz="2400" b="1"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main</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i </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F000F0"/>
                </a:solidFill>
                <a:latin typeface="Courier New" panose="02070309020205020404" pitchFamily="49" charset="0"/>
                <a:ea typeface="等线" panose="02010600030101010101" pitchFamily="2" charset="-122"/>
                <a:cs typeface="Times New Roman" panose="02020603050405020304" pitchFamily="18" charset="0"/>
              </a:rPr>
              <a:t>0X00000000</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i </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F000F0"/>
                </a:solidFill>
                <a:latin typeface="Courier New" panose="02070309020205020404" pitchFamily="49" charset="0"/>
                <a:ea typeface="等线" panose="02010600030101010101" pitchFamily="2" charset="-122"/>
                <a:cs typeface="Times New Roman" panose="02020603050405020304" pitchFamily="18" charset="0"/>
              </a:rPr>
              <a:t>0X80000000</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if </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err="1">
                <a:solidFill>
                  <a:srgbClr val="000000"/>
                </a:solidFill>
                <a:latin typeface="Courier New" panose="02070309020205020404" pitchFamily="49" charset="0"/>
                <a:ea typeface="等线" panose="02010600030101010101" pitchFamily="2" charset="-122"/>
                <a:cs typeface="Times New Roman" panose="02020603050405020304" pitchFamily="18" charset="0"/>
              </a:rPr>
              <a:t>printf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FF"/>
                </a:solidFill>
                <a:latin typeface="Courier New" panose="02070309020205020404" pitchFamily="49" charset="0"/>
                <a:ea typeface="等线" panose="02010600030101010101" pitchFamily="2" charset="-122"/>
                <a:cs typeface="Times New Roman" panose="02020603050405020304" pitchFamily="18" charset="0"/>
              </a:rPr>
              <a:t>“float data is equal!\n"</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if </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i</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i</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err="1">
                <a:solidFill>
                  <a:srgbClr val="000000"/>
                </a:solidFill>
                <a:latin typeface="Courier New" panose="02070309020205020404" pitchFamily="49" charset="0"/>
                <a:ea typeface="等线" panose="02010600030101010101" pitchFamily="2" charset="-122"/>
                <a:cs typeface="Times New Roman" panose="02020603050405020304" pitchFamily="18" charset="0"/>
              </a:rPr>
              <a:t>printf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FF"/>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err="1">
                <a:solidFill>
                  <a:srgbClr val="0000FF"/>
                </a:solidFill>
                <a:latin typeface="Courier New" panose="02070309020205020404" pitchFamily="49" charset="0"/>
                <a:ea typeface="等线" panose="02010600030101010101" pitchFamily="2" charset="-122"/>
                <a:cs typeface="Times New Roman" panose="02020603050405020304" pitchFamily="18" charset="0"/>
              </a:rPr>
              <a:t>int</a:t>
            </a:r>
            <a:r>
              <a:rPr lang="en-US" altLang="zh-CN" sz="2400" kern="0" dirty="0">
                <a:solidFill>
                  <a:srgbClr val="0000FF"/>
                </a:solidFill>
                <a:latin typeface="Courier New" panose="02070309020205020404" pitchFamily="49" charset="0"/>
                <a:ea typeface="等线" panose="02010600030101010101" pitchFamily="2" charset="-122"/>
                <a:cs typeface="Times New Roman" panose="02020603050405020304" pitchFamily="18" charset="0"/>
              </a:rPr>
              <a:t>   data is equal!\n"</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kern="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a:solidFill>
                  <a:srgbClr val="000000"/>
                </a:solidFill>
                <a:latin typeface="Courier New" panose="02070309020205020404" pitchFamily="49" charset="0"/>
                <a:ea typeface="等线" panose="02010600030101010101" pitchFamily="2" charset="-122"/>
                <a:cs typeface="Times New Roman" panose="02020603050405020304" pitchFamily="18" charset="0"/>
              </a:rPr>
              <a:t>Output32BitHex</a:t>
            </a:r>
            <a:r>
              <a:rPr lang="en-US" altLang="zh-CN" sz="2400" kern="0">
                <a:solidFill>
                  <a:srgbClr val="FF0000"/>
                </a:solidFill>
                <a:latin typeface="Courier New" panose="02070309020205020404" pitchFamily="49" charset="0"/>
                <a:ea typeface="等线" panose="02010600030101010101" pitchFamily="2" charset="-122"/>
                <a:cs typeface="Times New Roman" panose="02020603050405020304" pitchFamily="18" charset="0"/>
              </a:rPr>
              <a:t>(&amp;</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p>
          <a:p>
            <a:pPr marL="0" indent="0" algn="l">
              <a:spcAft>
                <a:spcPts val="0"/>
              </a:spcAft>
              <a:buNone/>
            </a:pPr>
            <a:r>
              <a:rPr lang="en-US" altLang="zh-CN" sz="2400" kern="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a:solidFill>
                  <a:srgbClr val="000000"/>
                </a:solidFill>
                <a:latin typeface="Courier New" panose="02070309020205020404" pitchFamily="49" charset="0"/>
                <a:ea typeface="等线" panose="02010600030101010101" pitchFamily="2" charset="-122"/>
                <a:cs typeface="Times New Roman" panose="02020603050405020304" pitchFamily="18" charset="0"/>
              </a:rPr>
              <a:t>Output32BitHex</a:t>
            </a:r>
            <a:r>
              <a:rPr lang="en-US" altLang="zh-CN" sz="2400" kern="0">
                <a:solidFill>
                  <a:srgbClr val="FF0000"/>
                </a:solidFill>
                <a:latin typeface="Courier New" panose="02070309020205020404" pitchFamily="49" charset="0"/>
                <a:ea typeface="等线" panose="02010600030101010101" pitchFamily="2" charset="-122"/>
                <a:cs typeface="Times New Roman" panose="02020603050405020304" pitchFamily="18" charset="0"/>
              </a:rPr>
              <a:t>(&amp;</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endParaRPr lang="zh-CN" altLang="zh-CN" sz="3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B12B29BC-4B99-4EA4-B2A9-40D61B6B0B5B}"/>
              </a:ext>
            </a:extLst>
          </p:cNvPr>
          <p:cNvSpPr/>
          <p:nvPr/>
        </p:nvSpPr>
        <p:spPr>
          <a:xfrm>
            <a:off x="7112741" y="3623954"/>
            <a:ext cx="4205914" cy="1409251"/>
          </a:xfrm>
          <a:prstGeom prst="rect">
            <a:avLst/>
          </a:prstGeom>
          <a:solidFill>
            <a:schemeClr val="tx1"/>
          </a:solidFill>
          <a:effectLst>
            <a:outerShdw blurRad="50800" dist="38100" dir="5400000" algn="t" rotWithShape="0">
              <a:prstClr val="black">
                <a:alpha val="40000"/>
              </a:prstClr>
            </a:outerShdw>
          </a:effectLst>
        </p:spPr>
        <p:txBody>
          <a:bodyPr wrap="square" anchor="ctr" anchorCtr="0">
            <a:noAutofit/>
          </a:bodyPr>
          <a:lstStyle/>
          <a:p>
            <a:r>
              <a:rPr lang="en-US" altLang="zh-CN" sz="2400" b="1" dirty="0">
                <a:solidFill>
                  <a:schemeClr val="bg1"/>
                </a:solidFill>
                <a:latin typeface="Consolas" panose="020B0609020204030204" pitchFamily="49" charset="0"/>
              </a:rPr>
              <a:t>float data is equal!</a:t>
            </a:r>
          </a:p>
          <a:p>
            <a:r>
              <a:rPr lang="en-US" altLang="zh-CN" sz="2400" b="1" dirty="0">
                <a:solidFill>
                  <a:srgbClr val="00FF4E"/>
                </a:solidFill>
                <a:latin typeface="Consolas" panose="020B0609020204030204" pitchFamily="49" charset="0"/>
              </a:rPr>
              <a:t>0000-0000</a:t>
            </a:r>
          </a:p>
          <a:p>
            <a:r>
              <a:rPr lang="en-US" altLang="zh-CN" sz="2400" b="1" dirty="0">
                <a:solidFill>
                  <a:schemeClr val="bg1"/>
                </a:solidFill>
                <a:latin typeface="Consolas" panose="020B0609020204030204" pitchFamily="49" charset="0"/>
              </a:rPr>
              <a:t>8000-0000</a:t>
            </a:r>
          </a:p>
        </p:txBody>
      </p:sp>
      <p:graphicFrame>
        <p:nvGraphicFramePr>
          <p:cNvPr id="6" name="表格 5"/>
          <p:cNvGraphicFramePr>
            <a:graphicFrameLocks noGrp="1"/>
          </p:cNvGraphicFramePr>
          <p:nvPr>
            <p:extLst>
              <p:ext uri="{D42A27DB-BD31-4B8C-83A1-F6EECF244321}">
                <p14:modId xmlns:p14="http://schemas.microsoft.com/office/powerpoint/2010/main" val="378372811"/>
              </p:ext>
            </p:extLst>
          </p:nvPr>
        </p:nvGraphicFramePr>
        <p:xfrm>
          <a:off x="1800881" y="5355629"/>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55659858"/>
              </p:ext>
            </p:extLst>
          </p:nvPr>
        </p:nvGraphicFramePr>
        <p:xfrm>
          <a:off x="1800881" y="5981818"/>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1</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6088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latin typeface="宋体" panose="02010600030101010101" pitchFamily="2" charset="-122"/>
              </a:rPr>
              <a:t>浮点数的表示范围与精度</a:t>
            </a:r>
            <a:endParaRPr lang="zh-CN" altLang="en-US" dirty="0"/>
          </a:p>
        </p:txBody>
      </p:sp>
      <p:sp>
        <p:nvSpPr>
          <p:cNvPr id="3" name="内容占位符 2"/>
          <p:cNvSpPr>
            <a:spLocks noGrp="1"/>
          </p:cNvSpPr>
          <p:nvPr>
            <p:ph idx="1"/>
          </p:nvPr>
        </p:nvSpPr>
        <p:spPr>
          <a:xfrm>
            <a:off x="487822" y="942763"/>
            <a:ext cx="10515599" cy="3635654"/>
          </a:xfrm>
        </p:spPr>
        <p:txBody>
          <a:bodyPr/>
          <a:lstStyle/>
          <a:p>
            <a:pPr>
              <a:lnSpc>
                <a:spcPct val="150000"/>
              </a:lnSpc>
            </a:pPr>
            <a:r>
              <a:rPr lang="zh-CN" altLang="zh-CN" dirty="0"/>
              <a:t>阶码越</a:t>
            </a:r>
            <a:r>
              <a:rPr lang="zh-CN" altLang="en-US" dirty="0"/>
              <a:t>长</a:t>
            </a:r>
            <a:r>
              <a:rPr lang="zh-CN" altLang="zh-CN" dirty="0"/>
              <a:t>，表示范围越大</a:t>
            </a:r>
            <a:r>
              <a:rPr lang="zh-CN" altLang="en-US" dirty="0"/>
              <a:t>，精度越高 </a:t>
            </a:r>
            <a:r>
              <a:rPr lang="en-US" altLang="zh-CN" dirty="0"/>
              <a:t>(</a:t>
            </a:r>
            <a:r>
              <a:rPr lang="zh-CN" altLang="en-US" dirty="0"/>
              <a:t>规格化</a:t>
            </a:r>
            <a:r>
              <a:rPr lang="en-US" altLang="zh-CN" dirty="0"/>
              <a:t>)</a:t>
            </a:r>
            <a:endParaRPr lang="zh-CN" altLang="zh-CN" dirty="0"/>
          </a:p>
          <a:p>
            <a:pPr>
              <a:lnSpc>
                <a:spcPct val="150000"/>
              </a:lnSpc>
            </a:pPr>
            <a:r>
              <a:rPr lang="zh-CN" altLang="en-US" dirty="0">
                <a:solidFill>
                  <a:srgbClr val="1387B7"/>
                </a:solidFill>
              </a:rPr>
              <a:t>阶码相同，</a:t>
            </a:r>
            <a:r>
              <a:rPr lang="zh-CN" altLang="zh-CN" dirty="0">
                <a:solidFill>
                  <a:srgbClr val="1387B7"/>
                </a:solidFill>
              </a:rPr>
              <a:t>尾数</a:t>
            </a:r>
            <a:r>
              <a:rPr lang="zh-CN" altLang="en-US" dirty="0">
                <a:solidFill>
                  <a:srgbClr val="1387B7"/>
                </a:solidFill>
              </a:rPr>
              <a:t>越长</a:t>
            </a:r>
            <a:r>
              <a:rPr lang="zh-CN" altLang="zh-CN" dirty="0">
                <a:solidFill>
                  <a:srgbClr val="1387B7"/>
                </a:solidFill>
              </a:rPr>
              <a:t>，精度越高</a:t>
            </a:r>
          </a:p>
          <a:p>
            <a:pPr>
              <a:lnSpc>
                <a:spcPct val="150000"/>
              </a:lnSpc>
            </a:pPr>
            <a:r>
              <a:rPr lang="zh-CN" altLang="en-US" dirty="0"/>
              <a:t>浮点数</a:t>
            </a:r>
            <a:r>
              <a:rPr lang="zh-CN" altLang="zh-CN" dirty="0"/>
              <a:t>扩大</a:t>
            </a:r>
            <a:r>
              <a:rPr lang="zh-CN" altLang="en-US" dirty="0"/>
              <a:t>了</a:t>
            </a:r>
            <a:r>
              <a:rPr lang="zh-CN" altLang="zh-CN" dirty="0"/>
              <a:t>数值表示范围</a:t>
            </a:r>
            <a:r>
              <a:rPr lang="zh-CN" altLang="en-US" dirty="0"/>
              <a:t>，</a:t>
            </a:r>
            <a:r>
              <a:rPr lang="en-US" altLang="zh-CN" dirty="0"/>
              <a:t> </a:t>
            </a:r>
            <a:r>
              <a:rPr lang="zh-CN" altLang="zh-CN" dirty="0"/>
              <a:t>未增加</a:t>
            </a:r>
            <a:r>
              <a:rPr lang="zh-CN" altLang="en-US" dirty="0"/>
              <a:t>状态数</a:t>
            </a:r>
            <a:r>
              <a:rPr lang="en-US" altLang="zh-CN" dirty="0"/>
              <a:t>---</a:t>
            </a:r>
            <a:r>
              <a:rPr lang="zh-CN" altLang="zh-CN" dirty="0"/>
              <a:t>数值个数</a:t>
            </a:r>
          </a:p>
          <a:p>
            <a:pPr>
              <a:lnSpc>
                <a:spcPct val="150000"/>
              </a:lnSpc>
            </a:pPr>
            <a:r>
              <a:rPr lang="zh-CN" altLang="zh-CN" dirty="0"/>
              <a:t>绝对值越大，浮点数分布越稀疏</a:t>
            </a:r>
            <a:r>
              <a:rPr lang="zh-CN" altLang="en-US" dirty="0"/>
              <a:t>，运算</a:t>
            </a:r>
            <a:r>
              <a:rPr lang="zh-CN" altLang="en-US" b="1" dirty="0">
                <a:solidFill>
                  <a:srgbClr val="1387B7"/>
                </a:solidFill>
              </a:rPr>
              <a:t>不满足结合律</a:t>
            </a:r>
            <a:endParaRPr lang="en-US" altLang="zh-CN" b="1" dirty="0">
              <a:solidFill>
                <a:srgbClr val="1387B7"/>
              </a:solidFill>
            </a:endParaRPr>
          </a:p>
          <a:p>
            <a:pPr lvl="1">
              <a:lnSpc>
                <a:spcPct val="150000"/>
              </a:lnSpc>
            </a:pPr>
            <a:r>
              <a:rPr lang="zh-CN" altLang="en-US" dirty="0"/>
              <a:t>（</a:t>
            </a:r>
            <a:r>
              <a:rPr lang="en-US" altLang="zh-CN" dirty="0"/>
              <a:t>2</a:t>
            </a:r>
            <a:r>
              <a:rPr lang="en-US" altLang="zh-CN" baseline="70000" dirty="0"/>
              <a:t>-126</a:t>
            </a:r>
            <a:r>
              <a:rPr lang="en-US" altLang="zh-CN" dirty="0"/>
              <a:t>+10</a:t>
            </a:r>
            <a:r>
              <a:rPr lang="en-US" altLang="zh-CN" baseline="70000" dirty="0"/>
              <a:t>20</a:t>
            </a:r>
            <a:r>
              <a:rPr lang="zh-CN" altLang="en-US" dirty="0"/>
              <a:t>）</a:t>
            </a:r>
            <a:r>
              <a:rPr lang="en-US" altLang="zh-CN" dirty="0"/>
              <a:t>-10</a:t>
            </a:r>
            <a:r>
              <a:rPr lang="en-US" altLang="zh-CN" baseline="70000" dirty="0"/>
              <a:t>20</a:t>
            </a:r>
            <a:r>
              <a:rPr lang="en-US" altLang="zh-CN" baseline="30000" dirty="0"/>
              <a:t> </a:t>
            </a:r>
            <a:r>
              <a:rPr lang="en-US" altLang="zh-CN" dirty="0"/>
              <a:t>= ?       2</a:t>
            </a:r>
            <a:r>
              <a:rPr lang="en-US" altLang="zh-CN" baseline="70000" dirty="0"/>
              <a:t>-126</a:t>
            </a:r>
            <a:r>
              <a:rPr lang="en-US" altLang="zh-CN" baseline="30000" dirty="0"/>
              <a:t> </a:t>
            </a:r>
            <a:r>
              <a:rPr lang="en-US" altLang="zh-CN" dirty="0"/>
              <a:t>+ (10</a:t>
            </a:r>
            <a:r>
              <a:rPr lang="en-US" altLang="zh-CN" baseline="70000" dirty="0"/>
              <a:t>20</a:t>
            </a:r>
            <a:r>
              <a:rPr lang="en-US" altLang="zh-CN" baseline="30000" dirty="0"/>
              <a:t> </a:t>
            </a:r>
            <a:r>
              <a:rPr lang="en-US" altLang="zh-CN" dirty="0"/>
              <a:t>- 10</a:t>
            </a:r>
            <a:r>
              <a:rPr lang="en-US" altLang="zh-CN" baseline="70000" dirty="0"/>
              <a:t>20</a:t>
            </a:r>
            <a:r>
              <a:rPr lang="en-US" altLang="zh-CN" dirty="0"/>
              <a:t>) =?</a:t>
            </a:r>
          </a:p>
        </p:txBody>
      </p:sp>
      <p:grpSp>
        <p:nvGrpSpPr>
          <p:cNvPr id="5" name="Group 66"/>
          <p:cNvGrpSpPr>
            <a:grpSpLocks/>
          </p:cNvGrpSpPr>
          <p:nvPr/>
        </p:nvGrpSpPr>
        <p:grpSpPr bwMode="auto">
          <a:xfrm>
            <a:off x="3086083" y="4712283"/>
            <a:ext cx="6748463" cy="1287462"/>
            <a:chOff x="0" y="0"/>
            <a:chExt cx="4251" cy="811"/>
          </a:xfrm>
        </p:grpSpPr>
        <p:cxnSp>
          <p:nvCxnSpPr>
            <p:cNvPr id="6" name="直接箭头连接符 5"/>
            <p:cNvCxnSpPr>
              <a:cxnSpLocks noChangeShapeType="1"/>
            </p:cNvCxnSpPr>
            <p:nvPr/>
          </p:nvCxnSpPr>
          <p:spPr bwMode="auto">
            <a:xfrm>
              <a:off x="48" y="279"/>
              <a:ext cx="4203" cy="0"/>
            </a:xfrm>
            <a:prstGeom prst="straightConnector1">
              <a:avLst/>
            </a:prstGeom>
            <a:noFill/>
            <a:ln w="25400">
              <a:solidFill>
                <a:schemeClr val="tx1"/>
              </a:solidFill>
              <a:round/>
              <a:headEnd/>
              <a:tailEnd type="arrow" w="med" len="med"/>
            </a:ln>
            <a:effectLst>
              <a:outerShdw dist="20000" dir="5400000" algn="ctr" rotWithShape="0">
                <a:srgbClr val="000000">
                  <a:alpha val="31998"/>
                </a:srgbClr>
              </a:outerShdw>
            </a:effectLst>
            <a:extLst>
              <a:ext uri="{909E8E84-426E-40DD-AFC4-6F175D3DCCD1}">
                <a14:hiddenFill xmlns:a14="http://schemas.microsoft.com/office/drawing/2010/main">
                  <a:noFill/>
                </a14:hiddenFill>
              </a:ext>
            </a:extLst>
          </p:spPr>
        </p:cxnSp>
        <p:grpSp>
          <p:nvGrpSpPr>
            <p:cNvPr id="7" name="Group 7"/>
            <p:cNvGrpSpPr>
              <a:grpSpLocks/>
            </p:cNvGrpSpPr>
            <p:nvPr/>
          </p:nvGrpSpPr>
          <p:grpSpPr bwMode="auto">
            <a:xfrm>
              <a:off x="1138" y="0"/>
              <a:ext cx="907" cy="557"/>
              <a:chOff x="0" y="0"/>
              <a:chExt cx="1165250" cy="576064"/>
            </a:xfrm>
          </p:grpSpPr>
          <p:cxnSp>
            <p:nvCxnSpPr>
              <p:cNvPr id="54" name="直接连接符 54"/>
              <p:cNvCxnSpPr>
                <a:cxnSpLocks noChangeShapeType="1"/>
              </p:cNvCxnSpPr>
              <p:nvPr/>
            </p:nvCxnSpPr>
            <p:spPr bwMode="auto">
              <a:xfrm>
                <a:off x="-1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55" name="直接连接符 55"/>
              <p:cNvCxnSpPr>
                <a:cxnSpLocks noChangeShapeType="1"/>
              </p:cNvCxnSpPr>
              <p:nvPr/>
            </p:nvCxnSpPr>
            <p:spPr bwMode="auto">
              <a:xfrm>
                <a:off x="14517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6" name="直接连接符 56"/>
              <p:cNvCxnSpPr>
                <a:cxnSpLocks noChangeShapeType="1"/>
              </p:cNvCxnSpPr>
              <p:nvPr/>
            </p:nvCxnSpPr>
            <p:spPr bwMode="auto">
              <a:xfrm>
                <a:off x="29164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7" name="直接连接符 57"/>
              <p:cNvCxnSpPr>
                <a:cxnSpLocks noChangeShapeType="1"/>
              </p:cNvCxnSpPr>
              <p:nvPr/>
            </p:nvCxnSpPr>
            <p:spPr bwMode="auto">
              <a:xfrm>
                <a:off x="43684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8" name="直接连接符 58"/>
              <p:cNvCxnSpPr>
                <a:cxnSpLocks noChangeShapeType="1"/>
              </p:cNvCxnSpPr>
              <p:nvPr/>
            </p:nvCxnSpPr>
            <p:spPr bwMode="auto">
              <a:xfrm>
                <a:off x="58203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9" name="直接连接符 59"/>
              <p:cNvCxnSpPr>
                <a:cxnSpLocks noChangeShapeType="1"/>
              </p:cNvCxnSpPr>
              <p:nvPr/>
            </p:nvCxnSpPr>
            <p:spPr bwMode="auto">
              <a:xfrm>
                <a:off x="7285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0" name="直接连接符 60"/>
              <p:cNvCxnSpPr>
                <a:cxnSpLocks noChangeShapeType="1"/>
              </p:cNvCxnSpPr>
              <p:nvPr/>
            </p:nvCxnSpPr>
            <p:spPr bwMode="auto">
              <a:xfrm>
                <a:off x="87370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1" name="直接连接符 61"/>
              <p:cNvCxnSpPr>
                <a:cxnSpLocks noChangeShapeType="1"/>
              </p:cNvCxnSpPr>
              <p:nvPr/>
            </p:nvCxnSpPr>
            <p:spPr bwMode="auto">
              <a:xfrm>
                <a:off x="102017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2" name="直接连接符 62"/>
              <p:cNvCxnSpPr>
                <a:cxnSpLocks noChangeShapeType="1"/>
              </p:cNvCxnSpPr>
              <p:nvPr/>
            </p:nvCxnSpPr>
            <p:spPr bwMode="auto">
              <a:xfrm>
                <a:off x="116536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8" name="Group 17"/>
            <p:cNvGrpSpPr>
              <a:grpSpLocks/>
            </p:cNvGrpSpPr>
            <p:nvPr/>
          </p:nvGrpSpPr>
          <p:grpSpPr bwMode="auto">
            <a:xfrm>
              <a:off x="2045" y="0"/>
              <a:ext cx="1814" cy="557"/>
              <a:chOff x="0" y="0"/>
              <a:chExt cx="1165250" cy="576064"/>
            </a:xfrm>
          </p:grpSpPr>
          <p:cxnSp>
            <p:nvCxnSpPr>
              <p:cNvPr id="45" name="直接连接符 45"/>
              <p:cNvCxnSpPr>
                <a:cxnSpLocks noChangeShapeType="1"/>
              </p:cNvCxnSpPr>
              <p:nvPr/>
            </p:nvCxnSpPr>
            <p:spPr bwMode="auto">
              <a:xfrm>
                <a:off x="5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46" name="直接连接符 46"/>
              <p:cNvCxnSpPr>
                <a:cxnSpLocks noChangeShapeType="1"/>
              </p:cNvCxnSpPr>
              <p:nvPr/>
            </p:nvCxnSpPr>
            <p:spPr bwMode="auto">
              <a:xfrm>
                <a:off x="14589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7" name="直接连接符 47"/>
              <p:cNvCxnSpPr>
                <a:cxnSpLocks noChangeShapeType="1"/>
              </p:cNvCxnSpPr>
              <p:nvPr/>
            </p:nvCxnSpPr>
            <p:spPr bwMode="auto">
              <a:xfrm>
                <a:off x="29108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8" name="直接连接符 48"/>
              <p:cNvCxnSpPr>
                <a:cxnSpLocks noChangeShapeType="1"/>
              </p:cNvCxnSpPr>
              <p:nvPr/>
            </p:nvCxnSpPr>
            <p:spPr bwMode="auto">
              <a:xfrm>
                <a:off x="43691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9" name="直接连接符 49"/>
              <p:cNvCxnSpPr>
                <a:cxnSpLocks noChangeShapeType="1"/>
              </p:cNvCxnSpPr>
              <p:nvPr/>
            </p:nvCxnSpPr>
            <p:spPr bwMode="auto">
              <a:xfrm>
                <a:off x="5827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0" name="直接连接符 50"/>
              <p:cNvCxnSpPr>
                <a:cxnSpLocks noChangeShapeType="1"/>
              </p:cNvCxnSpPr>
              <p:nvPr/>
            </p:nvCxnSpPr>
            <p:spPr bwMode="auto">
              <a:xfrm>
                <a:off x="72858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1" name="直接连接符 51"/>
              <p:cNvCxnSpPr>
                <a:cxnSpLocks noChangeShapeType="1"/>
              </p:cNvCxnSpPr>
              <p:nvPr/>
            </p:nvCxnSpPr>
            <p:spPr bwMode="auto">
              <a:xfrm>
                <a:off x="873774"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2" name="直接连接符 52"/>
              <p:cNvCxnSpPr>
                <a:cxnSpLocks noChangeShapeType="1"/>
              </p:cNvCxnSpPr>
              <p:nvPr/>
            </p:nvCxnSpPr>
            <p:spPr bwMode="auto">
              <a:xfrm>
                <a:off x="10196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3" name="直接连接符 53"/>
              <p:cNvCxnSpPr>
                <a:cxnSpLocks noChangeShapeType="1"/>
              </p:cNvCxnSpPr>
              <p:nvPr/>
            </p:nvCxnSpPr>
            <p:spPr bwMode="auto">
              <a:xfrm>
                <a:off x="11654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9" name="Group 27"/>
            <p:cNvGrpSpPr>
              <a:grpSpLocks/>
            </p:cNvGrpSpPr>
            <p:nvPr/>
          </p:nvGrpSpPr>
          <p:grpSpPr bwMode="auto">
            <a:xfrm>
              <a:off x="678" y="0"/>
              <a:ext cx="460" cy="557"/>
              <a:chOff x="0" y="0"/>
              <a:chExt cx="1165250" cy="576064"/>
            </a:xfrm>
          </p:grpSpPr>
          <p:cxnSp>
            <p:nvCxnSpPr>
              <p:cNvPr id="36" name="直接连接符 36"/>
              <p:cNvCxnSpPr>
                <a:cxnSpLocks noChangeShapeType="1"/>
              </p:cNvCxnSpPr>
              <p:nvPr/>
            </p:nvCxnSpPr>
            <p:spPr bwMode="auto">
              <a:xfrm>
                <a:off x="-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37" name="直接连接符 37"/>
              <p:cNvCxnSpPr>
                <a:cxnSpLocks noChangeShapeType="1"/>
              </p:cNvCxnSpPr>
              <p:nvPr/>
            </p:nvCxnSpPr>
            <p:spPr bwMode="auto">
              <a:xfrm>
                <a:off x="14434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8" name="直接连接符 38"/>
              <p:cNvCxnSpPr>
                <a:cxnSpLocks noChangeShapeType="1"/>
              </p:cNvCxnSpPr>
              <p:nvPr/>
            </p:nvCxnSpPr>
            <p:spPr bwMode="auto">
              <a:xfrm>
                <a:off x="29127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9" name="直接连接符 39"/>
              <p:cNvCxnSpPr>
                <a:cxnSpLocks noChangeShapeType="1"/>
              </p:cNvCxnSpPr>
              <p:nvPr/>
            </p:nvCxnSpPr>
            <p:spPr bwMode="auto">
              <a:xfrm>
                <a:off x="43566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0" name="直接连接符 40"/>
              <p:cNvCxnSpPr>
                <a:cxnSpLocks noChangeShapeType="1"/>
              </p:cNvCxnSpPr>
              <p:nvPr/>
            </p:nvCxnSpPr>
            <p:spPr bwMode="auto">
              <a:xfrm>
                <a:off x="58258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1" name="直接连接符 41"/>
              <p:cNvCxnSpPr>
                <a:cxnSpLocks noChangeShapeType="1"/>
              </p:cNvCxnSpPr>
              <p:nvPr/>
            </p:nvCxnSpPr>
            <p:spPr bwMode="auto">
              <a:xfrm>
                <a:off x="72697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2" name="直接连接符 42"/>
              <p:cNvCxnSpPr>
                <a:cxnSpLocks noChangeShapeType="1"/>
              </p:cNvCxnSpPr>
              <p:nvPr/>
            </p:nvCxnSpPr>
            <p:spPr bwMode="auto">
              <a:xfrm>
                <a:off x="87389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3" name="直接连接符 43"/>
              <p:cNvCxnSpPr>
                <a:cxnSpLocks noChangeShapeType="1"/>
              </p:cNvCxnSpPr>
              <p:nvPr/>
            </p:nvCxnSpPr>
            <p:spPr bwMode="auto">
              <a:xfrm>
                <a:off x="10182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4" name="直接连接符 44"/>
              <p:cNvCxnSpPr>
                <a:cxnSpLocks noChangeShapeType="1"/>
              </p:cNvCxnSpPr>
              <p:nvPr/>
            </p:nvCxnSpPr>
            <p:spPr bwMode="auto">
              <a:xfrm>
                <a:off x="116521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0" name="Group 37"/>
            <p:cNvGrpSpPr>
              <a:grpSpLocks/>
            </p:cNvGrpSpPr>
            <p:nvPr/>
          </p:nvGrpSpPr>
          <p:grpSpPr bwMode="auto">
            <a:xfrm>
              <a:off x="216" y="0"/>
              <a:ext cx="235" cy="557"/>
              <a:chOff x="0" y="0"/>
              <a:chExt cx="1165250" cy="576064"/>
            </a:xfrm>
          </p:grpSpPr>
          <p:cxnSp>
            <p:nvCxnSpPr>
              <p:cNvPr id="27" name="直接连接符 27"/>
              <p:cNvCxnSpPr>
                <a:cxnSpLocks noChangeShapeType="1"/>
              </p:cNvCxnSpPr>
              <p:nvPr/>
            </p:nvCxnSpPr>
            <p:spPr bwMode="auto">
              <a:xfrm>
                <a:off x="36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28" name="直接连接符 28"/>
              <p:cNvCxnSpPr>
                <a:cxnSpLocks noChangeShapeType="1"/>
              </p:cNvCxnSpPr>
              <p:nvPr/>
            </p:nvCxnSpPr>
            <p:spPr bwMode="auto">
              <a:xfrm>
                <a:off x="14413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9" name="直接连接符 29"/>
              <p:cNvCxnSpPr>
                <a:cxnSpLocks noChangeShapeType="1"/>
              </p:cNvCxnSpPr>
              <p:nvPr/>
            </p:nvCxnSpPr>
            <p:spPr bwMode="auto">
              <a:xfrm>
                <a:off x="29285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0" name="直接连接符 30"/>
              <p:cNvCxnSpPr>
                <a:cxnSpLocks noChangeShapeType="1"/>
              </p:cNvCxnSpPr>
              <p:nvPr/>
            </p:nvCxnSpPr>
            <p:spPr bwMode="auto">
              <a:xfrm>
                <a:off x="43661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1" name="直接连接符 31"/>
              <p:cNvCxnSpPr>
                <a:cxnSpLocks noChangeShapeType="1"/>
              </p:cNvCxnSpPr>
              <p:nvPr/>
            </p:nvCxnSpPr>
            <p:spPr bwMode="auto">
              <a:xfrm>
                <a:off x="58038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2" name="直接连接符 32"/>
              <p:cNvCxnSpPr>
                <a:cxnSpLocks noChangeShapeType="1"/>
              </p:cNvCxnSpPr>
              <p:nvPr/>
            </p:nvCxnSpPr>
            <p:spPr bwMode="auto">
              <a:xfrm>
                <a:off x="72910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3" name="直接连接符 33"/>
              <p:cNvCxnSpPr>
                <a:cxnSpLocks noChangeShapeType="1"/>
              </p:cNvCxnSpPr>
              <p:nvPr/>
            </p:nvCxnSpPr>
            <p:spPr bwMode="auto">
              <a:xfrm>
                <a:off x="87286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4" name="直接连接符 34"/>
              <p:cNvCxnSpPr>
                <a:cxnSpLocks noChangeShapeType="1"/>
              </p:cNvCxnSpPr>
              <p:nvPr/>
            </p:nvCxnSpPr>
            <p:spPr bwMode="auto">
              <a:xfrm>
                <a:off x="10215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5" name="直接连接符 35"/>
              <p:cNvCxnSpPr>
                <a:cxnSpLocks noChangeShapeType="1"/>
              </p:cNvCxnSpPr>
              <p:nvPr/>
            </p:nvCxnSpPr>
            <p:spPr bwMode="auto">
              <a:xfrm>
                <a:off x="116535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1" name="Group 47"/>
            <p:cNvGrpSpPr>
              <a:grpSpLocks/>
            </p:cNvGrpSpPr>
            <p:nvPr/>
          </p:nvGrpSpPr>
          <p:grpSpPr bwMode="auto">
            <a:xfrm>
              <a:off x="451" y="0"/>
              <a:ext cx="227" cy="557"/>
              <a:chOff x="0" y="0"/>
              <a:chExt cx="1165250" cy="576064"/>
            </a:xfrm>
          </p:grpSpPr>
          <p:cxnSp>
            <p:nvCxnSpPr>
              <p:cNvPr id="18" name="直接连接符 18"/>
              <p:cNvCxnSpPr>
                <a:cxnSpLocks noChangeShapeType="1"/>
              </p:cNvCxnSpPr>
              <p:nvPr/>
            </p:nvCxnSpPr>
            <p:spPr bwMode="auto">
              <a:xfrm>
                <a:off x="100"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19" name="直接连接符 19"/>
              <p:cNvCxnSpPr>
                <a:cxnSpLocks noChangeShapeType="1"/>
              </p:cNvCxnSpPr>
              <p:nvPr/>
            </p:nvCxnSpPr>
            <p:spPr bwMode="auto">
              <a:xfrm>
                <a:off x="1438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0" name="直接连接符 20"/>
              <p:cNvCxnSpPr>
                <a:cxnSpLocks noChangeShapeType="1"/>
              </p:cNvCxnSpPr>
              <p:nvPr/>
            </p:nvCxnSpPr>
            <p:spPr bwMode="auto">
              <a:xfrm>
                <a:off x="2926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1" name="直接连接符 21"/>
              <p:cNvCxnSpPr>
                <a:cxnSpLocks noChangeShapeType="1"/>
              </p:cNvCxnSpPr>
              <p:nvPr/>
            </p:nvCxnSpPr>
            <p:spPr bwMode="auto">
              <a:xfrm>
                <a:off x="43635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2" name="直接连接符 22"/>
              <p:cNvCxnSpPr>
                <a:cxnSpLocks noChangeShapeType="1"/>
              </p:cNvCxnSpPr>
              <p:nvPr/>
            </p:nvCxnSpPr>
            <p:spPr bwMode="auto">
              <a:xfrm>
                <a:off x="58006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3" name="直接连接符 23"/>
              <p:cNvCxnSpPr>
                <a:cxnSpLocks noChangeShapeType="1"/>
              </p:cNvCxnSpPr>
              <p:nvPr/>
            </p:nvCxnSpPr>
            <p:spPr bwMode="auto">
              <a:xfrm>
                <a:off x="72890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4" name="直接连接符 24"/>
              <p:cNvCxnSpPr>
                <a:cxnSpLocks noChangeShapeType="1"/>
              </p:cNvCxnSpPr>
              <p:nvPr/>
            </p:nvCxnSpPr>
            <p:spPr bwMode="auto">
              <a:xfrm>
                <a:off x="87261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5" name="直接连接符 25"/>
              <p:cNvCxnSpPr>
                <a:cxnSpLocks noChangeShapeType="1"/>
              </p:cNvCxnSpPr>
              <p:nvPr/>
            </p:nvCxnSpPr>
            <p:spPr bwMode="auto">
              <a:xfrm>
                <a:off x="102145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6" name="直接连接符 26"/>
              <p:cNvCxnSpPr>
                <a:cxnSpLocks noChangeShapeType="1"/>
              </p:cNvCxnSpPr>
              <p:nvPr/>
            </p:nvCxnSpPr>
            <p:spPr bwMode="auto">
              <a:xfrm>
                <a:off x="116516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
          <p:nvSpPr>
            <p:cNvPr id="12" name="TextBox 12"/>
            <p:cNvSpPr txBox="1">
              <a:spLocks noChangeArrowheads="1"/>
            </p:cNvSpPr>
            <p:nvPr/>
          </p:nvSpPr>
          <p:spPr bwMode="auto">
            <a:xfrm>
              <a:off x="0" y="557"/>
              <a:ext cx="236" cy="2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solidFill>
                    <a:srgbClr val="FF0000"/>
                  </a:solidFill>
                </a:rPr>
                <a:t>0</a:t>
              </a:r>
              <a:endParaRPr lang="zh-CN" altLang="en-US" dirty="0">
                <a:solidFill>
                  <a:srgbClr val="FF0000"/>
                </a:solidFill>
              </a:endParaRPr>
            </a:p>
          </p:txBody>
        </p:sp>
        <p:sp>
          <p:nvSpPr>
            <p:cNvPr id="13" name="TextBox 13"/>
            <p:cNvSpPr txBox="1">
              <a:spLocks noChangeArrowheads="1"/>
            </p:cNvSpPr>
            <p:nvPr/>
          </p:nvSpPr>
          <p:spPr bwMode="auto">
            <a:xfrm>
              <a:off x="192" y="557"/>
              <a:ext cx="48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-126</a:t>
              </a:r>
              <a:endParaRPr lang="zh-CN" altLang="en-US" baseline="70000" dirty="0"/>
            </a:p>
          </p:txBody>
        </p:sp>
        <p:sp>
          <p:nvSpPr>
            <p:cNvPr id="14" name="TextBox 14"/>
            <p:cNvSpPr txBox="1">
              <a:spLocks noChangeArrowheads="1"/>
            </p:cNvSpPr>
            <p:nvPr/>
          </p:nvSpPr>
          <p:spPr bwMode="auto">
            <a:xfrm>
              <a:off x="538" y="557"/>
              <a:ext cx="4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-125</a:t>
              </a:r>
              <a:endParaRPr lang="zh-CN" altLang="en-US" baseline="70000" dirty="0"/>
            </a:p>
          </p:txBody>
        </p:sp>
        <p:sp>
          <p:nvSpPr>
            <p:cNvPr id="15" name="TextBox 15"/>
            <p:cNvSpPr txBox="1">
              <a:spLocks noChangeArrowheads="1"/>
            </p:cNvSpPr>
            <p:nvPr/>
          </p:nvSpPr>
          <p:spPr bwMode="auto">
            <a:xfrm>
              <a:off x="912" y="557"/>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-124</a:t>
              </a:r>
              <a:endParaRPr lang="zh-CN" altLang="en-US" baseline="70000" dirty="0"/>
            </a:p>
          </p:txBody>
        </p:sp>
        <p:sp>
          <p:nvSpPr>
            <p:cNvPr id="16" name="TextBox 16"/>
            <p:cNvSpPr txBox="1">
              <a:spLocks noChangeArrowheads="1"/>
            </p:cNvSpPr>
            <p:nvPr/>
          </p:nvSpPr>
          <p:spPr bwMode="auto">
            <a:xfrm>
              <a:off x="1872" y="561"/>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-123</a:t>
              </a:r>
              <a:endParaRPr lang="zh-CN" altLang="en-US" baseline="70000" dirty="0"/>
            </a:p>
          </p:txBody>
        </p:sp>
        <p:sp>
          <p:nvSpPr>
            <p:cNvPr id="17" name="矩形 1"/>
            <p:cNvSpPr>
              <a:spLocks noChangeArrowheads="1"/>
            </p:cNvSpPr>
            <p:nvPr/>
          </p:nvSpPr>
          <p:spPr bwMode="auto">
            <a:xfrm>
              <a:off x="219" y="75"/>
              <a:ext cx="227" cy="396"/>
            </a:xfrm>
            <a:prstGeom prst="rect">
              <a:avLst/>
            </a:prstGeom>
            <a:solidFill>
              <a:srgbClr val="00FF00">
                <a:alpha val="50195"/>
              </a:srgbClr>
            </a:solidFill>
            <a:ln w="12700" cap="sq">
              <a:solidFill>
                <a:schemeClr val="tx1"/>
              </a:solidFill>
              <a:miter lim="800000"/>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63" name="圆角矩形标注 62"/>
          <p:cNvSpPr/>
          <p:nvPr/>
        </p:nvSpPr>
        <p:spPr>
          <a:xfrm>
            <a:off x="1188579" y="5798132"/>
            <a:ext cx="1620398" cy="340902"/>
          </a:xfrm>
          <a:prstGeom prst="wedgeRoundRectCallout">
            <a:avLst>
              <a:gd name="adj1" fmla="val 99081"/>
              <a:gd name="adj2" fmla="val -143563"/>
              <a:gd name="adj3" fmla="val 16667"/>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非规格化数</a:t>
            </a:r>
          </a:p>
        </p:txBody>
      </p:sp>
      <p:grpSp>
        <p:nvGrpSpPr>
          <p:cNvPr id="68" name="组合 67">
            <a:extLst>
              <a:ext uri="{FF2B5EF4-FFF2-40B4-BE49-F238E27FC236}">
                <a16:creationId xmlns:a16="http://schemas.microsoft.com/office/drawing/2014/main" id="{6C73E3BA-1159-4B2A-834A-F3821EE8FD12}"/>
              </a:ext>
            </a:extLst>
          </p:cNvPr>
          <p:cNvGrpSpPr/>
          <p:nvPr/>
        </p:nvGrpSpPr>
        <p:grpSpPr>
          <a:xfrm>
            <a:off x="2548042" y="4578417"/>
            <a:ext cx="909494" cy="369332"/>
            <a:chOff x="2313280" y="4634181"/>
            <a:chExt cx="909494" cy="369332"/>
          </a:xfrm>
        </p:grpSpPr>
        <p:sp>
          <p:nvSpPr>
            <p:cNvPr id="4" name="矩形 3">
              <a:extLst>
                <a:ext uri="{FF2B5EF4-FFF2-40B4-BE49-F238E27FC236}">
                  <a16:creationId xmlns:a16="http://schemas.microsoft.com/office/drawing/2014/main" id="{69B2F5A6-EA43-4B3D-86A0-835AA1DCAA17}"/>
                </a:ext>
              </a:extLst>
            </p:cNvPr>
            <p:cNvSpPr/>
            <p:nvPr/>
          </p:nvSpPr>
          <p:spPr>
            <a:xfrm>
              <a:off x="2313280" y="4634181"/>
              <a:ext cx="750135" cy="369332"/>
            </a:xfrm>
            <a:prstGeom prst="rect">
              <a:avLst/>
            </a:prstGeom>
            <a:ln>
              <a:noFill/>
            </a:ln>
          </p:spPr>
          <p:txBody>
            <a:bodyPr wrap="square">
              <a:spAutoFit/>
            </a:bodyPr>
            <a:lstStyle/>
            <a:p>
              <a:r>
                <a:rPr lang="en-US" altLang="zh-CN" dirty="0">
                  <a:solidFill>
                    <a:srgbClr val="00B050"/>
                  </a:solidFill>
                </a:rPr>
                <a:t>2</a:t>
              </a:r>
              <a:r>
                <a:rPr lang="en-US" altLang="zh-CN" baseline="70000" dirty="0">
                  <a:solidFill>
                    <a:srgbClr val="00B050"/>
                  </a:solidFill>
                </a:rPr>
                <a:t>-149</a:t>
              </a:r>
              <a:endParaRPr lang="zh-CN" altLang="en-US" dirty="0">
                <a:solidFill>
                  <a:srgbClr val="00B050"/>
                </a:solidFill>
              </a:endParaRPr>
            </a:p>
          </p:txBody>
        </p:sp>
        <p:cxnSp>
          <p:nvCxnSpPr>
            <p:cNvPr id="66" name="直接箭头连接符 65">
              <a:extLst>
                <a:ext uri="{FF2B5EF4-FFF2-40B4-BE49-F238E27FC236}">
                  <a16:creationId xmlns:a16="http://schemas.microsoft.com/office/drawing/2014/main" id="{8F4FE752-8414-496E-B9ED-F538C282E93F}"/>
                </a:ext>
              </a:extLst>
            </p:cNvPr>
            <p:cNvCxnSpPr>
              <a:cxnSpLocks/>
            </p:cNvCxnSpPr>
            <p:nvPr/>
          </p:nvCxnSpPr>
          <p:spPr>
            <a:xfrm>
              <a:off x="2857445" y="4787450"/>
              <a:ext cx="365329" cy="16359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弧形 64">
            <a:extLst>
              <a:ext uri="{FF2B5EF4-FFF2-40B4-BE49-F238E27FC236}">
                <a16:creationId xmlns:a16="http://schemas.microsoft.com/office/drawing/2014/main" id="{A3379D9E-21BF-4B2C-891F-47327B51F733}"/>
              </a:ext>
            </a:extLst>
          </p:cNvPr>
          <p:cNvSpPr/>
          <p:nvPr/>
        </p:nvSpPr>
        <p:spPr>
          <a:xfrm rot="20753518">
            <a:off x="721818" y="4811557"/>
            <a:ext cx="6774644" cy="2376377"/>
          </a:xfrm>
          <a:prstGeom prst="arc">
            <a:avLst>
              <a:gd name="adj1" fmla="val 16200000"/>
              <a:gd name="adj2" fmla="val 21328026"/>
            </a:avLst>
          </a:prstGeom>
          <a:ln w="12700">
            <a:solidFill>
              <a:srgbClr val="18978B"/>
            </a:solidFill>
            <a:headEnd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73554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up)">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up)">
                                      <p:cBhvr>
                                        <p:cTn id="37" dur="500"/>
                                        <p:tgtEl>
                                          <p:spTgt spid="6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left)">
                                      <p:cBhvr>
                                        <p:cTn id="42" dur="500"/>
                                        <p:tgtEl>
                                          <p:spTgt spid="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wipe(left)">
                                      <p:cBhvr>
                                        <p:cTn id="4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3" grpId="0" animBg="1"/>
      <p:bldP spid="6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float</a:t>
            </a:r>
            <a:r>
              <a:rPr lang="zh-CN" altLang="en-US" dirty="0"/>
              <a:t>型与真值之间的变换流程</a:t>
            </a:r>
          </a:p>
        </p:txBody>
      </p:sp>
      <p:sp>
        <p:nvSpPr>
          <p:cNvPr id="3" name="矩形 2"/>
          <p:cNvSpPr/>
          <p:nvPr/>
        </p:nvSpPr>
        <p:spPr>
          <a:xfrm>
            <a:off x="1947462" y="1301800"/>
            <a:ext cx="8359636"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浮点数真值    十进制数</a:t>
            </a:r>
            <a:r>
              <a:rPr lang="en-US" altLang="zh-CN" sz="2000" dirty="0">
                <a:solidFill>
                  <a:schemeClr val="bg1"/>
                </a:solidFill>
                <a:latin typeface="微软雅黑" panose="020B0503020204020204" pitchFamily="34" charset="-122"/>
                <a:ea typeface="微软雅黑" panose="020B0503020204020204" pitchFamily="34" charset="-122"/>
              </a:rPr>
              <a:t>N</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1947461" y="5699005"/>
            <a:ext cx="8359636"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单精度 </a:t>
            </a:r>
            <a:r>
              <a:rPr lang="en-US" altLang="zh-CN" sz="2000" dirty="0">
                <a:solidFill>
                  <a:schemeClr val="bg1"/>
                </a:solidFill>
                <a:latin typeface="微软雅黑" panose="020B0503020204020204" pitchFamily="34" charset="-122"/>
                <a:ea typeface="微软雅黑" panose="020B0503020204020204" pitchFamily="34" charset="-122"/>
              </a:rPr>
              <a:t>float</a:t>
            </a:r>
            <a:r>
              <a:rPr lang="zh-CN" altLang="en-US" sz="2000" dirty="0">
                <a:solidFill>
                  <a:schemeClr val="bg1"/>
                </a:solidFill>
                <a:latin typeface="微软雅黑" panose="020B0503020204020204" pitchFamily="34" charset="-122"/>
                <a:ea typeface="微软雅黑" panose="020B0503020204020204" pitchFamily="34" charset="-122"/>
              </a:rPr>
              <a:t>机器码  </a:t>
            </a:r>
            <a:r>
              <a:rPr lang="en-US" altLang="zh-CN" sz="2000" dirty="0">
                <a:solidFill>
                  <a:schemeClr val="bg1"/>
                </a:solidFill>
                <a:latin typeface="微软雅黑" panose="020B0503020204020204" pitchFamily="34" charset="-122"/>
                <a:ea typeface="微软雅黑" panose="020B0503020204020204" pitchFamily="34" charset="-122"/>
              </a:rPr>
              <a:t>  32</a:t>
            </a:r>
            <a:r>
              <a:rPr lang="zh-CN" altLang="en-US" sz="2000" dirty="0">
                <a:solidFill>
                  <a:schemeClr val="bg1"/>
                </a:solidFill>
                <a:latin typeface="微软雅黑" panose="020B0503020204020204" pitchFamily="34" charset="-122"/>
                <a:ea typeface="微软雅黑" panose="020B0503020204020204" pitchFamily="34" charset="-122"/>
              </a:rPr>
              <a:t>位二进制</a:t>
            </a:r>
          </a:p>
        </p:txBody>
      </p:sp>
      <p:grpSp>
        <p:nvGrpSpPr>
          <p:cNvPr id="40" name="组合 39"/>
          <p:cNvGrpSpPr/>
          <p:nvPr/>
        </p:nvGrpSpPr>
        <p:grpSpPr>
          <a:xfrm>
            <a:off x="1947462" y="1863890"/>
            <a:ext cx="3208902" cy="1007486"/>
            <a:chOff x="1883962" y="1863890"/>
            <a:chExt cx="3208902" cy="1007486"/>
          </a:xfrm>
        </p:grpSpPr>
        <p:sp>
          <p:nvSpPr>
            <p:cNvPr id="21" name="矩形 20"/>
            <p:cNvSpPr/>
            <p:nvPr/>
          </p:nvSpPr>
          <p:spPr>
            <a:xfrm>
              <a:off x="1883962" y="2401101"/>
              <a:ext cx="3208902"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N </a:t>
              </a:r>
              <a:r>
                <a:rPr lang="en-US" altLang="zh-CN" sz="20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6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 × 2</a:t>
              </a:r>
              <a:r>
                <a:rPr lang="en-US" altLang="zh-CN" sz="2000" baseline="60000" dirty="0">
                  <a:solidFill>
                    <a:schemeClr val="tx1"/>
                  </a:solidFill>
                  <a:latin typeface="微软雅黑" panose="020B0503020204020204" pitchFamily="34" charset="-122"/>
                  <a:ea typeface="微软雅黑" panose="020B0503020204020204" pitchFamily="34" charset="-122"/>
                </a:rPr>
                <a:t>e </a:t>
              </a:r>
              <a:r>
                <a:rPr lang="en-US" altLang="zh-CN" sz="2000" dirty="0">
                  <a:solidFill>
                    <a:schemeClr val="tx1"/>
                  </a:solidFill>
                  <a:latin typeface="微软雅黑" panose="020B0503020204020204" pitchFamily="34" charset="-122"/>
                  <a:ea typeface="微软雅黑" panose="020B0503020204020204" pitchFamily="34" charset="-122"/>
                  <a:sym typeface="+mn-ea"/>
                </a:rPr>
                <a:t>× </a:t>
              </a:r>
              <a:r>
                <a:rPr lang="en-US" altLang="zh-CN" sz="2000" dirty="0">
                  <a:solidFill>
                    <a:schemeClr val="tx1"/>
                  </a:solidFill>
                  <a:latin typeface="微软雅黑" panose="020B0503020204020204" pitchFamily="34" charset="-122"/>
                  <a:ea typeface="微软雅黑" panose="020B0503020204020204" pitchFamily="34" charset="-122"/>
                </a:rPr>
                <a:t>1.M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8" name="下箭头 27"/>
            <p:cNvSpPr/>
            <p:nvPr/>
          </p:nvSpPr>
          <p:spPr>
            <a:xfrm>
              <a:off x="3383978" y="1863890"/>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947461" y="2945433"/>
            <a:ext cx="3208903" cy="1025244"/>
            <a:chOff x="1883961" y="2945433"/>
            <a:chExt cx="3208903" cy="1025244"/>
          </a:xfrm>
        </p:grpSpPr>
        <p:sp>
          <p:nvSpPr>
            <p:cNvPr id="23" name="矩形 22"/>
            <p:cNvSpPr/>
            <p:nvPr/>
          </p:nvSpPr>
          <p:spPr>
            <a:xfrm>
              <a:off x="1883961" y="3500402"/>
              <a:ext cx="3208903"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E = e + </a:t>
              </a:r>
              <a:r>
                <a:rPr lang="en-US" altLang="zh-CN" sz="2000" dirty="0">
                  <a:solidFill>
                    <a:schemeClr val="bg1"/>
                  </a:solidFill>
                  <a:latin typeface="微软雅黑" panose="020B0503020204020204" pitchFamily="34" charset="-122"/>
                  <a:ea typeface="微软雅黑" panose="020B0503020204020204" pitchFamily="34" charset="-122"/>
                </a:rPr>
                <a:t>127</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下箭头 28"/>
            <p:cNvSpPr/>
            <p:nvPr/>
          </p:nvSpPr>
          <p:spPr>
            <a:xfrm>
              <a:off x="3353683" y="2945433"/>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947461" y="4050126"/>
            <a:ext cx="3208903" cy="1009516"/>
            <a:chOff x="1883961" y="4050126"/>
            <a:chExt cx="3208903" cy="1009516"/>
          </a:xfrm>
        </p:grpSpPr>
        <p:sp>
          <p:nvSpPr>
            <p:cNvPr id="25" name="矩形 24"/>
            <p:cNvSpPr/>
            <p:nvPr/>
          </p:nvSpPr>
          <p:spPr>
            <a:xfrm>
              <a:off x="1883961" y="4589367"/>
              <a:ext cx="3208903"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保存</a:t>
              </a:r>
              <a:r>
                <a:rPr lang="en-US" altLang="zh-CN" sz="2000" dirty="0">
                  <a:solidFill>
                    <a:schemeClr val="tx1"/>
                  </a:solidFill>
                  <a:latin typeface="微软雅黑" panose="020B0503020204020204" pitchFamily="34" charset="-122"/>
                  <a:ea typeface="微软雅黑" panose="020B0503020204020204" pitchFamily="34" charset="-122"/>
                </a:rPr>
                <a:t>S</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E</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0" name="下箭头 29"/>
            <p:cNvSpPr/>
            <p:nvPr/>
          </p:nvSpPr>
          <p:spPr>
            <a:xfrm>
              <a:off x="3346539" y="4050126"/>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下箭头 30"/>
          <p:cNvSpPr/>
          <p:nvPr/>
        </p:nvSpPr>
        <p:spPr>
          <a:xfrm>
            <a:off x="3402895" y="5143244"/>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5759670" y="4588258"/>
            <a:ext cx="4547427" cy="1030060"/>
            <a:chOff x="5696170" y="4588258"/>
            <a:chExt cx="4547427" cy="1030060"/>
          </a:xfrm>
        </p:grpSpPr>
        <p:sp>
          <p:nvSpPr>
            <p:cNvPr id="26" name="矩形 25"/>
            <p:cNvSpPr/>
            <p:nvPr/>
          </p:nvSpPr>
          <p:spPr>
            <a:xfrm>
              <a:off x="5696170" y="4588258"/>
              <a:ext cx="4547427"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从</a:t>
              </a:r>
              <a:r>
                <a:rPr lang="en-US" altLang="zh-CN" sz="2000" dirty="0">
                  <a:solidFill>
                    <a:schemeClr val="tx1"/>
                  </a:solidFill>
                  <a:latin typeface="微软雅黑" panose="020B0503020204020204" pitchFamily="34" charset="-122"/>
                  <a:ea typeface="微软雅黑" panose="020B0503020204020204" pitchFamily="34" charset="-122"/>
                </a:rPr>
                <a:t>32</a:t>
              </a:r>
              <a:r>
                <a:rPr lang="zh-CN" altLang="en-US" sz="2000" dirty="0">
                  <a:solidFill>
                    <a:schemeClr val="tx1"/>
                  </a:solidFill>
                  <a:latin typeface="微软雅黑" panose="020B0503020204020204" pitchFamily="34" charset="-122"/>
                  <a:ea typeface="微软雅黑" panose="020B0503020204020204" pitchFamily="34" charset="-122"/>
                </a:rPr>
                <a:t>位二进制中提取</a:t>
              </a:r>
              <a:r>
                <a:rPr lang="en-US" altLang="zh-CN" sz="2000" dirty="0">
                  <a:solidFill>
                    <a:schemeClr val="tx1"/>
                  </a:solidFill>
                  <a:latin typeface="微软雅黑" panose="020B0503020204020204" pitchFamily="34" charset="-122"/>
                  <a:ea typeface="微软雅黑" panose="020B0503020204020204" pitchFamily="34" charset="-122"/>
                </a:rPr>
                <a:t>S</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E</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6" name="下箭头 35"/>
            <p:cNvSpPr/>
            <p:nvPr/>
          </p:nvSpPr>
          <p:spPr>
            <a:xfrm flipV="1">
              <a:off x="7819964" y="5127069"/>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5759670" y="3500178"/>
            <a:ext cx="4547427" cy="1030047"/>
            <a:chOff x="5696170" y="3500178"/>
            <a:chExt cx="4547427" cy="1030047"/>
          </a:xfrm>
        </p:grpSpPr>
        <p:sp>
          <p:nvSpPr>
            <p:cNvPr id="24" name="矩形 23"/>
            <p:cNvSpPr/>
            <p:nvPr/>
          </p:nvSpPr>
          <p:spPr>
            <a:xfrm>
              <a:off x="5696170" y="3500178"/>
              <a:ext cx="4547427"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e</a:t>
              </a:r>
              <a:r>
                <a:rPr lang="zh-CN" altLang="en-US" sz="2000" dirty="0">
                  <a:solidFill>
                    <a:schemeClr val="bg1"/>
                  </a:solidFill>
                  <a:latin typeface="微软雅黑" panose="020B0503020204020204" pitchFamily="34" charset="-122"/>
                  <a:ea typeface="微软雅黑" panose="020B0503020204020204" pitchFamily="34" charset="-122"/>
                </a:rPr>
                <a:t> = </a:t>
              </a:r>
              <a:r>
                <a:rPr lang="en-US" altLang="zh-CN" sz="2000" dirty="0">
                  <a:solidFill>
                    <a:schemeClr val="bg1"/>
                  </a:solidFill>
                  <a:latin typeface="微软雅黑" panose="020B0503020204020204" pitchFamily="34" charset="-122"/>
                  <a:ea typeface="微软雅黑" panose="020B0503020204020204" pitchFamily="34" charset="-122"/>
                </a:rPr>
                <a:t>E</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127</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7" name="下箭头 36"/>
            <p:cNvSpPr/>
            <p:nvPr/>
          </p:nvSpPr>
          <p:spPr>
            <a:xfrm flipV="1">
              <a:off x="7819963" y="4038976"/>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5759670" y="2401100"/>
            <a:ext cx="4547427" cy="1018968"/>
            <a:chOff x="5696170" y="2401100"/>
            <a:chExt cx="4547427" cy="1018968"/>
          </a:xfrm>
        </p:grpSpPr>
        <p:sp>
          <p:nvSpPr>
            <p:cNvPr id="22" name="矩形 21"/>
            <p:cNvSpPr/>
            <p:nvPr/>
          </p:nvSpPr>
          <p:spPr>
            <a:xfrm>
              <a:off x="5696170" y="2401100"/>
              <a:ext cx="4547427"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sym typeface="+mn-ea"/>
                </a:rPr>
                <a:t>计算</a:t>
              </a:r>
              <a:r>
                <a:rPr lang="en-US" altLang="zh-CN" sz="2000" dirty="0">
                  <a:solidFill>
                    <a:schemeClr val="tx1"/>
                  </a:solidFill>
                  <a:latin typeface="微软雅黑" panose="020B0503020204020204" pitchFamily="34" charset="-122"/>
                  <a:ea typeface="微软雅黑" panose="020B0503020204020204" pitchFamily="34" charset="-122"/>
                  <a:sym typeface="+mn-ea"/>
                </a:rPr>
                <a:t>(-1)</a:t>
              </a:r>
              <a:r>
                <a:rPr lang="en-US" altLang="zh-CN" sz="2000" baseline="60000" dirty="0">
                  <a:solidFill>
                    <a:schemeClr val="tx1"/>
                  </a:solidFill>
                  <a:latin typeface="微软雅黑" panose="020B0503020204020204" pitchFamily="34" charset="-122"/>
                  <a:ea typeface="微软雅黑" panose="020B0503020204020204" pitchFamily="34" charset="-122"/>
                </a:rPr>
                <a:t>s </a:t>
              </a:r>
              <a:r>
                <a:rPr lang="en-US" altLang="zh-CN" sz="2000" dirty="0">
                  <a:solidFill>
                    <a:schemeClr val="tx1"/>
                  </a:solidFill>
                  <a:latin typeface="微软雅黑" panose="020B0503020204020204" pitchFamily="34" charset="-122"/>
                  <a:ea typeface="微软雅黑" panose="020B0503020204020204" pitchFamily="34" charset="-122"/>
                  <a:sym typeface="+mn-ea"/>
                </a:rPr>
                <a:t> × 2</a:t>
              </a:r>
              <a:r>
                <a:rPr lang="en-US" altLang="zh-CN" sz="2000" baseline="60000" dirty="0">
                  <a:solidFill>
                    <a:schemeClr val="tx1"/>
                  </a:solidFill>
                  <a:latin typeface="微软雅黑" panose="020B0503020204020204" pitchFamily="34" charset="-122"/>
                  <a:ea typeface="微软雅黑" panose="020B0503020204020204" pitchFamily="34" charset="-122"/>
                </a:rPr>
                <a:t>e</a:t>
              </a:r>
              <a:r>
                <a:rPr lang="en-US" altLang="zh-CN" sz="2000" dirty="0">
                  <a:solidFill>
                    <a:schemeClr val="tx1"/>
                  </a:solidFill>
                  <a:latin typeface="微软雅黑" panose="020B0503020204020204" pitchFamily="34" charset="-122"/>
                  <a:ea typeface="微软雅黑" panose="020B0503020204020204" pitchFamily="34" charset="-122"/>
                  <a:sym typeface="+mn-ea"/>
                </a:rPr>
                <a:t> × 1.M</a:t>
              </a:r>
              <a:r>
                <a:rPr lang="zh-CN" altLang="en-US" sz="2000" dirty="0">
                  <a:solidFill>
                    <a:schemeClr val="tx1"/>
                  </a:solidFill>
                  <a:latin typeface="微软雅黑" panose="020B0503020204020204" pitchFamily="34" charset="-122"/>
                  <a:ea typeface="微软雅黑" panose="020B0503020204020204" pitchFamily="34" charset="-122"/>
                </a:rPr>
                <a:t>，按权展开</a:t>
              </a:r>
            </a:p>
          </p:txBody>
        </p:sp>
        <p:sp>
          <p:nvSpPr>
            <p:cNvPr id="38" name="下箭头 37"/>
            <p:cNvSpPr/>
            <p:nvPr/>
          </p:nvSpPr>
          <p:spPr>
            <a:xfrm flipV="1">
              <a:off x="7819961" y="2928819"/>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下箭头 38"/>
          <p:cNvSpPr/>
          <p:nvPr/>
        </p:nvSpPr>
        <p:spPr>
          <a:xfrm flipV="1">
            <a:off x="7883461" y="1863782"/>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582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down)">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9"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浮点数转换</a:t>
            </a:r>
            <a:r>
              <a:rPr lang="zh-CN" altLang="en-US" dirty="0"/>
              <a:t>实例</a:t>
            </a:r>
          </a:p>
        </p:txBody>
      </p:sp>
      <p:sp>
        <p:nvSpPr>
          <p:cNvPr id="3" name="内容占位符 2"/>
          <p:cNvSpPr>
            <a:spLocks noGrp="1"/>
          </p:cNvSpPr>
          <p:nvPr>
            <p:ph idx="1"/>
          </p:nvPr>
        </p:nvSpPr>
        <p:spPr>
          <a:xfrm>
            <a:off x="510972" y="942764"/>
            <a:ext cx="11063712" cy="3478765"/>
          </a:xfrm>
          <a:ln>
            <a:noFill/>
          </a:ln>
        </p:spPr>
        <p:txBody>
          <a:bodyPr>
            <a:normAutofit/>
          </a:bodyPr>
          <a:lstStyle/>
          <a:p>
            <a:r>
              <a:rPr lang="en-US" altLang="zh-CN" b="1" dirty="0"/>
              <a:t>3.3</a:t>
            </a:r>
            <a:r>
              <a:rPr lang="en-US" altLang="zh-CN" b="1" baseline="-25000" dirty="0"/>
              <a:t>10</a:t>
            </a:r>
            <a:r>
              <a:rPr lang="en-US" altLang="zh-CN" b="1" dirty="0"/>
              <a:t>  </a:t>
            </a:r>
            <a:r>
              <a:rPr lang="en-US" altLang="zh-CN" b="1" dirty="0">
                <a:sym typeface="Wingdings" panose="05000000000000000000" pitchFamily="2" charset="2"/>
              </a:rPr>
              <a:t>  IEEE 754 float</a:t>
            </a:r>
          </a:p>
          <a:p>
            <a:pPr>
              <a:buNone/>
            </a:pPr>
            <a:r>
              <a:rPr lang="zh-CN" altLang="en-US" dirty="0">
                <a:sym typeface="Wingdings" panose="05000000000000000000" pitchFamily="2" charset="2"/>
              </a:rPr>
              <a:t>    十进制转换二进制 </a:t>
            </a:r>
            <a:r>
              <a:rPr lang="en-US" altLang="zh-CN" sz="2800" b="1" dirty="0"/>
              <a:t>3.3</a:t>
            </a:r>
            <a:r>
              <a:rPr lang="en-US" altLang="zh-CN" sz="2800" baseline="-25000" dirty="0">
                <a:latin typeface="Consolas" panose="020B0609020204030204" pitchFamily="49" charset="0"/>
                <a:sym typeface="Wingdings" panose="05000000000000000000" pitchFamily="2" charset="2"/>
              </a:rPr>
              <a:t>10 </a:t>
            </a:r>
            <a:r>
              <a:rPr lang="en-US" altLang="zh-CN" sz="2800" dirty="0">
                <a:latin typeface="Consolas" panose="020B0609020204030204" pitchFamily="49" charset="0"/>
                <a:sym typeface="Wingdings" panose="05000000000000000000" pitchFamily="2" charset="2"/>
              </a:rPr>
              <a:t>= 11.01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a:t>
            </a:r>
            <a:r>
              <a:rPr lang="en-US" altLang="zh-CN" sz="2800" baseline="-25000" dirty="0">
                <a:latin typeface="Consolas" panose="020B0609020204030204" pitchFamily="49" charset="0"/>
                <a:sym typeface="Wingdings" panose="05000000000000000000" pitchFamily="2" charset="2"/>
              </a:rPr>
              <a:t>2</a:t>
            </a:r>
            <a:r>
              <a:rPr lang="en-US" altLang="zh-CN" sz="28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pPr>
              <a:buNone/>
            </a:pPr>
            <a:r>
              <a:rPr lang="zh-CN" altLang="en-US" dirty="0">
                <a:sym typeface="Wingdings" panose="05000000000000000000" pitchFamily="2" charset="2"/>
              </a:rPr>
              <a:t>                    规格化  </a:t>
            </a:r>
            <a:r>
              <a:rPr lang="en-US" altLang="zh-CN" sz="2800" b="1" dirty="0"/>
              <a:t>3.3</a:t>
            </a:r>
            <a:r>
              <a:rPr lang="en-US" altLang="zh-CN" sz="2800" baseline="-25000" dirty="0">
                <a:latin typeface="Consolas" panose="020B0609020204030204" pitchFamily="49" charset="0"/>
                <a:sym typeface="Wingdings" panose="05000000000000000000" pitchFamily="2" charset="2"/>
              </a:rPr>
              <a:t>10</a:t>
            </a:r>
            <a:r>
              <a:rPr lang="zh-CN" altLang="en-US" dirty="0">
                <a:sym typeface="Wingdings" panose="05000000000000000000" pitchFamily="2" charset="2"/>
              </a:rPr>
              <a:t> </a:t>
            </a:r>
            <a:r>
              <a:rPr lang="en-US" altLang="zh-CN" sz="2800" dirty="0">
                <a:latin typeface="Consolas" panose="020B0609020204030204" pitchFamily="49" charset="0"/>
                <a:sym typeface="Wingdings" panose="05000000000000000000" pitchFamily="2" charset="2"/>
              </a:rPr>
              <a:t>= 1.101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0011×2</a:t>
            </a:r>
            <a:r>
              <a:rPr lang="en-US" altLang="zh-CN" b="1" baseline="5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1</a:t>
            </a:r>
            <a:r>
              <a:rPr lang="en-US" altLang="zh-CN" baseline="300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r>
              <a:rPr lang="zh-CN" altLang="en-US" dirty="0">
                <a:sym typeface="Wingdings" panose="05000000000000000000" pitchFamily="2" charset="2"/>
              </a:rPr>
              <a:t>取</a:t>
            </a:r>
            <a:r>
              <a:rPr lang="en-US" altLang="zh-CN" dirty="0">
                <a:sym typeface="Wingdings" panose="05000000000000000000" pitchFamily="2" charset="2"/>
              </a:rPr>
              <a:t>23</a:t>
            </a:r>
            <a:r>
              <a:rPr lang="zh-CN" altLang="en-US" dirty="0">
                <a:sym typeface="Wingdings" panose="05000000000000000000" pitchFamily="2" charset="2"/>
              </a:rPr>
              <a:t>位尾数，舍入后会</a:t>
            </a:r>
            <a:r>
              <a:rPr lang="zh-CN" altLang="en-US" b="1" dirty="0">
                <a:sym typeface="Wingdings" panose="05000000000000000000" pitchFamily="2" charset="2"/>
              </a:rPr>
              <a:t>变小</a:t>
            </a:r>
            <a:endParaRPr lang="en-US" altLang="zh-CN" sz="2800" b="1" dirty="0">
              <a:solidFill>
                <a:srgbClr val="0000FF"/>
              </a:solidFill>
              <a:latin typeface="Consolas" panose="020B0609020204030204" pitchFamily="49" charset="0"/>
              <a:sym typeface="Wingdings" panose="05000000000000000000" pitchFamily="2" charset="2"/>
            </a:endParaRPr>
          </a:p>
          <a:p>
            <a:r>
              <a:rPr lang="en-US" altLang="zh-CN" dirty="0">
                <a:sym typeface="Wingdings" panose="05000000000000000000" pitchFamily="2" charset="2"/>
              </a:rPr>
              <a:t>8</a:t>
            </a:r>
            <a:r>
              <a:rPr lang="zh-CN" altLang="en-US" dirty="0">
                <a:sym typeface="Wingdings" panose="05000000000000000000" pitchFamily="2" charset="2"/>
              </a:rPr>
              <a:t>位阶码                         </a:t>
            </a:r>
            <a:r>
              <a:rPr lang="en-US" altLang="zh-CN" sz="2800" dirty="0">
                <a:latin typeface="Consolas" panose="020B0609020204030204" pitchFamily="49" charset="0"/>
                <a:sym typeface="Wingdings" panose="05000000000000000000" pitchFamily="2" charset="2"/>
              </a:rPr>
              <a:t>= </a:t>
            </a:r>
            <a:r>
              <a:rPr lang="en-US" altLang="zh-CN" sz="2800" b="1" dirty="0">
                <a:solidFill>
                  <a:srgbClr val="C00000"/>
                </a:solidFill>
                <a:latin typeface="Consolas" panose="020B0609020204030204" pitchFamily="49" charset="0"/>
                <a:sym typeface="Wingdings" panose="05000000000000000000" pitchFamily="2" charset="2"/>
              </a:rPr>
              <a:t>1</a:t>
            </a:r>
            <a:r>
              <a:rPr lang="en-US" altLang="zh-CN" sz="2800" b="1" dirty="0">
                <a:solidFill>
                  <a:schemeClr val="accent6">
                    <a:lumMod val="50000"/>
                  </a:schemeClr>
                </a:solidFill>
                <a:latin typeface="Consolas" panose="020B0609020204030204" pitchFamily="49" charset="0"/>
                <a:sym typeface="Wingdings" panose="05000000000000000000" pitchFamily="2" charset="2"/>
              </a:rPr>
              <a:t> </a:t>
            </a:r>
            <a:r>
              <a:rPr lang="en-US" altLang="zh-CN" sz="2800" dirty="0">
                <a:latin typeface="Consolas" panose="020B0609020204030204" pitchFamily="49" charset="0"/>
                <a:sym typeface="Wingdings" panose="05000000000000000000" pitchFamily="2" charset="2"/>
              </a:rPr>
              <a:t>+ 127 = 10000000</a:t>
            </a:r>
            <a:r>
              <a:rPr lang="en-US" altLang="zh-CN" sz="2800" baseline="-25000" dirty="0">
                <a:latin typeface="Consolas" panose="020B0609020204030204" pitchFamily="49" charset="0"/>
                <a:sym typeface="Wingdings" panose="05000000000000000000" pitchFamily="2" charset="2"/>
              </a:rPr>
              <a:t>2</a:t>
            </a:r>
            <a:endParaRPr lang="en-US" altLang="zh-CN" sz="2800" dirty="0">
              <a:latin typeface="Consolas" panose="020B0609020204030204" pitchFamily="49" charset="0"/>
              <a:sym typeface="Wingdings" panose="05000000000000000000" pitchFamily="2" charset="2"/>
            </a:endParaRPr>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321946751"/>
              </p:ext>
            </p:extLst>
          </p:nvPr>
        </p:nvGraphicFramePr>
        <p:xfrm>
          <a:off x="1759346" y="5144663"/>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grpSp>
        <p:nvGrpSpPr>
          <p:cNvPr id="18" name="组合 17"/>
          <p:cNvGrpSpPr/>
          <p:nvPr/>
        </p:nvGrpSpPr>
        <p:grpSpPr>
          <a:xfrm>
            <a:off x="1332237" y="4489038"/>
            <a:ext cx="9189156" cy="655626"/>
            <a:chOff x="1332237" y="4489038"/>
            <a:chExt cx="9189156" cy="655626"/>
          </a:xfrm>
        </p:grpSpPr>
        <p:grpSp>
          <p:nvGrpSpPr>
            <p:cNvPr id="17" name="组合 16"/>
            <p:cNvGrpSpPr/>
            <p:nvPr/>
          </p:nvGrpSpPr>
          <p:grpSpPr>
            <a:xfrm>
              <a:off x="1332237" y="4489038"/>
              <a:ext cx="9189156" cy="655626"/>
              <a:chOff x="1332237" y="4489038"/>
              <a:chExt cx="9189156" cy="655626"/>
            </a:xfrm>
          </p:grpSpPr>
          <p:sp>
            <p:nvSpPr>
              <p:cNvPr id="6" name="右大括号 5"/>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7" name="右大括号 6"/>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p>
            </p:txBody>
          </p:sp>
          <p:sp>
            <p:nvSpPr>
              <p:cNvPr id="9" name="文本框 8"/>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p>
            </p:txBody>
          </p:sp>
          <p:sp>
            <p:nvSpPr>
              <p:cNvPr id="10" name="文本框 9"/>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p>
            </p:txBody>
          </p:sp>
        </p:grpSp>
        <p:cxnSp>
          <p:nvCxnSpPr>
            <p:cNvPr id="12" name="直接箭头连接符 11"/>
            <p:cNvCxnSpPr>
              <a:endCxn id="10"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3" name="表格 12"/>
          <p:cNvGraphicFramePr>
            <a:graphicFrameLocks noGrp="1"/>
          </p:cNvGraphicFramePr>
          <p:nvPr>
            <p:extLst>
              <p:ext uri="{D42A27DB-BD31-4B8C-83A1-F6EECF244321}">
                <p14:modId xmlns:p14="http://schemas.microsoft.com/office/powerpoint/2010/main" val="2682990957"/>
              </p:ext>
            </p:extLst>
          </p:nvPr>
        </p:nvGraphicFramePr>
        <p:xfrm>
          <a:off x="1759344" y="5729088"/>
          <a:ext cx="8762048" cy="365760"/>
        </p:xfrm>
        <a:graphic>
          <a:graphicData uri="http://schemas.openxmlformats.org/drawingml/2006/table">
            <a:tbl>
              <a:tblPr firstRow="1" bandRow="1">
                <a:tableStyleId>{5C22544A-7EE6-4342-B048-85BDC9FD1C3A}</a:tableStyleId>
              </a:tblPr>
              <a:tblGrid>
                <a:gridCol w="1095256">
                  <a:extLst>
                    <a:ext uri="{9D8B030D-6E8A-4147-A177-3AD203B41FA5}">
                      <a16:colId xmlns:a16="http://schemas.microsoft.com/office/drawing/2014/main" val="20000"/>
                    </a:ext>
                  </a:extLst>
                </a:gridCol>
                <a:gridCol w="1095256">
                  <a:extLst>
                    <a:ext uri="{9D8B030D-6E8A-4147-A177-3AD203B41FA5}">
                      <a16:colId xmlns:a16="http://schemas.microsoft.com/office/drawing/2014/main" val="20001"/>
                    </a:ext>
                  </a:extLst>
                </a:gridCol>
                <a:gridCol w="1095256">
                  <a:extLst>
                    <a:ext uri="{9D8B030D-6E8A-4147-A177-3AD203B41FA5}">
                      <a16:colId xmlns:a16="http://schemas.microsoft.com/office/drawing/2014/main" val="20002"/>
                    </a:ext>
                  </a:extLst>
                </a:gridCol>
                <a:gridCol w="1095256">
                  <a:extLst>
                    <a:ext uri="{9D8B030D-6E8A-4147-A177-3AD203B41FA5}">
                      <a16:colId xmlns:a16="http://schemas.microsoft.com/office/drawing/2014/main" val="20003"/>
                    </a:ext>
                  </a:extLst>
                </a:gridCol>
                <a:gridCol w="1095256">
                  <a:extLst>
                    <a:ext uri="{9D8B030D-6E8A-4147-A177-3AD203B41FA5}">
                      <a16:colId xmlns:a16="http://schemas.microsoft.com/office/drawing/2014/main" val="20004"/>
                    </a:ext>
                  </a:extLst>
                </a:gridCol>
                <a:gridCol w="1095256">
                  <a:extLst>
                    <a:ext uri="{9D8B030D-6E8A-4147-A177-3AD203B41FA5}">
                      <a16:colId xmlns:a16="http://schemas.microsoft.com/office/drawing/2014/main" val="20005"/>
                    </a:ext>
                  </a:extLst>
                </a:gridCol>
                <a:gridCol w="1095256">
                  <a:extLst>
                    <a:ext uri="{9D8B030D-6E8A-4147-A177-3AD203B41FA5}">
                      <a16:colId xmlns:a16="http://schemas.microsoft.com/office/drawing/2014/main" val="20006"/>
                    </a:ext>
                  </a:extLst>
                </a:gridCol>
                <a:gridCol w="1095256">
                  <a:extLst>
                    <a:ext uri="{9D8B030D-6E8A-4147-A177-3AD203B41FA5}">
                      <a16:colId xmlns:a16="http://schemas.microsoft.com/office/drawing/2014/main" val="20007"/>
                    </a:ext>
                  </a:extLst>
                </a:gridCol>
              </a:tblGrid>
              <a:tr h="269849">
                <a:tc>
                  <a:txBody>
                    <a:bodyPr/>
                    <a:lstStyle/>
                    <a:p>
                      <a:r>
                        <a:rPr lang="en-US" altLang="zh-CN" dirty="0">
                          <a:solidFill>
                            <a:schemeClr val="tx1"/>
                          </a:solidFill>
                        </a:rPr>
                        <a:t>4</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5</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
        <p:nvSpPr>
          <p:cNvPr id="16" name="矩形 15"/>
          <p:cNvSpPr/>
          <p:nvPr/>
        </p:nvSpPr>
        <p:spPr>
          <a:xfrm>
            <a:off x="5431831" y="2267709"/>
            <a:ext cx="4482457" cy="462987"/>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8467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浮点数转换</a:t>
            </a:r>
            <a:r>
              <a:rPr lang="zh-CN" altLang="en-US" dirty="0"/>
              <a:t>实例</a:t>
            </a:r>
          </a:p>
        </p:txBody>
      </p:sp>
      <p:sp>
        <p:nvSpPr>
          <p:cNvPr id="3" name="内容占位符 2"/>
          <p:cNvSpPr>
            <a:spLocks noGrp="1"/>
          </p:cNvSpPr>
          <p:nvPr>
            <p:ph idx="1"/>
          </p:nvPr>
        </p:nvSpPr>
        <p:spPr>
          <a:xfrm>
            <a:off x="510972" y="942764"/>
            <a:ext cx="11063712" cy="3478765"/>
          </a:xfrm>
          <a:ln>
            <a:noFill/>
          </a:ln>
        </p:spPr>
        <p:txBody>
          <a:bodyPr>
            <a:normAutofit/>
          </a:bodyPr>
          <a:lstStyle/>
          <a:p>
            <a:r>
              <a:rPr lang="en-US" altLang="zh-CN" b="1" dirty="0"/>
              <a:t>1.1</a:t>
            </a:r>
            <a:r>
              <a:rPr lang="en-US" altLang="zh-CN" b="1" baseline="-25000" dirty="0"/>
              <a:t>10</a:t>
            </a:r>
            <a:r>
              <a:rPr lang="en-US" altLang="zh-CN" b="1" dirty="0"/>
              <a:t>  </a:t>
            </a:r>
            <a:r>
              <a:rPr lang="en-US" altLang="zh-CN" b="1" dirty="0">
                <a:sym typeface="Wingdings" panose="05000000000000000000" pitchFamily="2" charset="2"/>
              </a:rPr>
              <a:t>  IEEE 754 float</a:t>
            </a:r>
          </a:p>
          <a:p>
            <a:pPr>
              <a:buNone/>
            </a:pPr>
            <a:r>
              <a:rPr lang="zh-CN" altLang="en-US" dirty="0">
                <a:sym typeface="Wingdings" panose="05000000000000000000" pitchFamily="2" charset="2"/>
              </a:rPr>
              <a:t>    十进制转换二进制 </a:t>
            </a:r>
            <a:r>
              <a:rPr lang="en-US" altLang="zh-CN" sz="2800" dirty="0">
                <a:latin typeface="Consolas" panose="020B0609020204030204" pitchFamily="49" charset="0"/>
                <a:sym typeface="Wingdings" panose="05000000000000000000" pitchFamily="2" charset="2"/>
              </a:rPr>
              <a:t>1.1</a:t>
            </a:r>
            <a:r>
              <a:rPr lang="en-US" altLang="zh-CN" sz="2800" baseline="-25000" dirty="0">
                <a:latin typeface="Consolas" panose="020B0609020204030204" pitchFamily="49" charset="0"/>
                <a:sym typeface="Wingdings" panose="05000000000000000000" pitchFamily="2" charset="2"/>
              </a:rPr>
              <a:t>10 </a:t>
            </a:r>
            <a:r>
              <a:rPr lang="en-US" altLang="zh-CN" sz="2800" dirty="0">
                <a:latin typeface="Consolas" panose="020B0609020204030204" pitchFamily="49" charset="0"/>
                <a:sym typeface="Wingdings" panose="05000000000000000000" pitchFamily="2" charset="2"/>
              </a:rPr>
              <a:t>= 1.0</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a:t>
            </a:r>
            <a:r>
              <a:rPr lang="en-US" altLang="zh-CN" sz="2800" baseline="-25000" dirty="0">
                <a:latin typeface="Consolas" panose="020B0609020204030204" pitchFamily="49" charset="0"/>
                <a:sym typeface="Wingdings" panose="05000000000000000000" pitchFamily="2" charset="2"/>
              </a:rPr>
              <a:t>2</a:t>
            </a:r>
            <a:r>
              <a:rPr lang="en-US" altLang="zh-CN" sz="28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pPr>
              <a:buNone/>
            </a:pPr>
            <a:r>
              <a:rPr lang="zh-CN" altLang="en-US" dirty="0">
                <a:sym typeface="Wingdings" panose="05000000000000000000" pitchFamily="2" charset="2"/>
              </a:rPr>
              <a:t>                    规格化            </a:t>
            </a:r>
            <a:r>
              <a:rPr lang="en-US" altLang="zh-CN" sz="2800" dirty="0">
                <a:latin typeface="Consolas" panose="020B0609020204030204" pitchFamily="49" charset="0"/>
                <a:sym typeface="Wingdings" panose="05000000000000000000" pitchFamily="2" charset="2"/>
              </a:rPr>
              <a:t>= 1.0</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0011×2</a:t>
            </a:r>
            <a:r>
              <a:rPr lang="en-US" altLang="zh-CN" b="1" baseline="5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0</a:t>
            </a:r>
            <a:r>
              <a:rPr lang="en-US" altLang="zh-CN" baseline="300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r>
              <a:rPr lang="zh-CN" altLang="en-US" dirty="0">
                <a:sym typeface="Wingdings" panose="05000000000000000000" pitchFamily="2" charset="2"/>
              </a:rPr>
              <a:t>取</a:t>
            </a:r>
            <a:r>
              <a:rPr lang="en-US" altLang="zh-CN" dirty="0">
                <a:sym typeface="Wingdings" panose="05000000000000000000" pitchFamily="2" charset="2"/>
              </a:rPr>
              <a:t>23</a:t>
            </a:r>
            <a:r>
              <a:rPr lang="zh-CN" altLang="en-US" dirty="0">
                <a:sym typeface="Wingdings" panose="05000000000000000000" pitchFamily="2" charset="2"/>
              </a:rPr>
              <a:t>位尾数，舍入后会</a:t>
            </a:r>
            <a:r>
              <a:rPr lang="zh-CN" altLang="en-US" b="1" dirty="0">
                <a:sym typeface="Wingdings" panose="05000000000000000000" pitchFamily="2" charset="2"/>
              </a:rPr>
              <a:t>变大</a:t>
            </a:r>
            <a:endParaRPr lang="en-US" altLang="zh-CN" sz="2800" b="1" dirty="0">
              <a:solidFill>
                <a:srgbClr val="0000FF"/>
              </a:solidFill>
              <a:latin typeface="Consolas" panose="020B0609020204030204" pitchFamily="49" charset="0"/>
              <a:sym typeface="Wingdings" panose="05000000000000000000" pitchFamily="2" charset="2"/>
            </a:endParaRPr>
          </a:p>
          <a:p>
            <a:r>
              <a:rPr lang="en-US" altLang="zh-CN" dirty="0">
                <a:sym typeface="Wingdings" panose="05000000000000000000" pitchFamily="2" charset="2"/>
              </a:rPr>
              <a:t>8</a:t>
            </a:r>
            <a:r>
              <a:rPr lang="zh-CN" altLang="en-US" dirty="0">
                <a:sym typeface="Wingdings" panose="05000000000000000000" pitchFamily="2" charset="2"/>
              </a:rPr>
              <a:t>位阶码                         </a:t>
            </a:r>
            <a:r>
              <a:rPr lang="en-US" altLang="zh-CN" sz="2800" dirty="0">
                <a:latin typeface="Consolas" panose="020B0609020204030204" pitchFamily="49" charset="0"/>
                <a:sym typeface="Wingdings" panose="05000000000000000000" pitchFamily="2" charset="2"/>
              </a:rPr>
              <a:t>= </a:t>
            </a:r>
            <a:r>
              <a:rPr lang="en-US" altLang="zh-CN" sz="2800" b="1" dirty="0">
                <a:solidFill>
                  <a:srgbClr val="C00000"/>
                </a:solidFill>
                <a:latin typeface="Consolas" panose="020B0609020204030204" pitchFamily="49" charset="0"/>
                <a:sym typeface="Wingdings" panose="05000000000000000000" pitchFamily="2" charset="2"/>
              </a:rPr>
              <a:t>0</a:t>
            </a:r>
            <a:r>
              <a:rPr lang="en-US" altLang="zh-CN" sz="2800" b="1" dirty="0">
                <a:solidFill>
                  <a:schemeClr val="accent6">
                    <a:lumMod val="50000"/>
                  </a:schemeClr>
                </a:solidFill>
                <a:latin typeface="Consolas" panose="020B0609020204030204" pitchFamily="49" charset="0"/>
                <a:sym typeface="Wingdings" panose="05000000000000000000" pitchFamily="2" charset="2"/>
              </a:rPr>
              <a:t> </a:t>
            </a:r>
            <a:r>
              <a:rPr lang="en-US" altLang="zh-CN" sz="2800" dirty="0">
                <a:latin typeface="Consolas" panose="020B0609020204030204" pitchFamily="49" charset="0"/>
                <a:sym typeface="Wingdings" panose="05000000000000000000" pitchFamily="2" charset="2"/>
              </a:rPr>
              <a:t>+ 127 = 01111111</a:t>
            </a:r>
            <a:r>
              <a:rPr lang="en-US" altLang="zh-CN" sz="2800" baseline="-25000" dirty="0">
                <a:latin typeface="Consolas" panose="020B0609020204030204" pitchFamily="49" charset="0"/>
                <a:sym typeface="Wingdings" panose="05000000000000000000" pitchFamily="2" charset="2"/>
              </a:rPr>
              <a:t>2</a:t>
            </a:r>
            <a:endParaRPr lang="en-US" altLang="zh-CN" sz="2800" dirty="0">
              <a:latin typeface="Consolas" panose="020B0609020204030204" pitchFamily="49" charset="0"/>
              <a:sym typeface="Wingdings" panose="05000000000000000000" pitchFamily="2" charset="2"/>
            </a:endParaRPr>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206314328"/>
              </p:ext>
            </p:extLst>
          </p:nvPr>
        </p:nvGraphicFramePr>
        <p:xfrm>
          <a:off x="1759346" y="5144663"/>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1" dirty="0">
                          <a:solidFill>
                            <a:schemeClr val="accent6">
                              <a:lumMod val="60000"/>
                              <a:lumOff val="40000"/>
                            </a:schemeClr>
                          </a:solidFill>
                          <a:latin typeface="Consolas" panose="020B0609020204030204" pitchFamily="49" charset="0"/>
                          <a:cs typeface="Courier New" panose="02070309020205020404" pitchFamily="49" charset="0"/>
                        </a:rPr>
                        <a:t>1</a:t>
                      </a:r>
                      <a:endParaRPr lang="zh-CN" altLang="en-US" sz="2400" b="1" dirty="0">
                        <a:solidFill>
                          <a:schemeClr val="accent6">
                            <a:lumMod val="60000"/>
                            <a:lumOff val="40000"/>
                          </a:schemeClr>
                        </a:solidFill>
                        <a:latin typeface="Consolas" panose="020B0609020204030204" pitchFamily="49" charset="0"/>
                        <a:cs typeface="Courier New" panose="02070309020205020404" pitchFamily="49" charset="0"/>
                      </a:endParaRPr>
                    </a:p>
                  </a:txBody>
                  <a:tcPr anchor="ctr" anchorCtr="1">
                    <a:solidFill>
                      <a:srgbClr val="C00000"/>
                    </a:solidFill>
                  </a:tcPr>
                </a:tc>
                <a:extLst>
                  <a:ext uri="{0D108BD9-81ED-4DB2-BD59-A6C34878D82A}">
                    <a16:rowId xmlns:a16="http://schemas.microsoft.com/office/drawing/2014/main" val="10000"/>
                  </a:ext>
                </a:extLst>
              </a:tr>
            </a:tbl>
          </a:graphicData>
        </a:graphic>
      </p:graphicFrame>
      <p:grpSp>
        <p:nvGrpSpPr>
          <p:cNvPr id="11" name="组合 10"/>
          <p:cNvGrpSpPr/>
          <p:nvPr/>
        </p:nvGrpSpPr>
        <p:grpSpPr>
          <a:xfrm>
            <a:off x="1332237" y="4489038"/>
            <a:ext cx="9189156" cy="655626"/>
            <a:chOff x="1332237" y="4489038"/>
            <a:chExt cx="9189156" cy="655626"/>
          </a:xfrm>
        </p:grpSpPr>
        <p:sp>
          <p:nvSpPr>
            <p:cNvPr id="6" name="右大括号 5"/>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7" name="右大括号 6"/>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p>
          </p:txBody>
        </p:sp>
        <p:sp>
          <p:nvSpPr>
            <p:cNvPr id="9" name="文本框 8"/>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p>
          </p:txBody>
        </p:sp>
        <p:sp>
          <p:nvSpPr>
            <p:cNvPr id="10" name="文本框 9"/>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p>
          </p:txBody>
        </p:sp>
        <p:cxnSp>
          <p:nvCxnSpPr>
            <p:cNvPr id="12" name="直接箭头连接符 11"/>
            <p:cNvCxnSpPr>
              <a:endCxn id="10"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3" name="表格 12"/>
          <p:cNvGraphicFramePr>
            <a:graphicFrameLocks noGrp="1"/>
          </p:cNvGraphicFramePr>
          <p:nvPr>
            <p:extLst>
              <p:ext uri="{D42A27DB-BD31-4B8C-83A1-F6EECF244321}">
                <p14:modId xmlns:p14="http://schemas.microsoft.com/office/powerpoint/2010/main" val="3857331394"/>
              </p:ext>
            </p:extLst>
          </p:nvPr>
        </p:nvGraphicFramePr>
        <p:xfrm>
          <a:off x="1759344" y="5729088"/>
          <a:ext cx="8762048" cy="365760"/>
        </p:xfrm>
        <a:graphic>
          <a:graphicData uri="http://schemas.openxmlformats.org/drawingml/2006/table">
            <a:tbl>
              <a:tblPr firstRow="1" bandRow="1">
                <a:tableStyleId>{5C22544A-7EE6-4342-B048-85BDC9FD1C3A}</a:tableStyleId>
              </a:tblPr>
              <a:tblGrid>
                <a:gridCol w="1095256">
                  <a:extLst>
                    <a:ext uri="{9D8B030D-6E8A-4147-A177-3AD203B41FA5}">
                      <a16:colId xmlns:a16="http://schemas.microsoft.com/office/drawing/2014/main" val="20000"/>
                    </a:ext>
                  </a:extLst>
                </a:gridCol>
                <a:gridCol w="1095256">
                  <a:extLst>
                    <a:ext uri="{9D8B030D-6E8A-4147-A177-3AD203B41FA5}">
                      <a16:colId xmlns:a16="http://schemas.microsoft.com/office/drawing/2014/main" val="20001"/>
                    </a:ext>
                  </a:extLst>
                </a:gridCol>
                <a:gridCol w="1095256">
                  <a:extLst>
                    <a:ext uri="{9D8B030D-6E8A-4147-A177-3AD203B41FA5}">
                      <a16:colId xmlns:a16="http://schemas.microsoft.com/office/drawing/2014/main" val="20002"/>
                    </a:ext>
                  </a:extLst>
                </a:gridCol>
                <a:gridCol w="1095256">
                  <a:extLst>
                    <a:ext uri="{9D8B030D-6E8A-4147-A177-3AD203B41FA5}">
                      <a16:colId xmlns:a16="http://schemas.microsoft.com/office/drawing/2014/main" val="20003"/>
                    </a:ext>
                  </a:extLst>
                </a:gridCol>
                <a:gridCol w="1095256">
                  <a:extLst>
                    <a:ext uri="{9D8B030D-6E8A-4147-A177-3AD203B41FA5}">
                      <a16:colId xmlns:a16="http://schemas.microsoft.com/office/drawing/2014/main" val="20004"/>
                    </a:ext>
                  </a:extLst>
                </a:gridCol>
                <a:gridCol w="1095256">
                  <a:extLst>
                    <a:ext uri="{9D8B030D-6E8A-4147-A177-3AD203B41FA5}">
                      <a16:colId xmlns:a16="http://schemas.microsoft.com/office/drawing/2014/main" val="20005"/>
                    </a:ext>
                  </a:extLst>
                </a:gridCol>
                <a:gridCol w="1095256">
                  <a:extLst>
                    <a:ext uri="{9D8B030D-6E8A-4147-A177-3AD203B41FA5}">
                      <a16:colId xmlns:a16="http://schemas.microsoft.com/office/drawing/2014/main" val="20006"/>
                    </a:ext>
                  </a:extLst>
                </a:gridCol>
                <a:gridCol w="1095256">
                  <a:extLst>
                    <a:ext uri="{9D8B030D-6E8A-4147-A177-3AD203B41FA5}">
                      <a16:colId xmlns:a16="http://schemas.microsoft.com/office/drawing/2014/main" val="20007"/>
                    </a:ext>
                  </a:extLst>
                </a:gridCol>
              </a:tblGrid>
              <a:tr h="269849">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F</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8</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D</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
        <p:nvSpPr>
          <p:cNvPr id="16" name="矩形 15"/>
          <p:cNvSpPr/>
          <p:nvPr/>
        </p:nvSpPr>
        <p:spPr>
          <a:xfrm>
            <a:off x="5486400" y="2267709"/>
            <a:ext cx="4537276" cy="462987"/>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376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5D832C7-777B-4B0A-829B-B2AD411D9D5E}"/>
              </a:ext>
            </a:extLst>
          </p:cNvPr>
          <p:cNvSpPr/>
          <p:nvPr/>
        </p:nvSpPr>
        <p:spPr>
          <a:xfrm>
            <a:off x="6956853" y="1470412"/>
            <a:ext cx="4621427" cy="44481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2963427-4A8D-461A-851E-A0B5E5380BF2}"/>
              </a:ext>
            </a:extLst>
          </p:cNvPr>
          <p:cNvSpPr>
            <a:spLocks noGrp="1"/>
          </p:cNvSpPr>
          <p:nvPr>
            <p:ph type="title"/>
          </p:nvPr>
        </p:nvSpPr>
        <p:spPr>
          <a:xfrm>
            <a:off x="487822" y="257614"/>
            <a:ext cx="10515600" cy="617641"/>
          </a:xfrm>
        </p:spPr>
        <p:txBody>
          <a:bodyPr>
            <a:normAutofit/>
          </a:bodyPr>
          <a:lstStyle/>
          <a:p>
            <a:r>
              <a:rPr lang="zh-CN" altLang="zh-CN" dirty="0"/>
              <a:t>一个奇怪的</a:t>
            </a:r>
            <a:r>
              <a:rPr lang="zh-CN" altLang="en-US" dirty="0"/>
              <a:t>浮点运算</a:t>
            </a:r>
            <a:r>
              <a:rPr lang="zh-CN" altLang="zh-CN" dirty="0"/>
              <a:t>程序</a:t>
            </a:r>
            <a:endParaRPr lang="zh-CN" altLang="en-US" dirty="0"/>
          </a:p>
        </p:txBody>
      </p:sp>
      <p:sp>
        <p:nvSpPr>
          <p:cNvPr id="4" name="Rectangle 3">
            <a:extLst>
              <a:ext uri="{FF2B5EF4-FFF2-40B4-BE49-F238E27FC236}">
                <a16:creationId xmlns:a16="http://schemas.microsoft.com/office/drawing/2014/main" id="{F31C1907-C344-49C9-B55C-546E540A7D95}"/>
              </a:ext>
            </a:extLst>
          </p:cNvPr>
          <p:cNvSpPr>
            <a:spLocks noChangeArrowheads="1"/>
          </p:cNvSpPr>
          <p:nvPr/>
        </p:nvSpPr>
        <p:spPr bwMode="auto">
          <a:xfrm>
            <a:off x="757881" y="1470412"/>
            <a:ext cx="5838825" cy="4448175"/>
          </a:xfrm>
          <a:prstGeom prst="rect">
            <a:avLst/>
          </a:prstGeom>
          <a:solidFill>
            <a:srgbClr val="92D050">
              <a:alpha val="74000"/>
            </a:srgbClr>
          </a:solidFill>
          <a:ln w="25400">
            <a:solidFill>
              <a:schemeClr val="accent1"/>
            </a:solidFill>
            <a:miter lim="800000"/>
            <a:headEnd/>
            <a:tailEnd/>
          </a:ln>
          <a:effectLst/>
        </p:spPr>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buNone/>
              <a:defRPr/>
            </a:pP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double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nReally</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3.0!=a"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5" name="Rectangle 4">
            <a:extLst>
              <a:ext uri="{FF2B5EF4-FFF2-40B4-BE49-F238E27FC236}">
                <a16:creationId xmlns:a16="http://schemas.microsoft.com/office/drawing/2014/main" id="{9A2734BC-A445-41C4-B8AB-4C436C9A1B34}"/>
              </a:ext>
            </a:extLst>
          </p:cNvPr>
          <p:cNvSpPr>
            <a:spLocks noChangeArrowheads="1"/>
          </p:cNvSpPr>
          <p:nvPr/>
        </p:nvSpPr>
        <p:spPr bwMode="auto">
          <a:xfrm>
            <a:off x="7338283" y="1772638"/>
            <a:ext cx="3082925" cy="458787"/>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spcBef>
                <a:spcPct val="0"/>
              </a:spcBef>
              <a:spcAft>
                <a:spcPct val="0"/>
              </a:spcAft>
              <a:buNone/>
              <a:defRPr/>
            </a:pPr>
            <a:r>
              <a:rPr lang="en-US" altLang="zh-CN" b="1" dirty="0">
                <a:solidFill>
                  <a:srgbClr val="FFFFFF"/>
                </a:solidFill>
                <a:latin typeface="Courier New" panose="02070309020205020404" pitchFamily="49" charset="0"/>
                <a:ea typeface="宋体" panose="02010600030101010101" pitchFamily="2" charset="-122"/>
              </a:rPr>
              <a:t>3.000000,2</a:t>
            </a:r>
          </a:p>
        </p:txBody>
      </p:sp>
      <p:sp>
        <p:nvSpPr>
          <p:cNvPr id="6" name="Rectangle 5">
            <a:extLst>
              <a:ext uri="{FF2B5EF4-FFF2-40B4-BE49-F238E27FC236}">
                <a16:creationId xmlns:a16="http://schemas.microsoft.com/office/drawing/2014/main" id="{B7AE28D7-0CAA-4899-853B-6EAD0FED7A15}"/>
              </a:ext>
            </a:extLst>
          </p:cNvPr>
          <p:cNvSpPr>
            <a:spLocks noChangeArrowheads="1"/>
          </p:cNvSpPr>
          <p:nvPr/>
        </p:nvSpPr>
        <p:spPr bwMode="auto">
          <a:xfrm>
            <a:off x="7354158" y="3328388"/>
            <a:ext cx="3070225" cy="520655"/>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800" b="1" dirty="0">
                <a:solidFill>
                  <a:srgbClr val="00FF4E"/>
                </a:solidFill>
                <a:latin typeface="Courier New" panose="02070309020205020404" pitchFamily="49" charset="0"/>
                <a:ea typeface="宋体" panose="02010600030101010101" pitchFamily="2" charset="-122"/>
              </a:rPr>
              <a:t>??????????</a:t>
            </a:r>
          </a:p>
        </p:txBody>
      </p:sp>
      <p:sp>
        <p:nvSpPr>
          <p:cNvPr id="7" name="Rectangle 6">
            <a:extLst>
              <a:ext uri="{FF2B5EF4-FFF2-40B4-BE49-F238E27FC236}">
                <a16:creationId xmlns:a16="http://schemas.microsoft.com/office/drawing/2014/main" id="{AD883E70-8715-4E9E-BFD2-55651BA79840}"/>
              </a:ext>
            </a:extLst>
          </p:cNvPr>
          <p:cNvSpPr>
            <a:spLocks noChangeArrowheads="1"/>
          </p:cNvSpPr>
          <p:nvPr/>
        </p:nvSpPr>
        <p:spPr bwMode="auto">
          <a:xfrm>
            <a:off x="7350983" y="2531463"/>
            <a:ext cx="3095625" cy="458787"/>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400" b="1">
                <a:solidFill>
                  <a:srgbClr val="FFFFFF"/>
                </a:solidFill>
                <a:latin typeface="Courier New" panose="02070309020205020404" pitchFamily="49" charset="0"/>
                <a:ea typeface="宋体" panose="02010600030101010101" pitchFamily="2" charset="-122"/>
              </a:rPr>
              <a:t>Really?3.0!=a</a:t>
            </a:r>
          </a:p>
        </p:txBody>
      </p:sp>
      <p:sp>
        <p:nvSpPr>
          <p:cNvPr id="8" name="Rectangle 7"/>
          <p:cNvSpPr>
            <a:spLocks noChangeArrowheads="1"/>
          </p:cNvSpPr>
          <p:nvPr/>
        </p:nvSpPr>
        <p:spPr bwMode="auto">
          <a:xfrm>
            <a:off x="7256632" y="4487368"/>
            <a:ext cx="3070225" cy="397545"/>
          </a:xfrm>
          <a:prstGeom prst="rect">
            <a:avLst/>
          </a:prstGeom>
          <a:solidFill>
            <a:srgbClr val="FFCC00"/>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000">
                <a:latin typeface="微软雅黑" panose="020B0503020204020204" pitchFamily="34" charset="-122"/>
                <a:ea typeface="微软雅黑" panose="020B0503020204020204" pitchFamily="34" charset="-122"/>
              </a:rPr>
              <a:t>二进制存储</a:t>
            </a:r>
          </a:p>
        </p:txBody>
      </p:sp>
      <p:sp>
        <p:nvSpPr>
          <p:cNvPr id="10" name="Rectangle 8"/>
          <p:cNvSpPr>
            <a:spLocks noChangeArrowheads="1"/>
          </p:cNvSpPr>
          <p:nvPr/>
        </p:nvSpPr>
        <p:spPr bwMode="auto">
          <a:xfrm>
            <a:off x="7256632" y="5112352"/>
            <a:ext cx="4021867" cy="397545"/>
          </a:xfrm>
          <a:prstGeom prst="rect">
            <a:avLst/>
          </a:prstGeom>
          <a:solidFill>
            <a:srgbClr val="FFCC00"/>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浮点数不能精确表示一些十进制数</a:t>
            </a:r>
          </a:p>
        </p:txBody>
      </p:sp>
    </p:spTree>
    <p:extLst>
      <p:ext uri="{BB962C8B-B14F-4D97-AF65-F5344CB8AC3E}">
        <p14:creationId xmlns:p14="http://schemas.microsoft.com/office/powerpoint/2010/main" val="242154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up)">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
                                            <p:bg/>
                                          </p:spTgt>
                                        </p:tgtEl>
                                        <p:attrNameLst>
                                          <p:attrName>style.visibility</p:attrName>
                                        </p:attrNameLst>
                                      </p:cBhvr>
                                      <p:to>
                                        <p:strVal val="visible"/>
                                      </p:to>
                                    </p:set>
                                    <p:anim calcmode="lin" valueType="num">
                                      <p:cBhvr additive="base">
                                        <p:cTn id="72" dur="500" fill="hold"/>
                                        <p:tgtEl>
                                          <p:spTgt spid="5">
                                            <p:bg/>
                                          </p:spTgt>
                                        </p:tgtEl>
                                        <p:attrNameLst>
                                          <p:attrName>ppt_x</p:attrName>
                                        </p:attrNameLst>
                                      </p:cBhvr>
                                      <p:tavLst>
                                        <p:tav tm="0">
                                          <p:val>
                                            <p:strVal val="#ppt_x"/>
                                          </p:val>
                                        </p:tav>
                                        <p:tav tm="100000">
                                          <p:val>
                                            <p:strVal val="#ppt_x"/>
                                          </p:val>
                                        </p:tav>
                                      </p:tavLst>
                                    </p:anim>
                                    <p:anim calcmode="lin" valueType="num">
                                      <p:cBhvr additive="base">
                                        <p:cTn id="73" dur="500" fill="hold"/>
                                        <p:tgtEl>
                                          <p:spTgt spid="5">
                                            <p:bg/>
                                          </p:spTgt>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xEl>
                                              <p:pRg st="0" end="0"/>
                                            </p:txEl>
                                          </p:spTgt>
                                        </p:tgtEl>
                                        <p:attrNameLst>
                                          <p:attrName>style.visibility</p:attrName>
                                        </p:attrNameLst>
                                      </p:cBhvr>
                                      <p:to>
                                        <p:strVal val="visible"/>
                                      </p:to>
                                    </p:set>
                                    <p:anim calcmode="lin" valueType="num">
                                      <p:cBhvr additive="base">
                                        <p:cTn id="7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7">
                                            <p:bg/>
                                          </p:spTgt>
                                        </p:tgtEl>
                                        <p:attrNameLst>
                                          <p:attrName>style.visibility</p:attrName>
                                        </p:attrNameLst>
                                      </p:cBhvr>
                                      <p:to>
                                        <p:strVal val="visible"/>
                                      </p:to>
                                    </p:set>
                                    <p:anim calcmode="lin" valueType="num">
                                      <p:cBhvr additive="base">
                                        <p:cTn id="82"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3" dur="500" fill="hold"/>
                                        <p:tgtEl>
                                          <p:spTgt spid="7">
                                            <p:bg/>
                                          </p:spTgt>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7">
                                            <p:txEl>
                                              <p:pRg st="0" end="0"/>
                                            </p:txEl>
                                          </p:spTgt>
                                        </p:tgtEl>
                                        <p:attrNameLst>
                                          <p:attrName>style.visibility</p:attrName>
                                        </p:attrNameLst>
                                      </p:cBhvr>
                                      <p:to>
                                        <p:strVal val="visible"/>
                                      </p:to>
                                    </p:set>
                                    <p:anim calcmode="lin" valueType="num">
                                      <p:cBhvr additive="base">
                                        <p:cTn id="8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6">
                                            <p:txEl>
                                              <p:pRg st="0" end="0"/>
                                            </p:txEl>
                                          </p:spTgt>
                                        </p:tgtEl>
                                        <p:attrNameLst>
                                          <p:attrName>style.visibility</p:attrName>
                                        </p:attrNameLst>
                                      </p:cBhvr>
                                      <p:to>
                                        <p:strVal val="visible"/>
                                      </p:to>
                                    </p:set>
                                    <p:anim calcmode="lin" valueType="num">
                                      <p:cBhvr additive="base">
                                        <p:cTn id="9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8">
                                            <p:bg/>
                                          </p:spTgt>
                                        </p:tgtEl>
                                        <p:attrNameLst>
                                          <p:attrName>style.visibility</p:attrName>
                                        </p:attrNameLst>
                                      </p:cBhvr>
                                      <p:to>
                                        <p:strVal val="visible"/>
                                      </p:to>
                                    </p:set>
                                    <p:anim calcmode="lin" valueType="num">
                                      <p:cBhvr additive="base">
                                        <p:cTn id="98" dur="500" fill="hold"/>
                                        <p:tgtEl>
                                          <p:spTgt spid="8">
                                            <p:bg/>
                                          </p:spTgt>
                                        </p:tgtEl>
                                        <p:attrNameLst>
                                          <p:attrName>ppt_x</p:attrName>
                                        </p:attrNameLst>
                                      </p:cBhvr>
                                      <p:tavLst>
                                        <p:tav tm="0">
                                          <p:val>
                                            <p:strVal val="#ppt_x"/>
                                          </p:val>
                                        </p:tav>
                                        <p:tav tm="100000">
                                          <p:val>
                                            <p:strVal val="#ppt_x"/>
                                          </p:val>
                                        </p:tav>
                                      </p:tavLst>
                                    </p:anim>
                                    <p:anim calcmode="lin" valueType="num">
                                      <p:cBhvr additive="base">
                                        <p:cTn id="99" dur="500" fill="hold"/>
                                        <p:tgtEl>
                                          <p:spTgt spid="8">
                                            <p:bg/>
                                          </p:spTgt>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8">
                                            <p:txEl>
                                              <p:pRg st="0" end="0"/>
                                            </p:txEl>
                                          </p:spTgt>
                                        </p:tgtEl>
                                        <p:attrNameLst>
                                          <p:attrName>style.visibility</p:attrName>
                                        </p:attrNameLst>
                                      </p:cBhvr>
                                      <p:to>
                                        <p:strVal val="visible"/>
                                      </p:to>
                                    </p:set>
                                    <p:anim calcmode="lin" valueType="num">
                                      <p:cBhvr additive="base">
                                        <p:cTn id="10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0">
                                            <p:bg/>
                                          </p:spTgt>
                                        </p:tgtEl>
                                        <p:attrNameLst>
                                          <p:attrName>style.visibility</p:attrName>
                                        </p:attrNameLst>
                                      </p:cBhvr>
                                      <p:to>
                                        <p:strVal val="visible"/>
                                      </p:to>
                                    </p:set>
                                    <p:anim calcmode="lin" valueType="num">
                                      <p:cBhvr additive="base">
                                        <p:cTn id="108"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109" dur="500" fill="hold"/>
                                        <p:tgtEl>
                                          <p:spTgt spid="10">
                                            <p:bg/>
                                          </p:spTgt>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10">
                                            <p:txEl>
                                              <p:pRg st="0" end="0"/>
                                            </p:txEl>
                                          </p:spTgt>
                                        </p:tgtEl>
                                        <p:attrNameLst>
                                          <p:attrName>style.visibility</p:attrName>
                                        </p:attrNameLst>
                                      </p:cBhvr>
                                      <p:to>
                                        <p:strVal val="visible"/>
                                      </p:to>
                                    </p:set>
                                    <p:anim calcmode="lin" valueType="num">
                                      <p:cBhvr additive="base">
                                        <p:cTn id="11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build="allAtOnce" animBg="1" autoUpdateAnimBg="0"/>
      <p:bldP spid="6" grpId="0" build="allAtOnce"/>
      <p:bldP spid="7" grpId="0" build="allAtOnce" animBg="1" autoUpdateAnimBg="0"/>
      <p:bldP spid="8" grpId="0" build="allAtOnce" animBg="1" autoUpdateAnimBg="0"/>
      <p:bldP spid="10" grpId="0" build="allAtOnce"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一个</a:t>
            </a:r>
            <a:r>
              <a:rPr lang="zh-CN" altLang="en-US" dirty="0"/>
              <a:t>更</a:t>
            </a:r>
            <a:r>
              <a:rPr lang="zh-CN" altLang="zh-CN" dirty="0"/>
              <a:t>奇怪的</a:t>
            </a:r>
            <a:r>
              <a:rPr lang="zh-CN" altLang="en-US" dirty="0"/>
              <a:t>浮点运算</a:t>
            </a:r>
            <a:r>
              <a:rPr lang="zh-CN" altLang="zh-CN" dirty="0"/>
              <a:t>程序</a:t>
            </a:r>
            <a:endParaRPr lang="zh-CN" altLang="en-US" dirty="0"/>
          </a:p>
        </p:txBody>
      </p:sp>
      <p:sp>
        <p:nvSpPr>
          <p:cNvPr id="6" name="Rectangle 3"/>
          <p:cNvSpPr>
            <a:spLocks noChangeArrowheads="1"/>
          </p:cNvSpPr>
          <p:nvPr/>
        </p:nvSpPr>
        <p:spPr bwMode="auto">
          <a:xfrm>
            <a:off x="1192193" y="1265274"/>
            <a:ext cx="7951808" cy="4944139"/>
          </a:xfrm>
          <a:prstGeom prst="rect">
            <a:avLst/>
          </a:prstGeom>
          <a:solidFill>
            <a:srgbClr val="A4DC60"/>
          </a:solidFill>
          <a:ln w="25400">
            <a:solidFill>
              <a:schemeClr val="accent1"/>
            </a:solidFill>
            <a:miter lim="800000"/>
            <a:headEnd/>
            <a:tailEnd/>
          </a:ln>
          <a:effectLst/>
        </p:spPr>
        <p:txBody>
          <a:bodyPr wrap="square" lIns="90487" tIns="44450" rIns="90487" bIns="44450">
            <a:no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nSpc>
                <a:spcPct val="130000"/>
              </a:lnSpc>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nYeah</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7" name="Rectangle 4"/>
          <p:cNvSpPr>
            <a:spLocks noChangeArrowheads="1"/>
          </p:cNvSpPr>
          <p:nvPr/>
        </p:nvSpPr>
        <p:spPr bwMode="auto">
          <a:xfrm>
            <a:off x="7979071" y="2112483"/>
            <a:ext cx="2714625"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3.000000,2</a:t>
            </a:r>
          </a:p>
        </p:txBody>
      </p:sp>
      <p:sp>
        <p:nvSpPr>
          <p:cNvPr id="8" name="Rectangle 5"/>
          <p:cNvSpPr>
            <a:spLocks noChangeArrowheads="1"/>
          </p:cNvSpPr>
          <p:nvPr/>
        </p:nvSpPr>
        <p:spPr bwMode="auto">
          <a:xfrm>
            <a:off x="7979071" y="4663770"/>
            <a:ext cx="2714625" cy="541337"/>
          </a:xfrm>
          <a:prstGeom prst="rect">
            <a:avLst/>
          </a:prstGeom>
          <a:solidFill>
            <a:srgbClr val="FF6600"/>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a:t>
            </a:r>
          </a:p>
        </p:txBody>
      </p:sp>
    </p:spTree>
    <p:extLst>
      <p:ext uri="{BB962C8B-B14F-4D97-AF65-F5344CB8AC3E}">
        <p14:creationId xmlns:p14="http://schemas.microsoft.com/office/powerpoint/2010/main" val="349846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additive="base">
                                        <p:cTn id="7"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7">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bg/>
                                          </p:spTgt>
                                        </p:tgtEl>
                                        <p:attrNameLst>
                                          <p:attrName>style.visibility</p:attrName>
                                        </p:attrNameLst>
                                      </p:cBhvr>
                                      <p:to>
                                        <p:strVal val="visible"/>
                                      </p:to>
                                    </p:set>
                                    <p:anim calcmode="lin" valueType="num">
                                      <p:cBhvr additive="base">
                                        <p:cTn id="1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8">
                                            <p:bg/>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animBg="1" autoUpdateAnimBg="0"/>
      <p:bldP spid="8" grpId="0" build="allAtOnce"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90315" y="875255"/>
            <a:ext cx="5231757" cy="5676016"/>
          </a:xfrm>
          <a:prstGeom prst="roundRect">
            <a:avLst>
              <a:gd name="adj" fmla="val 164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normAutofit/>
          </a:bodyPr>
          <a:lstStyle/>
          <a:p>
            <a:r>
              <a:rPr lang="en-US" altLang="zh-CN" dirty="0"/>
              <a:t>3.3/1.1</a:t>
            </a:r>
            <a:endParaRPr lang="zh-CN" altLang="en-US" dirty="0"/>
          </a:p>
        </p:txBody>
      </p:sp>
      <p:sp>
        <p:nvSpPr>
          <p:cNvPr id="3" name="内容占位符 2"/>
          <p:cNvSpPr>
            <a:spLocks noGrp="1"/>
          </p:cNvSpPr>
          <p:nvPr>
            <p:ph idx="1"/>
          </p:nvPr>
        </p:nvSpPr>
        <p:spPr>
          <a:xfrm>
            <a:off x="742471" y="942764"/>
            <a:ext cx="4547165" cy="5637024"/>
          </a:xfrm>
        </p:spPr>
        <p:txBody>
          <a:bodyPr>
            <a:normAutofit lnSpcReduction="10000"/>
          </a:bodyPr>
          <a:lstStyle/>
          <a:p>
            <a:pPr marL="0" indent="0">
              <a:buNone/>
            </a:pPr>
            <a:r>
              <a:rPr lang="en-US" altLang="zh-CN" sz="2000" b="1" dirty="0">
                <a:solidFill>
                  <a:srgbClr val="0000A0"/>
                </a:solidFill>
                <a:latin typeface="Courier New"/>
                <a:ea typeface="宋体"/>
                <a:cs typeface="Times New Roman"/>
              </a:rPr>
              <a:t>void  </a:t>
            </a:r>
            <a:r>
              <a:rPr lang="en-US" altLang="zh-CN" sz="2000" b="1" dirty="0" err="1">
                <a:solidFill>
                  <a:srgbClr val="000000"/>
                </a:solidFill>
                <a:latin typeface="Courier New"/>
                <a:ea typeface="宋体"/>
                <a:cs typeface="Times New Roman"/>
              </a:rPr>
              <a:t>double_currency_test</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a:solidFill>
                  <a:srgbClr val="0000A0"/>
                </a:solidFill>
                <a:latin typeface="Courier New"/>
                <a:ea typeface="宋体"/>
                <a:cs typeface="Times New Roman"/>
              </a:rPr>
              <a:t>double </a:t>
            </a:r>
            <a:r>
              <a:rPr lang="en-US" altLang="zh-CN" sz="2000" b="1" dirty="0" err="1">
                <a:solidFill>
                  <a:srgbClr val="000000"/>
                </a:solidFill>
                <a:latin typeface="Courier New"/>
                <a:ea typeface="宋体"/>
                <a:cs typeface="Times New Roman"/>
              </a:rPr>
              <a:t>a</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3.3</a:t>
            </a: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1.1</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a:solidFill>
                  <a:srgbClr val="FF0000"/>
                </a:solidFill>
                <a:latin typeface="Courier New"/>
                <a:ea typeface="宋体"/>
                <a:cs typeface="Times New Roman"/>
              </a:rPr>
              <a:t>  </a:t>
            </a:r>
            <a:r>
              <a:rPr lang="en-US" altLang="zh-CN" sz="2000" b="1">
                <a:solidFill>
                  <a:srgbClr val="000000"/>
                </a:solidFill>
                <a:latin typeface="Courier New"/>
                <a:ea typeface="宋体"/>
                <a:cs typeface="Times New Roman"/>
              </a:rPr>
              <a:t>Output64BitHex</a:t>
            </a:r>
            <a:r>
              <a:rPr lang="en-US" altLang="zh-CN" sz="2000" b="1">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a:solidFill>
                  <a:srgbClr val="FF0000"/>
                </a:solidFill>
                <a:latin typeface="Courier New"/>
                <a:ea typeface="宋体"/>
                <a:cs typeface="Times New Roman"/>
              </a:rPr>
              <a:t>  </a:t>
            </a:r>
            <a:r>
              <a:rPr lang="en-US" altLang="zh-CN" sz="2000" b="1">
                <a:solidFill>
                  <a:srgbClr val="000000"/>
                </a:solidFill>
                <a:latin typeface="Courier New"/>
                <a:ea typeface="宋体"/>
                <a:cs typeface="Times New Roman"/>
              </a:rPr>
              <a:t>Output64BitHex</a:t>
            </a:r>
            <a:r>
              <a:rPr lang="en-US" altLang="zh-CN" sz="2000" b="1">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a:solidFill>
                  <a:srgbClr val="FF0000"/>
                </a:solidFill>
                <a:latin typeface="Courier New"/>
                <a:ea typeface="宋体"/>
                <a:cs typeface="Times New Roman"/>
              </a:rPr>
              <a:t>  </a:t>
            </a:r>
            <a:r>
              <a:rPr lang="en-US" altLang="zh-CN" sz="2000" b="1">
                <a:solidFill>
                  <a:srgbClr val="000000"/>
                </a:solidFill>
                <a:latin typeface="Courier New"/>
                <a:ea typeface="宋体"/>
                <a:cs typeface="Times New Roman"/>
              </a:rPr>
              <a:t>Output64BitHex</a:t>
            </a:r>
            <a:r>
              <a:rPr lang="en-US" altLang="zh-CN" sz="2000" b="1">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p:txBody>
      </p:sp>
      <p:grpSp>
        <p:nvGrpSpPr>
          <p:cNvPr id="7" name="组合 6"/>
          <p:cNvGrpSpPr/>
          <p:nvPr/>
        </p:nvGrpSpPr>
        <p:grpSpPr>
          <a:xfrm>
            <a:off x="6292532" y="875255"/>
            <a:ext cx="5231757" cy="5704533"/>
            <a:chOff x="6292532" y="875255"/>
            <a:chExt cx="5231757" cy="5704533"/>
          </a:xfrm>
        </p:grpSpPr>
        <p:sp>
          <p:nvSpPr>
            <p:cNvPr id="6" name="圆角矩形 5"/>
            <p:cNvSpPr/>
            <p:nvPr/>
          </p:nvSpPr>
          <p:spPr>
            <a:xfrm>
              <a:off x="6292532" y="875255"/>
              <a:ext cx="5231757" cy="5676016"/>
            </a:xfrm>
            <a:prstGeom prst="roundRect">
              <a:avLst>
                <a:gd name="adj" fmla="val 164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2"/>
            <p:cNvSpPr txBox="1">
              <a:spLocks/>
            </p:cNvSpPr>
            <p:nvPr/>
          </p:nvSpPr>
          <p:spPr>
            <a:xfrm>
              <a:off x="6457471" y="942764"/>
              <a:ext cx="4165201" cy="563702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sz="2000" b="1" dirty="0">
                  <a:solidFill>
                    <a:srgbClr val="0000A0"/>
                  </a:solidFill>
                  <a:latin typeface="Courier New"/>
                  <a:ea typeface="宋体"/>
                  <a:cs typeface="Times New Roman"/>
                </a:rPr>
                <a:t>void </a:t>
              </a:r>
              <a:r>
                <a:rPr lang="en-US" altLang="zh-CN" sz="2000" b="1" dirty="0" err="1">
                  <a:solidFill>
                    <a:srgbClr val="000000"/>
                  </a:solidFill>
                  <a:latin typeface="Courier New"/>
                  <a:ea typeface="宋体"/>
                  <a:cs typeface="Times New Roman"/>
                </a:rPr>
                <a:t>float_currency_test</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A0"/>
                  </a:solidFill>
                  <a:latin typeface="Courier New"/>
                  <a:ea typeface="宋体"/>
                  <a:cs typeface="Times New Roman"/>
                </a:rPr>
                <a:t>float </a:t>
              </a:r>
              <a:r>
                <a:rPr lang="en-US" altLang="zh-CN" sz="2000" b="1" dirty="0" err="1">
                  <a:solidFill>
                    <a:srgbClr val="000000"/>
                  </a:solidFill>
                  <a:latin typeface="Courier New"/>
                  <a:ea typeface="宋体"/>
                  <a:cs typeface="Times New Roman"/>
                </a:rPr>
                <a:t>a</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3.3</a:t>
              </a: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1.1</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Output32BitHex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Output32BitHex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Output32BitHex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p:txBody>
        </p:sp>
      </p:grpSp>
    </p:spTree>
    <p:extLst>
      <p:ext uri="{BB962C8B-B14F-4D97-AF65-F5344CB8AC3E}">
        <p14:creationId xmlns:p14="http://schemas.microsoft.com/office/powerpoint/2010/main" val="407855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二到八或十六进制转换</a:t>
            </a:r>
          </a:p>
        </p:txBody>
      </p:sp>
      <p:sp>
        <p:nvSpPr>
          <p:cNvPr id="3" name="内容占位符 2"/>
          <p:cNvSpPr>
            <a:spLocks noGrp="1"/>
          </p:cNvSpPr>
          <p:nvPr>
            <p:ph idx="1"/>
          </p:nvPr>
        </p:nvSpPr>
        <p:spPr/>
        <p:txBody>
          <a:bodyPr/>
          <a:lstStyle/>
          <a:p>
            <a:pPr eaLnBrk="1" hangingPunct="1">
              <a:lnSpc>
                <a:spcPct val="150000"/>
              </a:lnSpc>
            </a:pPr>
            <a:r>
              <a:rPr lang="zh-CN" altLang="en-US" b="1" dirty="0">
                <a:latin typeface="华文新魏" panose="02010800040101010101" pitchFamily="2" charset="-122"/>
              </a:rPr>
              <a:t>二进制转到八进制</a:t>
            </a:r>
            <a:r>
              <a:rPr lang="zh-CN" altLang="en-US" sz="2100" b="1" dirty="0">
                <a:solidFill>
                  <a:srgbClr val="FF0000"/>
                </a:solidFill>
                <a:latin typeface="华文新魏" panose="02010800040101010101" pitchFamily="2" charset="-122"/>
              </a:rPr>
              <a:t>           </a:t>
            </a:r>
            <a:r>
              <a:rPr lang="zh-CN" altLang="en-US" sz="2100" dirty="0">
                <a:latin typeface="华文新魏" panose="02010800040101010101" pitchFamily="2" charset="-122"/>
              </a:rPr>
              <a:t>从小数点向左右</a:t>
            </a:r>
            <a:r>
              <a:rPr lang="zh-CN" altLang="en-US" sz="2100" b="1" dirty="0">
                <a:solidFill>
                  <a:schemeClr val="accent2"/>
                </a:solidFill>
                <a:latin typeface="华文新魏" panose="02010800040101010101" pitchFamily="2" charset="-122"/>
              </a:rPr>
              <a:t>三位一组</a:t>
            </a:r>
          </a:p>
          <a:p>
            <a:pPr marL="819150" lvl="1" indent="-296863">
              <a:lnSpc>
                <a:spcPct val="150000"/>
              </a:lnSpc>
              <a:buNone/>
            </a:pPr>
            <a:r>
              <a:rPr lang="zh-CN" altLang="en-US" dirty="0"/>
              <a:t>   </a:t>
            </a:r>
            <a:r>
              <a:rPr lang="en-US" altLang="zh-CN" dirty="0"/>
              <a:t>(10 </a:t>
            </a:r>
            <a:r>
              <a:rPr lang="en-US" altLang="zh-CN" dirty="0">
                <a:solidFill>
                  <a:srgbClr val="0000FF"/>
                </a:solidFill>
              </a:rPr>
              <a:t>011</a:t>
            </a:r>
            <a:r>
              <a:rPr lang="en-US" altLang="zh-CN" dirty="0"/>
              <a:t> 100 . </a:t>
            </a:r>
            <a:r>
              <a:rPr lang="en-US" altLang="zh-CN" dirty="0">
                <a:solidFill>
                  <a:srgbClr val="0000FF"/>
                </a:solidFill>
              </a:rPr>
              <a:t>01 </a:t>
            </a:r>
            <a:r>
              <a:rPr lang="en-US" altLang="zh-CN" dirty="0"/>
              <a:t>)</a:t>
            </a:r>
            <a:r>
              <a:rPr lang="en-US" altLang="zh-CN" baseline="-25000" dirty="0"/>
              <a:t>2          </a:t>
            </a:r>
          </a:p>
          <a:p>
            <a:pPr marL="819150" lvl="1" indent="-296863">
              <a:lnSpc>
                <a:spcPct val="150000"/>
              </a:lnSpc>
              <a:buNone/>
            </a:pPr>
            <a:r>
              <a:rPr lang="en-US" altLang="zh-CN" dirty="0">
                <a:solidFill>
                  <a:srgbClr val="00FF00"/>
                </a:solidFill>
              </a:rPr>
              <a:t>  </a:t>
            </a:r>
            <a:r>
              <a:rPr lang="zh-CN" altLang="en-US" dirty="0"/>
              <a:t> </a:t>
            </a:r>
            <a:r>
              <a:rPr lang="en-US" altLang="zh-CN" dirty="0"/>
              <a:t>(10 </a:t>
            </a:r>
            <a:r>
              <a:rPr lang="en-US" altLang="zh-CN" dirty="0">
                <a:solidFill>
                  <a:srgbClr val="0000FF"/>
                </a:solidFill>
              </a:rPr>
              <a:t>011</a:t>
            </a:r>
            <a:r>
              <a:rPr lang="en-US" altLang="zh-CN" dirty="0"/>
              <a:t> 100 . </a:t>
            </a:r>
            <a:r>
              <a:rPr lang="en-US" altLang="zh-CN" dirty="0">
                <a:solidFill>
                  <a:srgbClr val="0000FF"/>
                </a:solidFill>
              </a:rPr>
              <a:t>01</a:t>
            </a:r>
            <a:r>
              <a:rPr lang="en-US" altLang="zh-CN" u="sng" dirty="0">
                <a:solidFill>
                  <a:srgbClr val="C00000"/>
                </a:solidFill>
              </a:rPr>
              <a:t>0</a:t>
            </a:r>
            <a:r>
              <a:rPr lang="en-US" altLang="zh-CN" dirty="0"/>
              <a:t>)</a:t>
            </a:r>
            <a:r>
              <a:rPr lang="en-US" altLang="zh-CN" baseline="-25000" dirty="0"/>
              <a:t>2</a:t>
            </a:r>
            <a:r>
              <a:rPr lang="en-US" altLang="zh-CN" dirty="0"/>
              <a:t> = ( 234 . 2 )</a:t>
            </a:r>
            <a:r>
              <a:rPr lang="en-US" altLang="zh-CN" baseline="-25000" dirty="0"/>
              <a:t>8</a:t>
            </a:r>
            <a:endParaRPr lang="en-US" altLang="zh-CN" dirty="0">
              <a:solidFill>
                <a:schemeClr val="bg1">
                  <a:lumMod val="50000"/>
                </a:schemeClr>
              </a:solidFill>
            </a:endParaRPr>
          </a:p>
          <a:p>
            <a:pPr eaLnBrk="1" hangingPunct="1">
              <a:lnSpc>
                <a:spcPct val="150000"/>
              </a:lnSpc>
            </a:pPr>
            <a:r>
              <a:rPr lang="zh-CN" altLang="en-US" b="1" dirty="0">
                <a:latin typeface="华文新魏" panose="02010800040101010101" pitchFamily="2" charset="-122"/>
              </a:rPr>
              <a:t>二进制转十六进制</a:t>
            </a:r>
            <a:r>
              <a:rPr lang="zh-CN" altLang="en-US" sz="2100" b="1" dirty="0">
                <a:solidFill>
                  <a:srgbClr val="0000CC"/>
                </a:solidFill>
                <a:latin typeface="华文新魏" panose="02010800040101010101" pitchFamily="2" charset="-122"/>
              </a:rPr>
              <a:t>          </a:t>
            </a:r>
            <a:r>
              <a:rPr lang="zh-CN" altLang="en-US" sz="2100" dirty="0">
                <a:latin typeface="华文新魏" panose="02010800040101010101" pitchFamily="2" charset="-122"/>
              </a:rPr>
              <a:t>从小数点向左右</a:t>
            </a:r>
            <a:r>
              <a:rPr lang="zh-CN" altLang="en-US" sz="2100" b="1" dirty="0">
                <a:solidFill>
                  <a:schemeClr val="accent2"/>
                </a:solidFill>
                <a:latin typeface="华文新魏" panose="02010800040101010101" pitchFamily="2" charset="-122"/>
              </a:rPr>
              <a:t>四位一组</a:t>
            </a:r>
          </a:p>
          <a:p>
            <a:pPr marL="819150" lvl="1" indent="-296863">
              <a:lnSpc>
                <a:spcPct val="150000"/>
              </a:lnSpc>
              <a:buNone/>
            </a:pPr>
            <a:r>
              <a:rPr lang="zh-CN" altLang="en-US" dirty="0"/>
              <a:t>   </a:t>
            </a:r>
            <a:r>
              <a:rPr lang="en-US" altLang="zh-CN" dirty="0"/>
              <a:t>(</a:t>
            </a:r>
            <a:r>
              <a:rPr lang="en-US" altLang="zh-CN" dirty="0">
                <a:solidFill>
                  <a:srgbClr val="0000FF"/>
                </a:solidFill>
              </a:rPr>
              <a:t>1001</a:t>
            </a:r>
            <a:r>
              <a:rPr lang="en-US" altLang="zh-CN" dirty="0"/>
              <a:t> 1100 . </a:t>
            </a:r>
            <a:r>
              <a:rPr lang="en-US" altLang="zh-CN" dirty="0">
                <a:solidFill>
                  <a:srgbClr val="0000FF"/>
                </a:solidFill>
              </a:rPr>
              <a:t>01    </a:t>
            </a:r>
            <a:r>
              <a:rPr lang="en-US" altLang="zh-CN" dirty="0"/>
              <a:t>)</a:t>
            </a:r>
            <a:r>
              <a:rPr lang="en-US" altLang="zh-CN" baseline="-25000" dirty="0"/>
              <a:t>2</a:t>
            </a:r>
            <a:r>
              <a:rPr lang="en-US" altLang="zh-CN" dirty="0"/>
              <a:t> </a:t>
            </a:r>
          </a:p>
          <a:p>
            <a:pPr marL="819150" lvl="1" indent="-296863">
              <a:lnSpc>
                <a:spcPct val="150000"/>
              </a:lnSpc>
              <a:buNone/>
            </a:pPr>
            <a:r>
              <a:rPr lang="en-US" altLang="zh-CN" dirty="0"/>
              <a:t>   (</a:t>
            </a:r>
            <a:r>
              <a:rPr lang="en-US" altLang="zh-CN" dirty="0">
                <a:solidFill>
                  <a:srgbClr val="0000FF"/>
                </a:solidFill>
              </a:rPr>
              <a:t>1001</a:t>
            </a:r>
            <a:r>
              <a:rPr lang="en-US" altLang="zh-CN" dirty="0"/>
              <a:t> 1100 . </a:t>
            </a:r>
            <a:r>
              <a:rPr lang="en-US" altLang="zh-CN" dirty="0">
                <a:solidFill>
                  <a:srgbClr val="0000FF"/>
                </a:solidFill>
              </a:rPr>
              <a:t>01</a:t>
            </a:r>
            <a:r>
              <a:rPr lang="en-US" altLang="zh-CN" u="sng" dirty="0">
                <a:solidFill>
                  <a:srgbClr val="C00000"/>
                </a:solidFill>
              </a:rPr>
              <a:t>00</a:t>
            </a:r>
            <a:r>
              <a:rPr lang="en-US" altLang="zh-CN" dirty="0"/>
              <a:t>)</a:t>
            </a:r>
            <a:r>
              <a:rPr lang="en-US" altLang="zh-CN" baseline="-25000" dirty="0"/>
              <a:t>2</a:t>
            </a:r>
            <a:r>
              <a:rPr lang="en-US" altLang="zh-CN" dirty="0"/>
              <a:t>  = ( 9C . 4 )</a:t>
            </a:r>
            <a:r>
              <a:rPr lang="en-US" altLang="zh-CN" baseline="-25000" dirty="0"/>
              <a:t>16       </a:t>
            </a:r>
          </a:p>
          <a:p>
            <a:pPr marL="819150" lvl="1" indent="-296863">
              <a:lnSpc>
                <a:spcPct val="150000"/>
              </a:lnSpc>
              <a:buNone/>
            </a:pPr>
            <a:endParaRPr lang="en-US" altLang="zh-CN" dirty="0"/>
          </a:p>
          <a:p>
            <a:pPr marL="819150" lvl="1" indent="-296863">
              <a:lnSpc>
                <a:spcPct val="150000"/>
              </a:lnSpc>
              <a:buNone/>
            </a:pPr>
            <a:r>
              <a:rPr lang="zh-CN" altLang="en-US" sz="2400" b="1" u="sng" dirty="0">
                <a:solidFill>
                  <a:srgbClr val="1387B7"/>
                </a:solidFill>
                <a:latin typeface="华文新魏" panose="02010800040101010101" pitchFamily="2" charset="-122"/>
              </a:rPr>
              <a:t>小数部分不足位数要补零凑足</a:t>
            </a:r>
            <a:r>
              <a:rPr lang="zh-CN" altLang="en-US" sz="2400" b="1" dirty="0">
                <a:solidFill>
                  <a:srgbClr val="1387B7"/>
                </a:solidFill>
                <a:latin typeface="华文新魏" panose="02010800040101010101" pitchFamily="2" charset="-122"/>
              </a:rPr>
              <a:t>，否则出错</a:t>
            </a:r>
            <a:endParaRPr lang="en-US" altLang="zh-CN" sz="2400" b="1" dirty="0">
              <a:solidFill>
                <a:srgbClr val="1387B7"/>
              </a:solidFill>
            </a:endParaRPr>
          </a:p>
          <a:p>
            <a:endParaRPr lang="zh-CN" altLang="en-US" dirty="0"/>
          </a:p>
        </p:txBody>
      </p:sp>
    </p:spTree>
    <p:extLst>
      <p:ext uri="{BB962C8B-B14F-4D97-AF65-F5344CB8AC3E}">
        <p14:creationId xmlns:p14="http://schemas.microsoft.com/office/powerpoint/2010/main" val="23786220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63427-4A8D-461A-851E-A0B5E5380BF2}"/>
              </a:ext>
            </a:extLst>
          </p:cNvPr>
          <p:cNvSpPr>
            <a:spLocks noGrp="1"/>
          </p:cNvSpPr>
          <p:nvPr>
            <p:ph type="title"/>
          </p:nvPr>
        </p:nvSpPr>
        <p:spPr>
          <a:xfrm>
            <a:off x="487822" y="257614"/>
            <a:ext cx="10515600" cy="617641"/>
          </a:xfrm>
        </p:spPr>
        <p:txBody>
          <a:bodyPr>
            <a:normAutofit/>
          </a:bodyPr>
          <a:lstStyle/>
          <a:p>
            <a:r>
              <a:rPr lang="zh-CN" altLang="zh-CN" dirty="0"/>
              <a:t>一个奇怪的</a:t>
            </a:r>
            <a:r>
              <a:rPr lang="zh-CN" altLang="en-US" dirty="0"/>
              <a:t>浮点运算</a:t>
            </a:r>
            <a:r>
              <a:rPr lang="zh-CN" altLang="zh-CN" dirty="0"/>
              <a:t>程序</a:t>
            </a:r>
            <a:endParaRPr lang="zh-CN" altLang="en-US" dirty="0"/>
          </a:p>
        </p:txBody>
      </p:sp>
      <p:grpSp>
        <p:nvGrpSpPr>
          <p:cNvPr id="27" name="组合 26"/>
          <p:cNvGrpSpPr/>
          <p:nvPr/>
        </p:nvGrpSpPr>
        <p:grpSpPr>
          <a:xfrm>
            <a:off x="1214881" y="1199609"/>
            <a:ext cx="4512730" cy="3360816"/>
            <a:chOff x="1214881" y="1199609"/>
            <a:chExt cx="4512730" cy="3360816"/>
          </a:xfrm>
        </p:grpSpPr>
        <p:grpSp>
          <p:nvGrpSpPr>
            <p:cNvPr id="8" name="组合 7"/>
            <p:cNvGrpSpPr/>
            <p:nvPr/>
          </p:nvGrpSpPr>
          <p:grpSpPr>
            <a:xfrm>
              <a:off x="1214881" y="1661275"/>
              <a:ext cx="4512730" cy="2899150"/>
              <a:chOff x="1006536" y="1661276"/>
              <a:chExt cx="4512730" cy="2899150"/>
            </a:xfrm>
          </p:grpSpPr>
          <p:sp>
            <p:nvSpPr>
              <p:cNvPr id="9" name="矩形 8">
                <a:extLst>
                  <a:ext uri="{FF2B5EF4-FFF2-40B4-BE49-F238E27FC236}">
                    <a16:creationId xmlns:a16="http://schemas.microsoft.com/office/drawing/2014/main" id="{35D832C7-777B-4B0A-829B-B2AD411D9D5E}"/>
                  </a:ext>
                </a:extLst>
              </p:cNvPr>
              <p:cNvSpPr/>
              <p:nvPr/>
            </p:nvSpPr>
            <p:spPr>
              <a:xfrm>
                <a:off x="1006536" y="1661276"/>
                <a:ext cx="4305315" cy="2899150"/>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9A2734BC-A445-41C4-B8AB-4C436C9A1B34}"/>
                  </a:ext>
                </a:extLst>
              </p:cNvPr>
              <p:cNvSpPr>
                <a:spLocks noChangeArrowheads="1"/>
              </p:cNvSpPr>
              <p:nvPr/>
            </p:nvSpPr>
            <p:spPr bwMode="auto">
              <a:xfrm>
                <a:off x="1174386" y="1773305"/>
                <a:ext cx="4344880" cy="2675091"/>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buNone/>
                </a:pPr>
                <a:r>
                  <a:rPr lang="en-US" altLang="zh-CN" dirty="0">
                    <a:solidFill>
                      <a:schemeClr val="bg1"/>
                    </a:solidFill>
                    <a:latin typeface="Consolas" panose="020B0609020204030204" pitchFamily="49" charset="0"/>
                  </a:rPr>
                  <a:t>400A-6666-6666-6666</a:t>
                </a:r>
              </a:p>
              <a:p>
                <a:pPr>
                  <a:buNone/>
                </a:pPr>
                <a:r>
                  <a:rPr lang="en-US" altLang="zh-CN" dirty="0">
                    <a:solidFill>
                      <a:schemeClr val="bg1"/>
                    </a:solidFill>
                    <a:latin typeface="Consolas" panose="020B0609020204030204" pitchFamily="49" charset="0"/>
                  </a:rPr>
                  <a:t>3FF1-9999-9999-999A</a:t>
                </a:r>
              </a:p>
              <a:p>
                <a:pPr>
                  <a:buNone/>
                </a:pPr>
                <a:r>
                  <a:rPr lang="en-US" altLang="zh-CN" dirty="0">
                    <a:solidFill>
                      <a:srgbClr val="00FF4E"/>
                    </a:solidFill>
                    <a:latin typeface="Consolas" panose="020B0609020204030204" pitchFamily="49" charset="0"/>
                  </a:rPr>
                  <a:t>4007-FFFF-FFFF-FFFF</a:t>
                </a:r>
              </a:p>
              <a:p>
                <a:pPr>
                  <a:buNone/>
                </a:pPr>
                <a:r>
                  <a:rPr lang="en-US" altLang="zh-CN" dirty="0">
                    <a:solidFill>
                      <a:schemeClr val="bg1"/>
                    </a:solidFill>
                    <a:latin typeface="Consolas" panose="020B0609020204030204" pitchFamily="49" charset="0"/>
                  </a:rPr>
                  <a:t>3.29999999999999980000</a:t>
                </a:r>
              </a:p>
              <a:p>
                <a:pPr>
                  <a:buNone/>
                </a:pPr>
                <a:r>
                  <a:rPr lang="en-US" altLang="zh-CN" dirty="0">
                    <a:solidFill>
                      <a:schemeClr val="bg1"/>
                    </a:solidFill>
                    <a:latin typeface="Consolas" panose="020B0609020204030204" pitchFamily="49" charset="0"/>
                  </a:rPr>
                  <a:t>1.10000000000000010000</a:t>
                </a:r>
              </a:p>
              <a:p>
                <a:pPr>
                  <a:buNone/>
                </a:pPr>
                <a:r>
                  <a:rPr lang="en-US" altLang="zh-CN" dirty="0">
                    <a:solidFill>
                      <a:srgbClr val="00FF4E"/>
                    </a:solidFill>
                    <a:latin typeface="Consolas" panose="020B0609020204030204" pitchFamily="49" charset="0"/>
                  </a:rPr>
                  <a:t>2.999999999999999</a:t>
                </a:r>
                <a:r>
                  <a:rPr lang="en-US" altLang="zh-CN" dirty="0">
                    <a:solidFill>
                      <a:srgbClr val="FF0000"/>
                    </a:solidFill>
                    <a:latin typeface="Consolas" panose="020B0609020204030204" pitchFamily="49" charset="0"/>
                  </a:rPr>
                  <a:t>60000</a:t>
                </a:r>
              </a:p>
            </p:txBody>
          </p:sp>
        </p:grpSp>
        <p:sp>
          <p:nvSpPr>
            <p:cNvPr id="3" name="矩形 2"/>
            <p:cNvSpPr/>
            <p:nvPr/>
          </p:nvSpPr>
          <p:spPr>
            <a:xfrm>
              <a:off x="1908895" y="1199609"/>
              <a:ext cx="2563522" cy="461665"/>
            </a:xfrm>
            <a:prstGeom prst="rect">
              <a:avLst/>
            </a:prstGeom>
          </p:spPr>
          <p:txBody>
            <a:bodyPr wrap="none">
              <a:spAutoFit/>
            </a:bodyPr>
            <a:lstStyle/>
            <a:p>
              <a:r>
                <a:rPr lang="en-US" altLang="zh-CN" sz="2400" b="1" dirty="0">
                  <a:latin typeface="Consolas" panose="020B0609020204030204" pitchFamily="49" charset="0"/>
                  <a:cs typeface="Courier New" panose="02070309020205020404" pitchFamily="49" charset="0"/>
                </a:rPr>
                <a:t>Double 3.3/1.1</a:t>
              </a:r>
            </a:p>
          </p:txBody>
        </p:sp>
      </p:grpSp>
      <p:grpSp>
        <p:nvGrpSpPr>
          <p:cNvPr id="28" name="组合 27"/>
          <p:cNvGrpSpPr/>
          <p:nvPr/>
        </p:nvGrpSpPr>
        <p:grpSpPr>
          <a:xfrm>
            <a:off x="6490692" y="1199609"/>
            <a:ext cx="4512730" cy="3360816"/>
            <a:chOff x="6490692" y="1199609"/>
            <a:chExt cx="4512730" cy="3360816"/>
          </a:xfrm>
        </p:grpSpPr>
        <p:grpSp>
          <p:nvGrpSpPr>
            <p:cNvPr id="12" name="组合 11"/>
            <p:cNvGrpSpPr/>
            <p:nvPr/>
          </p:nvGrpSpPr>
          <p:grpSpPr>
            <a:xfrm>
              <a:off x="6490692" y="1661275"/>
              <a:ext cx="4512730" cy="2899150"/>
              <a:chOff x="1006536" y="1661276"/>
              <a:chExt cx="4512730" cy="2899150"/>
            </a:xfrm>
          </p:grpSpPr>
          <p:sp>
            <p:nvSpPr>
              <p:cNvPr id="13" name="矩形 12">
                <a:extLst>
                  <a:ext uri="{FF2B5EF4-FFF2-40B4-BE49-F238E27FC236}">
                    <a16:creationId xmlns:a16="http://schemas.microsoft.com/office/drawing/2014/main" id="{35D832C7-777B-4B0A-829B-B2AD411D9D5E}"/>
                  </a:ext>
                </a:extLst>
              </p:cNvPr>
              <p:cNvSpPr/>
              <p:nvPr/>
            </p:nvSpPr>
            <p:spPr>
              <a:xfrm>
                <a:off x="1006536" y="1661276"/>
                <a:ext cx="4305315" cy="2899150"/>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4">
                <a:extLst>
                  <a:ext uri="{FF2B5EF4-FFF2-40B4-BE49-F238E27FC236}">
                    <a16:creationId xmlns:a16="http://schemas.microsoft.com/office/drawing/2014/main" id="{9A2734BC-A445-41C4-B8AB-4C436C9A1B34}"/>
                  </a:ext>
                </a:extLst>
              </p:cNvPr>
              <p:cNvSpPr>
                <a:spLocks noChangeArrowheads="1"/>
              </p:cNvSpPr>
              <p:nvPr/>
            </p:nvSpPr>
            <p:spPr bwMode="auto">
              <a:xfrm>
                <a:off x="1174386" y="1773305"/>
                <a:ext cx="4344880" cy="2675091"/>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buNone/>
                </a:pPr>
                <a:r>
                  <a:rPr lang="en-US" altLang="zh-CN" dirty="0">
                    <a:solidFill>
                      <a:schemeClr val="bg1"/>
                    </a:solidFill>
                    <a:latin typeface="Consolas" panose="020B0609020204030204" pitchFamily="49" charset="0"/>
                  </a:rPr>
                  <a:t>4053-3333</a:t>
                </a:r>
              </a:p>
              <a:p>
                <a:pPr>
                  <a:buNone/>
                </a:pPr>
                <a:r>
                  <a:rPr lang="en-US" altLang="zh-CN" dirty="0">
                    <a:solidFill>
                      <a:schemeClr val="bg1"/>
                    </a:solidFill>
                    <a:latin typeface="Consolas" panose="020B0609020204030204" pitchFamily="49" charset="0"/>
                  </a:rPr>
                  <a:t>3F8C-CCCD</a:t>
                </a:r>
              </a:p>
              <a:p>
                <a:pPr>
                  <a:buNone/>
                </a:pPr>
                <a:r>
                  <a:rPr lang="en-US" altLang="zh-CN" dirty="0">
                    <a:solidFill>
                      <a:srgbClr val="00FF4E"/>
                    </a:solidFill>
                    <a:latin typeface="Consolas" panose="020B0609020204030204" pitchFamily="49" charset="0"/>
                  </a:rPr>
                  <a:t>4040-0000</a:t>
                </a:r>
              </a:p>
              <a:p>
                <a:pPr>
                  <a:buNone/>
                </a:pPr>
                <a:r>
                  <a:rPr lang="en-US" altLang="zh-CN" dirty="0">
                    <a:solidFill>
                      <a:schemeClr val="bg1"/>
                    </a:solidFill>
                    <a:latin typeface="Consolas" panose="020B0609020204030204" pitchFamily="49" charset="0"/>
                  </a:rPr>
                  <a:t>3.29999995231628420000</a:t>
                </a:r>
              </a:p>
              <a:p>
                <a:pPr>
                  <a:buNone/>
                </a:pPr>
                <a:r>
                  <a:rPr lang="en-US" altLang="zh-CN" dirty="0">
                    <a:solidFill>
                      <a:schemeClr val="bg1"/>
                    </a:solidFill>
                    <a:latin typeface="Consolas" panose="020B0609020204030204" pitchFamily="49" charset="0"/>
                  </a:rPr>
                  <a:t>1.10000002384185790000</a:t>
                </a:r>
              </a:p>
              <a:p>
                <a:pPr>
                  <a:buNone/>
                </a:pPr>
                <a:r>
                  <a:rPr lang="en-US" altLang="zh-CN" dirty="0">
                    <a:solidFill>
                      <a:srgbClr val="00FF4E"/>
                    </a:solidFill>
                    <a:latin typeface="Consolas" panose="020B0609020204030204" pitchFamily="49" charset="0"/>
                  </a:rPr>
                  <a:t>3.00000000000000000000</a:t>
                </a:r>
              </a:p>
            </p:txBody>
          </p:sp>
        </p:grpSp>
        <p:sp>
          <p:nvSpPr>
            <p:cNvPr id="15" name="矩形 14"/>
            <p:cNvSpPr/>
            <p:nvPr/>
          </p:nvSpPr>
          <p:spPr>
            <a:xfrm>
              <a:off x="7439349" y="1199609"/>
              <a:ext cx="2393604" cy="461665"/>
            </a:xfrm>
            <a:prstGeom prst="rect">
              <a:avLst/>
            </a:prstGeom>
          </p:spPr>
          <p:txBody>
            <a:bodyPr wrap="none">
              <a:spAutoFit/>
            </a:bodyPr>
            <a:lstStyle/>
            <a:p>
              <a:r>
                <a:rPr lang="en-US" altLang="zh-CN" sz="2400" b="1" dirty="0">
                  <a:latin typeface="Consolas" panose="020B0609020204030204" pitchFamily="49" charset="0"/>
                  <a:cs typeface="Courier New" panose="02070309020205020404" pitchFamily="49" charset="0"/>
                </a:rPr>
                <a:t>Float 3.3/1.1</a:t>
              </a:r>
            </a:p>
          </p:txBody>
        </p:sp>
      </p:grpSp>
      <p:graphicFrame>
        <p:nvGraphicFramePr>
          <p:cNvPr id="16" name="表格 15"/>
          <p:cNvGraphicFramePr>
            <a:graphicFrameLocks noGrp="1"/>
          </p:cNvGraphicFramePr>
          <p:nvPr>
            <p:extLst>
              <p:ext uri="{D42A27DB-BD31-4B8C-83A1-F6EECF244321}">
                <p14:modId xmlns:p14="http://schemas.microsoft.com/office/powerpoint/2010/main" val="2190037081"/>
              </p:ext>
            </p:extLst>
          </p:nvPr>
        </p:nvGraphicFramePr>
        <p:xfrm>
          <a:off x="1796408" y="5346443"/>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grpSp>
        <p:nvGrpSpPr>
          <p:cNvPr id="17" name="组合 16"/>
          <p:cNvGrpSpPr/>
          <p:nvPr/>
        </p:nvGrpSpPr>
        <p:grpSpPr>
          <a:xfrm>
            <a:off x="1369299" y="4690818"/>
            <a:ext cx="9189156" cy="655626"/>
            <a:chOff x="1332237" y="4489038"/>
            <a:chExt cx="9189156" cy="655626"/>
          </a:xfrm>
        </p:grpSpPr>
        <p:sp>
          <p:nvSpPr>
            <p:cNvPr id="18" name="右大括号 17"/>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19" name="右大括号 18"/>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p>
          </p:txBody>
        </p:sp>
        <p:sp>
          <p:nvSpPr>
            <p:cNvPr id="21" name="文本框 20"/>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p>
          </p:txBody>
        </p:sp>
        <p:sp>
          <p:nvSpPr>
            <p:cNvPr id="22" name="文本框 21"/>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p>
          </p:txBody>
        </p:sp>
        <p:cxnSp>
          <p:nvCxnSpPr>
            <p:cNvPr id="23" name="直接箭头连接符 22"/>
            <p:cNvCxnSpPr>
              <a:endCxn id="22"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4" name="表格 23"/>
          <p:cNvGraphicFramePr>
            <a:graphicFrameLocks noGrp="1"/>
          </p:cNvGraphicFramePr>
          <p:nvPr>
            <p:extLst>
              <p:ext uri="{D42A27DB-BD31-4B8C-83A1-F6EECF244321}">
                <p14:modId xmlns:p14="http://schemas.microsoft.com/office/powerpoint/2010/main" val="2208702851"/>
              </p:ext>
            </p:extLst>
          </p:nvPr>
        </p:nvGraphicFramePr>
        <p:xfrm>
          <a:off x="1796406" y="5930868"/>
          <a:ext cx="8762048" cy="365760"/>
        </p:xfrm>
        <a:graphic>
          <a:graphicData uri="http://schemas.openxmlformats.org/drawingml/2006/table">
            <a:tbl>
              <a:tblPr firstRow="1" bandRow="1">
                <a:tableStyleId>{5C22544A-7EE6-4342-B048-85BDC9FD1C3A}</a:tableStyleId>
              </a:tblPr>
              <a:tblGrid>
                <a:gridCol w="1095256">
                  <a:extLst>
                    <a:ext uri="{9D8B030D-6E8A-4147-A177-3AD203B41FA5}">
                      <a16:colId xmlns:a16="http://schemas.microsoft.com/office/drawing/2014/main" val="20000"/>
                    </a:ext>
                  </a:extLst>
                </a:gridCol>
                <a:gridCol w="1095256">
                  <a:extLst>
                    <a:ext uri="{9D8B030D-6E8A-4147-A177-3AD203B41FA5}">
                      <a16:colId xmlns:a16="http://schemas.microsoft.com/office/drawing/2014/main" val="20001"/>
                    </a:ext>
                  </a:extLst>
                </a:gridCol>
                <a:gridCol w="1095256">
                  <a:extLst>
                    <a:ext uri="{9D8B030D-6E8A-4147-A177-3AD203B41FA5}">
                      <a16:colId xmlns:a16="http://schemas.microsoft.com/office/drawing/2014/main" val="20002"/>
                    </a:ext>
                  </a:extLst>
                </a:gridCol>
                <a:gridCol w="1095256">
                  <a:extLst>
                    <a:ext uri="{9D8B030D-6E8A-4147-A177-3AD203B41FA5}">
                      <a16:colId xmlns:a16="http://schemas.microsoft.com/office/drawing/2014/main" val="20003"/>
                    </a:ext>
                  </a:extLst>
                </a:gridCol>
                <a:gridCol w="1095256">
                  <a:extLst>
                    <a:ext uri="{9D8B030D-6E8A-4147-A177-3AD203B41FA5}">
                      <a16:colId xmlns:a16="http://schemas.microsoft.com/office/drawing/2014/main" val="20004"/>
                    </a:ext>
                  </a:extLst>
                </a:gridCol>
                <a:gridCol w="1095256">
                  <a:extLst>
                    <a:ext uri="{9D8B030D-6E8A-4147-A177-3AD203B41FA5}">
                      <a16:colId xmlns:a16="http://schemas.microsoft.com/office/drawing/2014/main" val="20005"/>
                    </a:ext>
                  </a:extLst>
                </a:gridCol>
                <a:gridCol w="1095256">
                  <a:extLst>
                    <a:ext uri="{9D8B030D-6E8A-4147-A177-3AD203B41FA5}">
                      <a16:colId xmlns:a16="http://schemas.microsoft.com/office/drawing/2014/main" val="20006"/>
                    </a:ext>
                  </a:extLst>
                </a:gridCol>
                <a:gridCol w="1095256">
                  <a:extLst>
                    <a:ext uri="{9D8B030D-6E8A-4147-A177-3AD203B41FA5}">
                      <a16:colId xmlns:a16="http://schemas.microsoft.com/office/drawing/2014/main" val="20007"/>
                    </a:ext>
                  </a:extLst>
                </a:gridCol>
              </a:tblGrid>
              <a:tr h="269849">
                <a:tc>
                  <a:txBody>
                    <a:bodyPr/>
                    <a:lstStyle/>
                    <a:p>
                      <a:r>
                        <a:rPr lang="en-US" altLang="zh-CN" dirty="0">
                          <a:solidFill>
                            <a:schemeClr val="tx1"/>
                          </a:solidFill>
                        </a:rPr>
                        <a:t>4</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4</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8912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判断表达式</a:t>
            </a:r>
          </a:p>
        </p:txBody>
      </p:sp>
      <p:sp>
        <p:nvSpPr>
          <p:cNvPr id="3" name="内容占位符 2"/>
          <p:cNvSpPr>
            <a:spLocks noGrp="1"/>
          </p:cNvSpPr>
          <p:nvPr>
            <p:ph idx="1"/>
          </p:nvPr>
        </p:nvSpPr>
        <p:spPr/>
        <p:txBody>
          <a:bodyPr/>
          <a:lstStyle/>
          <a:p>
            <a:r>
              <a:rPr lang="en-US" altLang="zh-CN" b="1" dirty="0" err="1">
                <a:solidFill>
                  <a:srgbClr val="0000A0"/>
                </a:solidFill>
                <a:latin typeface="Courier New"/>
                <a:ea typeface="宋体"/>
                <a:cs typeface="Times New Roman"/>
              </a:rPr>
              <a:t>int</a:t>
            </a:r>
            <a:r>
              <a:rPr lang="en-US" altLang="zh-CN" b="1" dirty="0">
                <a:solidFill>
                  <a:srgbClr val="0000A0"/>
                </a:solidFill>
                <a:latin typeface="Courier New"/>
                <a:ea typeface="宋体"/>
                <a:cs typeface="Times New Roman"/>
              </a:rPr>
              <a:t> </a:t>
            </a:r>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 </a:t>
            </a:r>
            <a:r>
              <a:rPr lang="en-US" altLang="zh-CN" b="1" dirty="0">
                <a:solidFill>
                  <a:srgbClr val="0000A0"/>
                </a:solidFill>
                <a:latin typeface="Courier New"/>
                <a:ea typeface="宋体"/>
                <a:cs typeface="Times New Roman"/>
              </a:rPr>
              <a:t>float </a:t>
            </a:r>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 </a:t>
            </a:r>
            <a:r>
              <a:rPr lang="en-US" altLang="zh-CN" b="1" dirty="0">
                <a:solidFill>
                  <a:srgbClr val="0000A0"/>
                </a:solidFill>
                <a:latin typeface="Courier New"/>
                <a:ea typeface="宋体"/>
                <a:cs typeface="Times New Roman"/>
              </a:rPr>
              <a:t>double </a:t>
            </a:r>
            <a:r>
              <a:rPr lang="en-US" altLang="zh-CN" b="1" dirty="0">
                <a:solidFill>
                  <a:srgbClr val="000000"/>
                </a:solidFill>
                <a:latin typeface="Courier New"/>
                <a:ea typeface="宋体"/>
                <a:cs typeface="Times New Roman"/>
              </a:rPr>
              <a:t>d</a:t>
            </a:r>
            <a:r>
              <a:rPr lang="en-US" altLang="zh-CN" b="1" dirty="0">
                <a:solidFill>
                  <a:srgbClr val="FF0000"/>
                </a:solidFill>
                <a:latin typeface="Courier New"/>
                <a:ea typeface="宋体"/>
                <a:cs typeface="Times New Roman"/>
              </a:rPr>
              <a:t>;</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a:t>
            </a:r>
            <a:r>
              <a:rPr lang="en-US" altLang="zh-CN" b="1" dirty="0" err="1">
                <a:solidFill>
                  <a:srgbClr val="0000A0"/>
                </a:solidFill>
                <a:latin typeface="Courier New"/>
                <a:ea typeface="宋体"/>
                <a:cs typeface="Times New Roman"/>
              </a:rPr>
              <a:t>int</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i</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err="1">
                <a:solidFill>
                  <a:srgbClr val="0000A0"/>
                </a:solidFill>
                <a:latin typeface="Courier New"/>
                <a:ea typeface="宋体"/>
                <a:cs typeface="Times New Roman"/>
              </a:rPr>
              <a:t>int</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a:t>
            </a:r>
            <a:r>
              <a:rPr lang="en-US" altLang="zh-CN" b="1" dirty="0" err="1">
                <a:solidFill>
                  <a:srgbClr val="0000A0"/>
                </a:solidFill>
                <a:latin typeface="Courier New"/>
                <a:ea typeface="宋体"/>
                <a:cs typeface="Times New Roman"/>
              </a:rPr>
              <a:t>int</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double</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double</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d</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d</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endParaRPr lang="zh-CN" altLang="zh-CN" sz="3600" b="1" kern="100" dirty="0">
              <a:latin typeface="Calibri"/>
              <a:ea typeface="宋体"/>
              <a:cs typeface="Times New Roman"/>
            </a:endParaRPr>
          </a:p>
          <a:p>
            <a:r>
              <a:rPr lang="en-US" altLang="zh-CN" b="1" dirty="0">
                <a:solidFill>
                  <a:srgbClr val="FF0000"/>
                </a:solidFill>
                <a:latin typeface="Courier New"/>
                <a:ea typeface="宋体"/>
                <a:cs typeface="Times New Roman"/>
              </a:rPr>
              <a:t>(</a:t>
            </a:r>
            <a:r>
              <a:rPr lang="en-US" altLang="zh-CN" b="1" dirty="0" err="1">
                <a:solidFill>
                  <a:srgbClr val="000000"/>
                </a:solidFill>
                <a:latin typeface="Courier New"/>
                <a:ea typeface="宋体"/>
                <a:cs typeface="Times New Roman"/>
              </a:rPr>
              <a:t>d</a:t>
            </a:r>
            <a:r>
              <a:rPr lang="en-US" altLang="zh-CN" b="1" dirty="0" err="1">
                <a:solidFill>
                  <a:srgbClr val="FF0000"/>
                </a:solidFill>
                <a:latin typeface="Courier New"/>
                <a:ea typeface="宋体"/>
                <a:cs typeface="Times New Roman"/>
              </a:rPr>
              <a:t>+</a:t>
            </a:r>
            <a:r>
              <a:rPr lang="en-US" altLang="zh-CN" b="1" dirty="0" err="1">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d</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endParaRPr lang="zh-CN" altLang="zh-CN" sz="3600" b="1" kern="100" dirty="0">
              <a:latin typeface="Calibri"/>
              <a:ea typeface="宋体"/>
              <a:cs typeface="Times New Roman"/>
            </a:endParaRPr>
          </a:p>
          <a:p>
            <a:endParaRPr lang="en-US" altLang="zh-CN" dirty="0"/>
          </a:p>
          <a:p>
            <a:endParaRPr lang="zh-CN" altLang="en-US" dirty="0"/>
          </a:p>
        </p:txBody>
      </p:sp>
    </p:spTree>
    <p:extLst>
      <p:ext uri="{BB962C8B-B14F-4D97-AF65-F5344CB8AC3E}">
        <p14:creationId xmlns:p14="http://schemas.microsoft.com/office/powerpoint/2010/main" val="139414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down)">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语言浮点数总结</a:t>
            </a:r>
          </a:p>
        </p:txBody>
      </p:sp>
      <p:sp>
        <p:nvSpPr>
          <p:cNvPr id="3" name="内容占位符 2"/>
          <p:cNvSpPr>
            <a:spLocks noGrp="1"/>
          </p:cNvSpPr>
          <p:nvPr>
            <p:ph idx="1"/>
          </p:nvPr>
        </p:nvSpPr>
        <p:spPr>
          <a:xfrm>
            <a:off x="487822" y="953397"/>
            <a:ext cx="10515599" cy="5637024"/>
          </a:xfrm>
        </p:spPr>
        <p:txBody>
          <a:bodyPr/>
          <a:lstStyle/>
          <a:p>
            <a:r>
              <a:rPr lang="en-US" altLang="zh-CN" dirty="0"/>
              <a:t>float</a:t>
            </a:r>
            <a:r>
              <a:rPr lang="zh-CN" altLang="en-US" dirty="0"/>
              <a:t>，</a:t>
            </a:r>
            <a:r>
              <a:rPr lang="en-US" altLang="zh-CN" dirty="0"/>
              <a:t>double</a:t>
            </a:r>
            <a:r>
              <a:rPr lang="zh-CN" altLang="en-US" dirty="0"/>
              <a:t>型对应</a:t>
            </a:r>
            <a:r>
              <a:rPr lang="en-US" altLang="zh-CN" dirty="0"/>
              <a:t>IEEE754 </a:t>
            </a:r>
            <a:r>
              <a:rPr lang="zh-CN" altLang="en-US" dirty="0"/>
              <a:t>单精度和双精度</a:t>
            </a:r>
            <a:endParaRPr lang="en-US" altLang="zh-CN" dirty="0"/>
          </a:p>
          <a:p>
            <a:r>
              <a:rPr lang="zh-CN" altLang="en-US" dirty="0"/>
              <a:t>浮点数在数轴上分布不均匀，数轴右侧分布更稀疏</a:t>
            </a:r>
            <a:endParaRPr lang="en-US" altLang="zh-CN" dirty="0"/>
          </a:p>
          <a:p>
            <a:pPr lvl="1"/>
            <a:r>
              <a:rPr lang="zh-CN" altLang="en-US" dirty="0"/>
              <a:t>浮点数运算不满足结合律     </a:t>
            </a:r>
            <a:r>
              <a:rPr lang="en-US" altLang="zh-CN" dirty="0"/>
              <a:t>(</a:t>
            </a:r>
            <a:r>
              <a:rPr lang="en-US" altLang="zh-CN" dirty="0" err="1"/>
              <a:t>d+f</a:t>
            </a:r>
            <a:r>
              <a:rPr lang="en-US" altLang="zh-CN" dirty="0"/>
              <a:t>)-d  != f</a:t>
            </a:r>
          </a:p>
          <a:p>
            <a:r>
              <a:rPr lang="en-US" altLang="zh-CN" dirty="0"/>
              <a:t>int  32</a:t>
            </a:r>
            <a:r>
              <a:rPr lang="zh-CN" altLang="en-US" dirty="0"/>
              <a:t>位  </a:t>
            </a:r>
            <a:r>
              <a:rPr lang="en-US" altLang="zh-CN" dirty="0"/>
              <a:t>float 32</a:t>
            </a:r>
            <a:r>
              <a:rPr lang="zh-CN" altLang="en-US" dirty="0"/>
              <a:t>位在整数区域仅部分重叠</a:t>
            </a:r>
            <a:endParaRPr lang="en-US" altLang="zh-CN" dirty="0"/>
          </a:p>
          <a:p>
            <a:pPr lvl="1"/>
            <a:r>
              <a:rPr lang="en-US" altLang="zh-CN" dirty="0" err="1"/>
              <a:t>i</a:t>
            </a:r>
            <a:r>
              <a:rPr lang="en-US" altLang="zh-CN" dirty="0"/>
              <a:t>==(</a:t>
            </a:r>
            <a:r>
              <a:rPr lang="en-US" altLang="zh-CN" dirty="0" err="1"/>
              <a:t>int</a:t>
            </a:r>
            <a:r>
              <a:rPr lang="en-US" altLang="zh-CN" dirty="0"/>
              <a:t>) (float) </a:t>
            </a:r>
            <a:r>
              <a:rPr lang="en-US" altLang="zh-CN" dirty="0" err="1"/>
              <a:t>i</a:t>
            </a:r>
            <a:r>
              <a:rPr lang="en-US" altLang="zh-CN" dirty="0"/>
              <a:t>  </a:t>
            </a:r>
            <a:r>
              <a:rPr lang="zh-CN" altLang="en-US" dirty="0"/>
              <a:t>不成立</a:t>
            </a:r>
            <a:endParaRPr lang="en-US" altLang="zh-CN" dirty="0"/>
          </a:p>
          <a:p>
            <a:r>
              <a:rPr lang="en-US" altLang="zh-CN" dirty="0"/>
              <a:t>int  32</a:t>
            </a:r>
            <a:r>
              <a:rPr lang="zh-CN" altLang="en-US" dirty="0"/>
              <a:t>位  是 </a:t>
            </a:r>
            <a:r>
              <a:rPr lang="en-US" altLang="zh-CN" dirty="0"/>
              <a:t>double 64</a:t>
            </a:r>
            <a:r>
              <a:rPr lang="zh-CN" altLang="en-US" dirty="0"/>
              <a:t>位的子集</a:t>
            </a:r>
            <a:endParaRPr lang="en-US" altLang="zh-CN" dirty="0"/>
          </a:p>
          <a:p>
            <a:pPr lvl="1"/>
            <a:r>
              <a:rPr lang="en-US" altLang="zh-CN" dirty="0" err="1"/>
              <a:t>i</a:t>
            </a:r>
            <a:r>
              <a:rPr lang="en-US" altLang="zh-CN" dirty="0"/>
              <a:t>==(int) (double) </a:t>
            </a:r>
            <a:r>
              <a:rPr lang="en-US" altLang="zh-CN" dirty="0" err="1"/>
              <a:t>i</a:t>
            </a:r>
            <a:r>
              <a:rPr lang="en-US" altLang="zh-CN" dirty="0"/>
              <a:t>  </a:t>
            </a:r>
            <a:r>
              <a:rPr lang="zh-CN" altLang="en-US" dirty="0"/>
              <a:t>成立  </a:t>
            </a:r>
            <a:endParaRPr lang="en-US" altLang="zh-CN" dirty="0"/>
          </a:p>
          <a:p>
            <a:pPr lvl="1"/>
            <a:endParaRPr lang="en-US" altLang="zh-CN" dirty="0"/>
          </a:p>
          <a:p>
            <a:pPr lvl="1"/>
            <a:endParaRPr lang="en-US" altLang="zh-CN" dirty="0"/>
          </a:p>
          <a:p>
            <a:endParaRPr lang="en-US" altLang="zh-CN" dirty="0"/>
          </a:p>
          <a:p>
            <a:endParaRPr lang="zh-CN" altLang="en-US" dirty="0"/>
          </a:p>
        </p:txBody>
      </p:sp>
      <p:grpSp>
        <p:nvGrpSpPr>
          <p:cNvPr id="63" name="Group 66"/>
          <p:cNvGrpSpPr>
            <a:grpSpLocks/>
          </p:cNvGrpSpPr>
          <p:nvPr/>
        </p:nvGrpSpPr>
        <p:grpSpPr bwMode="auto">
          <a:xfrm>
            <a:off x="2851321" y="4838332"/>
            <a:ext cx="6748463" cy="1287462"/>
            <a:chOff x="0" y="0"/>
            <a:chExt cx="4251" cy="811"/>
          </a:xfrm>
        </p:grpSpPr>
        <p:cxnSp>
          <p:nvCxnSpPr>
            <p:cNvPr id="64" name="直接箭头连接符 63"/>
            <p:cNvCxnSpPr>
              <a:cxnSpLocks noChangeShapeType="1"/>
            </p:cNvCxnSpPr>
            <p:nvPr/>
          </p:nvCxnSpPr>
          <p:spPr bwMode="auto">
            <a:xfrm>
              <a:off x="48" y="279"/>
              <a:ext cx="4203" cy="0"/>
            </a:xfrm>
            <a:prstGeom prst="straightConnector1">
              <a:avLst/>
            </a:prstGeom>
            <a:noFill/>
            <a:ln w="25400">
              <a:solidFill>
                <a:schemeClr val="tx1"/>
              </a:solidFill>
              <a:round/>
              <a:headEnd/>
              <a:tailEnd type="arrow" w="med" len="med"/>
            </a:ln>
            <a:effectLst>
              <a:outerShdw dist="20000" dir="5400000" algn="ctr" rotWithShape="0">
                <a:srgbClr val="000000">
                  <a:alpha val="31998"/>
                </a:srgbClr>
              </a:outerShdw>
            </a:effectLst>
            <a:extLst>
              <a:ext uri="{909E8E84-426E-40DD-AFC4-6F175D3DCCD1}">
                <a14:hiddenFill xmlns:a14="http://schemas.microsoft.com/office/drawing/2010/main">
                  <a:noFill/>
                </a14:hiddenFill>
              </a:ext>
            </a:extLst>
          </p:spPr>
        </p:cxnSp>
        <p:grpSp>
          <p:nvGrpSpPr>
            <p:cNvPr id="65" name="Group 7"/>
            <p:cNvGrpSpPr>
              <a:grpSpLocks/>
            </p:cNvGrpSpPr>
            <p:nvPr/>
          </p:nvGrpSpPr>
          <p:grpSpPr bwMode="auto">
            <a:xfrm>
              <a:off x="1138" y="0"/>
              <a:ext cx="907" cy="557"/>
              <a:chOff x="0" y="0"/>
              <a:chExt cx="1165250" cy="576064"/>
            </a:xfrm>
          </p:grpSpPr>
          <p:cxnSp>
            <p:nvCxnSpPr>
              <p:cNvPr id="112" name="直接连接符 54"/>
              <p:cNvCxnSpPr>
                <a:cxnSpLocks noChangeShapeType="1"/>
              </p:cNvCxnSpPr>
              <p:nvPr/>
            </p:nvCxnSpPr>
            <p:spPr bwMode="auto">
              <a:xfrm>
                <a:off x="-1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113" name="直接连接符 55"/>
              <p:cNvCxnSpPr>
                <a:cxnSpLocks noChangeShapeType="1"/>
              </p:cNvCxnSpPr>
              <p:nvPr/>
            </p:nvCxnSpPr>
            <p:spPr bwMode="auto">
              <a:xfrm>
                <a:off x="14517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4" name="直接连接符 56"/>
              <p:cNvCxnSpPr>
                <a:cxnSpLocks noChangeShapeType="1"/>
              </p:cNvCxnSpPr>
              <p:nvPr/>
            </p:nvCxnSpPr>
            <p:spPr bwMode="auto">
              <a:xfrm>
                <a:off x="29164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5" name="直接连接符 57"/>
              <p:cNvCxnSpPr>
                <a:cxnSpLocks noChangeShapeType="1"/>
              </p:cNvCxnSpPr>
              <p:nvPr/>
            </p:nvCxnSpPr>
            <p:spPr bwMode="auto">
              <a:xfrm>
                <a:off x="43684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6" name="直接连接符 58"/>
              <p:cNvCxnSpPr>
                <a:cxnSpLocks noChangeShapeType="1"/>
              </p:cNvCxnSpPr>
              <p:nvPr/>
            </p:nvCxnSpPr>
            <p:spPr bwMode="auto">
              <a:xfrm>
                <a:off x="58203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7" name="直接连接符 59"/>
              <p:cNvCxnSpPr>
                <a:cxnSpLocks noChangeShapeType="1"/>
              </p:cNvCxnSpPr>
              <p:nvPr/>
            </p:nvCxnSpPr>
            <p:spPr bwMode="auto">
              <a:xfrm>
                <a:off x="7285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8" name="直接连接符 60"/>
              <p:cNvCxnSpPr>
                <a:cxnSpLocks noChangeShapeType="1"/>
              </p:cNvCxnSpPr>
              <p:nvPr/>
            </p:nvCxnSpPr>
            <p:spPr bwMode="auto">
              <a:xfrm>
                <a:off x="87370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9" name="直接连接符 61"/>
              <p:cNvCxnSpPr>
                <a:cxnSpLocks noChangeShapeType="1"/>
              </p:cNvCxnSpPr>
              <p:nvPr/>
            </p:nvCxnSpPr>
            <p:spPr bwMode="auto">
              <a:xfrm>
                <a:off x="102017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20" name="直接连接符 62"/>
              <p:cNvCxnSpPr>
                <a:cxnSpLocks noChangeShapeType="1"/>
              </p:cNvCxnSpPr>
              <p:nvPr/>
            </p:nvCxnSpPr>
            <p:spPr bwMode="auto">
              <a:xfrm>
                <a:off x="116536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6" name="Group 17"/>
            <p:cNvGrpSpPr>
              <a:grpSpLocks/>
            </p:cNvGrpSpPr>
            <p:nvPr/>
          </p:nvGrpSpPr>
          <p:grpSpPr bwMode="auto">
            <a:xfrm>
              <a:off x="2045" y="0"/>
              <a:ext cx="1814" cy="557"/>
              <a:chOff x="0" y="0"/>
              <a:chExt cx="1165250" cy="576064"/>
            </a:xfrm>
          </p:grpSpPr>
          <p:cxnSp>
            <p:nvCxnSpPr>
              <p:cNvPr id="103" name="直接连接符 45"/>
              <p:cNvCxnSpPr>
                <a:cxnSpLocks noChangeShapeType="1"/>
              </p:cNvCxnSpPr>
              <p:nvPr/>
            </p:nvCxnSpPr>
            <p:spPr bwMode="auto">
              <a:xfrm>
                <a:off x="5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104" name="直接连接符 46"/>
              <p:cNvCxnSpPr>
                <a:cxnSpLocks noChangeShapeType="1"/>
              </p:cNvCxnSpPr>
              <p:nvPr/>
            </p:nvCxnSpPr>
            <p:spPr bwMode="auto">
              <a:xfrm>
                <a:off x="14589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5" name="直接连接符 47"/>
              <p:cNvCxnSpPr>
                <a:cxnSpLocks noChangeShapeType="1"/>
              </p:cNvCxnSpPr>
              <p:nvPr/>
            </p:nvCxnSpPr>
            <p:spPr bwMode="auto">
              <a:xfrm>
                <a:off x="29108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6" name="直接连接符 48"/>
              <p:cNvCxnSpPr>
                <a:cxnSpLocks noChangeShapeType="1"/>
              </p:cNvCxnSpPr>
              <p:nvPr/>
            </p:nvCxnSpPr>
            <p:spPr bwMode="auto">
              <a:xfrm>
                <a:off x="43691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7" name="直接连接符 49"/>
              <p:cNvCxnSpPr>
                <a:cxnSpLocks noChangeShapeType="1"/>
              </p:cNvCxnSpPr>
              <p:nvPr/>
            </p:nvCxnSpPr>
            <p:spPr bwMode="auto">
              <a:xfrm>
                <a:off x="5827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8" name="直接连接符 50"/>
              <p:cNvCxnSpPr>
                <a:cxnSpLocks noChangeShapeType="1"/>
              </p:cNvCxnSpPr>
              <p:nvPr/>
            </p:nvCxnSpPr>
            <p:spPr bwMode="auto">
              <a:xfrm>
                <a:off x="72858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9" name="直接连接符 51"/>
              <p:cNvCxnSpPr>
                <a:cxnSpLocks noChangeShapeType="1"/>
              </p:cNvCxnSpPr>
              <p:nvPr/>
            </p:nvCxnSpPr>
            <p:spPr bwMode="auto">
              <a:xfrm>
                <a:off x="873774"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0" name="直接连接符 52"/>
              <p:cNvCxnSpPr>
                <a:cxnSpLocks noChangeShapeType="1"/>
              </p:cNvCxnSpPr>
              <p:nvPr/>
            </p:nvCxnSpPr>
            <p:spPr bwMode="auto">
              <a:xfrm>
                <a:off x="10196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1" name="直接连接符 53"/>
              <p:cNvCxnSpPr>
                <a:cxnSpLocks noChangeShapeType="1"/>
              </p:cNvCxnSpPr>
              <p:nvPr/>
            </p:nvCxnSpPr>
            <p:spPr bwMode="auto">
              <a:xfrm>
                <a:off x="11654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7" name="Group 27"/>
            <p:cNvGrpSpPr>
              <a:grpSpLocks/>
            </p:cNvGrpSpPr>
            <p:nvPr/>
          </p:nvGrpSpPr>
          <p:grpSpPr bwMode="auto">
            <a:xfrm>
              <a:off x="678" y="0"/>
              <a:ext cx="460" cy="557"/>
              <a:chOff x="0" y="0"/>
              <a:chExt cx="1165250" cy="576064"/>
            </a:xfrm>
          </p:grpSpPr>
          <p:cxnSp>
            <p:nvCxnSpPr>
              <p:cNvPr id="94" name="直接连接符 36"/>
              <p:cNvCxnSpPr>
                <a:cxnSpLocks noChangeShapeType="1"/>
              </p:cNvCxnSpPr>
              <p:nvPr/>
            </p:nvCxnSpPr>
            <p:spPr bwMode="auto">
              <a:xfrm>
                <a:off x="-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95" name="直接连接符 37"/>
              <p:cNvCxnSpPr>
                <a:cxnSpLocks noChangeShapeType="1"/>
              </p:cNvCxnSpPr>
              <p:nvPr/>
            </p:nvCxnSpPr>
            <p:spPr bwMode="auto">
              <a:xfrm>
                <a:off x="14434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6" name="直接连接符 38"/>
              <p:cNvCxnSpPr>
                <a:cxnSpLocks noChangeShapeType="1"/>
              </p:cNvCxnSpPr>
              <p:nvPr/>
            </p:nvCxnSpPr>
            <p:spPr bwMode="auto">
              <a:xfrm>
                <a:off x="29127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7" name="直接连接符 39"/>
              <p:cNvCxnSpPr>
                <a:cxnSpLocks noChangeShapeType="1"/>
              </p:cNvCxnSpPr>
              <p:nvPr/>
            </p:nvCxnSpPr>
            <p:spPr bwMode="auto">
              <a:xfrm>
                <a:off x="43566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8" name="直接连接符 40"/>
              <p:cNvCxnSpPr>
                <a:cxnSpLocks noChangeShapeType="1"/>
              </p:cNvCxnSpPr>
              <p:nvPr/>
            </p:nvCxnSpPr>
            <p:spPr bwMode="auto">
              <a:xfrm>
                <a:off x="58258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9" name="直接连接符 41"/>
              <p:cNvCxnSpPr>
                <a:cxnSpLocks noChangeShapeType="1"/>
              </p:cNvCxnSpPr>
              <p:nvPr/>
            </p:nvCxnSpPr>
            <p:spPr bwMode="auto">
              <a:xfrm>
                <a:off x="72697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0" name="直接连接符 42"/>
              <p:cNvCxnSpPr>
                <a:cxnSpLocks noChangeShapeType="1"/>
              </p:cNvCxnSpPr>
              <p:nvPr/>
            </p:nvCxnSpPr>
            <p:spPr bwMode="auto">
              <a:xfrm>
                <a:off x="87389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1" name="直接连接符 43"/>
              <p:cNvCxnSpPr>
                <a:cxnSpLocks noChangeShapeType="1"/>
              </p:cNvCxnSpPr>
              <p:nvPr/>
            </p:nvCxnSpPr>
            <p:spPr bwMode="auto">
              <a:xfrm>
                <a:off x="10182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2" name="直接连接符 44"/>
              <p:cNvCxnSpPr>
                <a:cxnSpLocks noChangeShapeType="1"/>
              </p:cNvCxnSpPr>
              <p:nvPr/>
            </p:nvCxnSpPr>
            <p:spPr bwMode="auto">
              <a:xfrm>
                <a:off x="116521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8" name="Group 37"/>
            <p:cNvGrpSpPr>
              <a:grpSpLocks/>
            </p:cNvGrpSpPr>
            <p:nvPr/>
          </p:nvGrpSpPr>
          <p:grpSpPr bwMode="auto">
            <a:xfrm>
              <a:off x="216" y="0"/>
              <a:ext cx="235" cy="557"/>
              <a:chOff x="0" y="0"/>
              <a:chExt cx="1165250" cy="576064"/>
            </a:xfrm>
          </p:grpSpPr>
          <p:cxnSp>
            <p:nvCxnSpPr>
              <p:cNvPr id="85" name="直接连接符 27"/>
              <p:cNvCxnSpPr>
                <a:cxnSpLocks noChangeShapeType="1"/>
              </p:cNvCxnSpPr>
              <p:nvPr/>
            </p:nvCxnSpPr>
            <p:spPr bwMode="auto">
              <a:xfrm>
                <a:off x="36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86" name="直接连接符 28"/>
              <p:cNvCxnSpPr>
                <a:cxnSpLocks noChangeShapeType="1"/>
              </p:cNvCxnSpPr>
              <p:nvPr/>
            </p:nvCxnSpPr>
            <p:spPr bwMode="auto">
              <a:xfrm>
                <a:off x="14413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7" name="直接连接符 29"/>
              <p:cNvCxnSpPr>
                <a:cxnSpLocks noChangeShapeType="1"/>
              </p:cNvCxnSpPr>
              <p:nvPr/>
            </p:nvCxnSpPr>
            <p:spPr bwMode="auto">
              <a:xfrm>
                <a:off x="29285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8" name="直接连接符 30"/>
              <p:cNvCxnSpPr>
                <a:cxnSpLocks noChangeShapeType="1"/>
              </p:cNvCxnSpPr>
              <p:nvPr/>
            </p:nvCxnSpPr>
            <p:spPr bwMode="auto">
              <a:xfrm>
                <a:off x="43661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9" name="直接连接符 31"/>
              <p:cNvCxnSpPr>
                <a:cxnSpLocks noChangeShapeType="1"/>
              </p:cNvCxnSpPr>
              <p:nvPr/>
            </p:nvCxnSpPr>
            <p:spPr bwMode="auto">
              <a:xfrm>
                <a:off x="58038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0" name="直接连接符 32"/>
              <p:cNvCxnSpPr>
                <a:cxnSpLocks noChangeShapeType="1"/>
              </p:cNvCxnSpPr>
              <p:nvPr/>
            </p:nvCxnSpPr>
            <p:spPr bwMode="auto">
              <a:xfrm>
                <a:off x="72910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1" name="直接连接符 33"/>
              <p:cNvCxnSpPr>
                <a:cxnSpLocks noChangeShapeType="1"/>
              </p:cNvCxnSpPr>
              <p:nvPr/>
            </p:nvCxnSpPr>
            <p:spPr bwMode="auto">
              <a:xfrm>
                <a:off x="87286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2" name="直接连接符 34"/>
              <p:cNvCxnSpPr>
                <a:cxnSpLocks noChangeShapeType="1"/>
              </p:cNvCxnSpPr>
              <p:nvPr/>
            </p:nvCxnSpPr>
            <p:spPr bwMode="auto">
              <a:xfrm>
                <a:off x="10215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3" name="直接连接符 35"/>
              <p:cNvCxnSpPr>
                <a:cxnSpLocks noChangeShapeType="1"/>
              </p:cNvCxnSpPr>
              <p:nvPr/>
            </p:nvCxnSpPr>
            <p:spPr bwMode="auto">
              <a:xfrm>
                <a:off x="116535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9" name="Group 47"/>
            <p:cNvGrpSpPr>
              <a:grpSpLocks/>
            </p:cNvGrpSpPr>
            <p:nvPr/>
          </p:nvGrpSpPr>
          <p:grpSpPr bwMode="auto">
            <a:xfrm>
              <a:off x="451" y="0"/>
              <a:ext cx="227" cy="557"/>
              <a:chOff x="0" y="0"/>
              <a:chExt cx="1165250" cy="576064"/>
            </a:xfrm>
          </p:grpSpPr>
          <p:cxnSp>
            <p:nvCxnSpPr>
              <p:cNvPr id="76" name="直接连接符 18"/>
              <p:cNvCxnSpPr>
                <a:cxnSpLocks noChangeShapeType="1"/>
              </p:cNvCxnSpPr>
              <p:nvPr/>
            </p:nvCxnSpPr>
            <p:spPr bwMode="auto">
              <a:xfrm>
                <a:off x="100"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77" name="直接连接符 19"/>
              <p:cNvCxnSpPr>
                <a:cxnSpLocks noChangeShapeType="1"/>
              </p:cNvCxnSpPr>
              <p:nvPr/>
            </p:nvCxnSpPr>
            <p:spPr bwMode="auto">
              <a:xfrm>
                <a:off x="1438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78" name="直接连接符 20"/>
              <p:cNvCxnSpPr>
                <a:cxnSpLocks noChangeShapeType="1"/>
              </p:cNvCxnSpPr>
              <p:nvPr/>
            </p:nvCxnSpPr>
            <p:spPr bwMode="auto">
              <a:xfrm>
                <a:off x="2926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79" name="直接连接符 21"/>
              <p:cNvCxnSpPr>
                <a:cxnSpLocks noChangeShapeType="1"/>
              </p:cNvCxnSpPr>
              <p:nvPr/>
            </p:nvCxnSpPr>
            <p:spPr bwMode="auto">
              <a:xfrm>
                <a:off x="43635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0" name="直接连接符 22"/>
              <p:cNvCxnSpPr>
                <a:cxnSpLocks noChangeShapeType="1"/>
              </p:cNvCxnSpPr>
              <p:nvPr/>
            </p:nvCxnSpPr>
            <p:spPr bwMode="auto">
              <a:xfrm>
                <a:off x="58006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1" name="直接连接符 23"/>
              <p:cNvCxnSpPr>
                <a:cxnSpLocks noChangeShapeType="1"/>
              </p:cNvCxnSpPr>
              <p:nvPr/>
            </p:nvCxnSpPr>
            <p:spPr bwMode="auto">
              <a:xfrm>
                <a:off x="72890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2" name="直接连接符 24"/>
              <p:cNvCxnSpPr>
                <a:cxnSpLocks noChangeShapeType="1"/>
              </p:cNvCxnSpPr>
              <p:nvPr/>
            </p:nvCxnSpPr>
            <p:spPr bwMode="auto">
              <a:xfrm>
                <a:off x="87261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3" name="直接连接符 25"/>
              <p:cNvCxnSpPr>
                <a:cxnSpLocks noChangeShapeType="1"/>
              </p:cNvCxnSpPr>
              <p:nvPr/>
            </p:nvCxnSpPr>
            <p:spPr bwMode="auto">
              <a:xfrm>
                <a:off x="102145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4" name="直接连接符 26"/>
              <p:cNvCxnSpPr>
                <a:cxnSpLocks noChangeShapeType="1"/>
              </p:cNvCxnSpPr>
              <p:nvPr/>
            </p:nvCxnSpPr>
            <p:spPr bwMode="auto">
              <a:xfrm>
                <a:off x="116516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
          <p:nvSpPr>
            <p:cNvPr id="70" name="TextBox 12"/>
            <p:cNvSpPr txBox="1">
              <a:spLocks noChangeArrowheads="1"/>
            </p:cNvSpPr>
            <p:nvPr/>
          </p:nvSpPr>
          <p:spPr bwMode="auto">
            <a:xfrm>
              <a:off x="0" y="557"/>
              <a:ext cx="236" cy="2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solidFill>
                    <a:srgbClr val="FF0000"/>
                  </a:solidFill>
                </a:rPr>
                <a:t>0</a:t>
              </a:r>
              <a:endParaRPr lang="zh-CN" altLang="en-US" dirty="0">
                <a:solidFill>
                  <a:srgbClr val="FF0000"/>
                </a:solidFill>
              </a:endParaRPr>
            </a:p>
          </p:txBody>
        </p:sp>
        <p:sp>
          <p:nvSpPr>
            <p:cNvPr id="71" name="TextBox 13"/>
            <p:cNvSpPr txBox="1">
              <a:spLocks noChangeArrowheads="1"/>
            </p:cNvSpPr>
            <p:nvPr/>
          </p:nvSpPr>
          <p:spPr bwMode="auto">
            <a:xfrm>
              <a:off x="192" y="557"/>
              <a:ext cx="48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-126</a:t>
              </a:r>
              <a:endParaRPr lang="zh-CN" altLang="en-US" baseline="70000" dirty="0"/>
            </a:p>
          </p:txBody>
        </p:sp>
        <p:sp>
          <p:nvSpPr>
            <p:cNvPr id="72" name="TextBox 14"/>
            <p:cNvSpPr txBox="1">
              <a:spLocks noChangeArrowheads="1"/>
            </p:cNvSpPr>
            <p:nvPr/>
          </p:nvSpPr>
          <p:spPr bwMode="auto">
            <a:xfrm>
              <a:off x="538" y="557"/>
              <a:ext cx="4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-125</a:t>
              </a:r>
              <a:endParaRPr lang="zh-CN" altLang="en-US" baseline="70000" dirty="0"/>
            </a:p>
          </p:txBody>
        </p:sp>
        <p:sp>
          <p:nvSpPr>
            <p:cNvPr id="73" name="TextBox 15"/>
            <p:cNvSpPr txBox="1">
              <a:spLocks noChangeArrowheads="1"/>
            </p:cNvSpPr>
            <p:nvPr/>
          </p:nvSpPr>
          <p:spPr bwMode="auto">
            <a:xfrm>
              <a:off x="912" y="557"/>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-124</a:t>
              </a:r>
              <a:endParaRPr lang="zh-CN" altLang="en-US" baseline="70000" dirty="0"/>
            </a:p>
          </p:txBody>
        </p:sp>
        <p:sp>
          <p:nvSpPr>
            <p:cNvPr id="74" name="TextBox 16"/>
            <p:cNvSpPr txBox="1">
              <a:spLocks noChangeArrowheads="1"/>
            </p:cNvSpPr>
            <p:nvPr/>
          </p:nvSpPr>
          <p:spPr bwMode="auto">
            <a:xfrm>
              <a:off x="1872" y="561"/>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-123</a:t>
              </a:r>
              <a:endParaRPr lang="zh-CN" altLang="en-US" baseline="70000" dirty="0"/>
            </a:p>
          </p:txBody>
        </p:sp>
        <p:sp>
          <p:nvSpPr>
            <p:cNvPr id="75" name="矩形 1"/>
            <p:cNvSpPr>
              <a:spLocks noChangeArrowheads="1"/>
            </p:cNvSpPr>
            <p:nvPr/>
          </p:nvSpPr>
          <p:spPr bwMode="auto">
            <a:xfrm>
              <a:off x="219" y="75"/>
              <a:ext cx="227" cy="396"/>
            </a:xfrm>
            <a:prstGeom prst="rect">
              <a:avLst/>
            </a:prstGeom>
            <a:solidFill>
              <a:srgbClr val="00FF00">
                <a:alpha val="50195"/>
              </a:srgbClr>
            </a:solidFill>
            <a:ln w="12700" cap="sq">
              <a:solidFill>
                <a:schemeClr val="tx1"/>
              </a:solidFill>
              <a:miter lim="800000"/>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121" name="圆角矩形标注 120"/>
          <p:cNvSpPr/>
          <p:nvPr/>
        </p:nvSpPr>
        <p:spPr>
          <a:xfrm>
            <a:off x="953817" y="5924181"/>
            <a:ext cx="1620398" cy="340902"/>
          </a:xfrm>
          <a:prstGeom prst="wedgeRoundRectCallout">
            <a:avLst>
              <a:gd name="adj1" fmla="val 85200"/>
              <a:gd name="adj2" fmla="val -136391"/>
              <a:gd name="adj3" fmla="val 16667"/>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非规格化数</a:t>
            </a:r>
          </a:p>
        </p:txBody>
      </p:sp>
      <p:sp>
        <p:nvSpPr>
          <p:cNvPr id="123" name="矩形 122">
            <a:extLst>
              <a:ext uri="{FF2B5EF4-FFF2-40B4-BE49-F238E27FC236}">
                <a16:creationId xmlns:a16="http://schemas.microsoft.com/office/drawing/2014/main" id="{3495CD2D-75AE-4F11-AE76-32ED387A08BE}"/>
              </a:ext>
            </a:extLst>
          </p:cNvPr>
          <p:cNvSpPr/>
          <p:nvPr/>
        </p:nvSpPr>
        <p:spPr>
          <a:xfrm>
            <a:off x="7537930" y="2831722"/>
            <a:ext cx="4294038" cy="697434"/>
          </a:xfrm>
          <a:prstGeom prst="rect">
            <a:avLst/>
          </a:prstGeom>
          <a:solidFill>
            <a:schemeClr val="tx1"/>
          </a:solidFill>
          <a:ln w="952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i="1" spc="300" dirty="0">
                <a:latin typeface="Segoe UI" panose="020B0502040204020203" pitchFamily="34" charset="0"/>
                <a:ea typeface="微软雅黑" panose="020B0503020204020204" pitchFamily="34" charset="-122"/>
                <a:cs typeface="Segoe UI" panose="020B0502040204020203" pitchFamily="34" charset="0"/>
              </a:rPr>
              <a:t> float</a:t>
            </a:r>
            <a:r>
              <a:rPr lang="zh-CN" altLang="en-US" sz="2400" b="1" spc="300" dirty="0">
                <a:latin typeface="微软雅黑" panose="020B0503020204020204" pitchFamily="34" charset="-122"/>
                <a:ea typeface="微软雅黑" panose="020B0503020204020204" pitchFamily="34" charset="-122"/>
              </a:rPr>
              <a:t>无法表示的最小</a:t>
            </a:r>
            <a:r>
              <a:rPr lang="en-US" altLang="zh-CN" sz="2400" b="1" i="1" spc="300" dirty="0">
                <a:latin typeface="Segoe UI" panose="020B0502040204020203" pitchFamily="34" charset="0"/>
                <a:ea typeface="微软雅黑" panose="020B0503020204020204" pitchFamily="34" charset="-122"/>
                <a:cs typeface="Segoe UI" panose="020B0502040204020203" pitchFamily="34" charset="0"/>
              </a:rPr>
              <a:t>int</a:t>
            </a:r>
            <a:r>
              <a:rPr lang="zh-CN" altLang="en-US" sz="2400" b="1" spc="3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97503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500"/>
                                        <p:tgtEl>
                                          <p:spTgt spid="1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语言浮点数总结</a:t>
            </a:r>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float</a:t>
            </a:r>
            <a:r>
              <a:rPr lang="zh-CN" altLang="en-US" dirty="0"/>
              <a:t>数据集是</a:t>
            </a:r>
            <a:r>
              <a:rPr lang="en-US" altLang="zh-CN" dirty="0"/>
              <a:t>double</a:t>
            </a:r>
            <a:r>
              <a:rPr lang="zh-CN" altLang="en-US" dirty="0"/>
              <a:t>的子集</a:t>
            </a:r>
            <a:endParaRPr lang="en-US" altLang="zh-CN" dirty="0"/>
          </a:p>
          <a:p>
            <a:pPr lvl="1">
              <a:lnSpc>
                <a:spcPct val="150000"/>
              </a:lnSpc>
            </a:pPr>
            <a:r>
              <a:rPr lang="en-US" altLang="zh-CN" dirty="0"/>
              <a:t>f==(float) (double) f  </a:t>
            </a:r>
            <a:r>
              <a:rPr lang="zh-CN" altLang="en-US" dirty="0"/>
              <a:t>成立</a:t>
            </a:r>
            <a:endParaRPr lang="en-US" altLang="zh-CN" dirty="0"/>
          </a:p>
          <a:p>
            <a:pPr>
              <a:lnSpc>
                <a:spcPct val="150000"/>
              </a:lnSpc>
            </a:pPr>
            <a:r>
              <a:rPr lang="zh-CN" altLang="en-US" dirty="0"/>
              <a:t>浮点数</a:t>
            </a:r>
            <a:r>
              <a:rPr lang="zh-CN" altLang="en-US" b="1" dirty="0">
                <a:solidFill>
                  <a:srgbClr val="1387B7"/>
                </a:solidFill>
              </a:rPr>
              <a:t>尾数原码</a:t>
            </a:r>
            <a:r>
              <a:rPr lang="zh-CN" altLang="en-US" dirty="0"/>
              <a:t>表示</a:t>
            </a:r>
            <a:endParaRPr lang="en-US" altLang="zh-CN" dirty="0"/>
          </a:p>
          <a:p>
            <a:pPr lvl="1">
              <a:lnSpc>
                <a:spcPct val="150000"/>
              </a:lnSpc>
            </a:pPr>
            <a:r>
              <a:rPr lang="en-US" altLang="zh-CN" dirty="0"/>
              <a:t>f==−(− f)   </a:t>
            </a:r>
            <a:r>
              <a:rPr lang="zh-CN" altLang="en-US" dirty="0"/>
              <a:t>成立</a:t>
            </a:r>
            <a:endParaRPr lang="en-US" altLang="zh-CN" dirty="0"/>
          </a:p>
          <a:p>
            <a:pPr>
              <a:lnSpc>
                <a:spcPct val="150000"/>
              </a:lnSpc>
            </a:pPr>
            <a:r>
              <a:rPr lang="zh-CN" altLang="en-US" dirty="0"/>
              <a:t>浮点数存在</a:t>
            </a:r>
            <a:r>
              <a:rPr lang="zh-CN" altLang="en-US" b="1" dirty="0">
                <a:solidFill>
                  <a:srgbClr val="1387B7"/>
                </a:solidFill>
              </a:rPr>
              <a:t>两个零</a:t>
            </a:r>
            <a:endParaRPr lang="en-US" altLang="zh-CN" b="1" dirty="0">
              <a:solidFill>
                <a:srgbClr val="1387B7"/>
              </a:solidFill>
            </a:endParaRPr>
          </a:p>
          <a:p>
            <a:pPr lvl="1">
              <a:lnSpc>
                <a:spcPct val="150000"/>
              </a:lnSpc>
            </a:pPr>
            <a:r>
              <a:rPr lang="en-US" altLang="zh-CN" dirty="0"/>
              <a:t>C</a:t>
            </a:r>
            <a:r>
              <a:rPr lang="zh-CN" altLang="en-US" dirty="0"/>
              <a:t>语言不关注</a:t>
            </a:r>
          </a:p>
          <a:p>
            <a:pPr lvl="1">
              <a:lnSpc>
                <a:spcPct val="150000"/>
              </a:lnSpc>
            </a:pPr>
            <a:r>
              <a:rPr lang="zh-CN" altLang="en-US" dirty="0"/>
              <a:t>浮点运算指令实现必须考虑这个因素</a:t>
            </a:r>
            <a:endParaRPr lang="en-US" altLang="zh-CN" dirty="0"/>
          </a:p>
          <a:p>
            <a:pPr>
              <a:lnSpc>
                <a:spcPct val="150000"/>
              </a:lnSpc>
            </a:pPr>
            <a:r>
              <a:rPr lang="zh-CN" altLang="en-US" b="1" dirty="0"/>
              <a:t>浮点数不是精确数</a:t>
            </a:r>
          </a:p>
          <a:p>
            <a:pPr lvl="1">
              <a:lnSpc>
                <a:spcPct val="150000"/>
              </a:lnSpc>
            </a:pPr>
            <a:r>
              <a:rPr lang="zh-CN" altLang="en-US" dirty="0"/>
              <a:t>不一定能准确表示十进制小数，比较需谨慎</a:t>
            </a:r>
            <a:endParaRPr lang="en-US" altLang="zh-CN" dirty="0"/>
          </a:p>
          <a:p>
            <a:pPr lvl="1"/>
            <a:endParaRPr lang="en-US" altLang="zh-CN" dirty="0"/>
          </a:p>
        </p:txBody>
      </p:sp>
    </p:spTree>
    <p:extLst>
      <p:ext uri="{BB962C8B-B14F-4D97-AF65-F5344CB8AC3E}">
        <p14:creationId xmlns:p14="http://schemas.microsoft.com/office/powerpoint/2010/main" val="17848482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 </a:t>
            </a:r>
            <a:r>
              <a:rPr lang="zh-CN" altLang="en-US" dirty="0"/>
              <a:t>数值数据表示方法</a:t>
            </a:r>
          </a:p>
        </p:txBody>
      </p:sp>
      <p:sp>
        <p:nvSpPr>
          <p:cNvPr id="3" name="内容占位符 2"/>
          <p:cNvSpPr>
            <a:spLocks noGrp="1"/>
          </p:cNvSpPr>
          <p:nvPr>
            <p:ph idx="1"/>
          </p:nvPr>
        </p:nvSpPr>
        <p:spPr/>
        <p:txBody>
          <a:bodyPr/>
          <a:lstStyle/>
          <a:p>
            <a:pPr>
              <a:lnSpc>
                <a:spcPct val="150000"/>
              </a:lnSpc>
            </a:pPr>
            <a:r>
              <a:rPr lang="en-US" altLang="zh-CN" b="1" dirty="0"/>
              <a:t>2.2.1 </a:t>
            </a:r>
            <a:r>
              <a:rPr lang="zh-CN" altLang="en-US" b="1" dirty="0"/>
              <a:t>数的机器码表示</a:t>
            </a:r>
            <a:endParaRPr lang="en-US" altLang="zh-CN" b="1" dirty="0"/>
          </a:p>
          <a:p>
            <a:pPr>
              <a:lnSpc>
                <a:spcPct val="150000"/>
              </a:lnSpc>
            </a:pPr>
            <a:r>
              <a:rPr lang="en-US" altLang="zh-CN" b="1" dirty="0"/>
              <a:t>2.2.2 </a:t>
            </a:r>
            <a:r>
              <a:rPr lang="zh-CN" altLang="en-US" b="1" dirty="0"/>
              <a:t>定点数表示</a:t>
            </a:r>
            <a:endParaRPr lang="en-US" altLang="zh-CN" b="1" dirty="0"/>
          </a:p>
          <a:p>
            <a:pPr>
              <a:lnSpc>
                <a:spcPct val="150000"/>
              </a:lnSpc>
            </a:pPr>
            <a:r>
              <a:rPr lang="en-US" altLang="zh-CN" b="1" dirty="0"/>
              <a:t>2.2.3 </a:t>
            </a:r>
            <a:r>
              <a:rPr lang="zh-CN" altLang="en-US" b="1" dirty="0"/>
              <a:t>浮点数表示</a:t>
            </a:r>
          </a:p>
          <a:p>
            <a:pPr eaLnBrk="1" hangingPunct="1">
              <a:lnSpc>
                <a:spcPct val="150000"/>
              </a:lnSpc>
            </a:pPr>
            <a:r>
              <a:rPr lang="en-US" altLang="zh-CN" b="1" dirty="0">
                <a:solidFill>
                  <a:srgbClr val="C00000"/>
                </a:solidFill>
              </a:rPr>
              <a:t>2.2.4 </a:t>
            </a:r>
            <a:r>
              <a:rPr lang="zh-CN" altLang="en-US" b="1" dirty="0">
                <a:solidFill>
                  <a:srgbClr val="C00000"/>
                </a:solidFill>
              </a:rPr>
              <a:t>十进制编码</a:t>
            </a:r>
            <a:endParaRPr lang="en-US" altLang="zh-CN" b="1" dirty="0">
              <a:solidFill>
                <a:srgbClr val="C00000"/>
              </a:solidFill>
            </a:endParaRPr>
          </a:p>
          <a:p>
            <a:pPr lvl="1">
              <a:lnSpc>
                <a:spcPct val="150000"/>
              </a:lnSpc>
            </a:pPr>
            <a:r>
              <a:rPr lang="zh-CN" altLang="en-US" b="1" dirty="0"/>
              <a:t>十进制整数、十进制浮点数</a:t>
            </a:r>
            <a:endParaRPr lang="en-US" altLang="zh-CN" b="1" dirty="0"/>
          </a:p>
          <a:p>
            <a:pPr>
              <a:lnSpc>
                <a:spcPct val="150000"/>
              </a:lnSpc>
            </a:pPr>
            <a:r>
              <a:rPr lang="en-US" altLang="zh-CN" b="1" dirty="0"/>
              <a:t>2.2.5 </a:t>
            </a:r>
            <a:r>
              <a:rPr lang="zh-CN" altLang="en-US" b="1" dirty="0"/>
              <a:t>计算机中的数据类型</a:t>
            </a:r>
          </a:p>
        </p:txBody>
      </p:sp>
    </p:spTree>
    <p:extLst>
      <p:ext uri="{BB962C8B-B14F-4D97-AF65-F5344CB8AC3E}">
        <p14:creationId xmlns:p14="http://schemas.microsoft.com/office/powerpoint/2010/main" val="6801268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十进制整数</a:t>
            </a:r>
          </a:p>
        </p:txBody>
      </p:sp>
      <p:sp>
        <p:nvSpPr>
          <p:cNvPr id="3" name="内容占位符 2"/>
          <p:cNvSpPr>
            <a:spLocks noGrp="1"/>
          </p:cNvSpPr>
          <p:nvPr>
            <p:ph idx="1"/>
          </p:nvPr>
        </p:nvSpPr>
        <p:spPr/>
        <p:txBody>
          <a:bodyPr/>
          <a:lstStyle/>
          <a:p>
            <a:pPr eaLnBrk="1" hangingPunct="1">
              <a:lnSpc>
                <a:spcPct val="130000"/>
              </a:lnSpc>
            </a:pPr>
            <a:r>
              <a:rPr lang="en-US" altLang="zh-CN" dirty="0">
                <a:cs typeface="Times New Roman" panose="02020603050405020304" pitchFamily="18" charset="0"/>
              </a:rPr>
              <a:t>Binary coded decimal </a:t>
            </a:r>
            <a:r>
              <a:rPr lang="zh-CN" altLang="en-US" dirty="0">
                <a:cs typeface="Times New Roman" panose="02020603050405020304" pitchFamily="18" charset="0"/>
              </a:rPr>
              <a:t>二进制编码的十进制</a:t>
            </a:r>
          </a:p>
          <a:p>
            <a:pPr eaLnBrk="1" hangingPunct="1">
              <a:lnSpc>
                <a:spcPct val="130000"/>
              </a:lnSpc>
            </a:pPr>
            <a:r>
              <a:rPr lang="zh-CN" altLang="en-US" dirty="0">
                <a:cs typeface="Times New Roman" panose="02020603050405020304" pitchFamily="18" charset="0"/>
              </a:rPr>
              <a:t>几种</a:t>
            </a:r>
            <a:r>
              <a:rPr lang="en-US" altLang="zh-CN" dirty="0">
                <a:cs typeface="Times New Roman" panose="02020603050405020304" pitchFamily="18" charset="0"/>
              </a:rPr>
              <a:t>BCD</a:t>
            </a:r>
            <a:r>
              <a:rPr lang="zh-CN" altLang="en-US" dirty="0">
                <a:cs typeface="Times New Roman" panose="02020603050405020304" pitchFamily="18" charset="0"/>
              </a:rPr>
              <a:t>码</a:t>
            </a:r>
          </a:p>
          <a:p>
            <a:pPr lvl="1" eaLnBrk="1" hangingPunct="1">
              <a:lnSpc>
                <a:spcPct val="130000"/>
              </a:lnSpc>
            </a:pPr>
            <a:r>
              <a:rPr lang="en-US" altLang="zh-CN" dirty="0">
                <a:cs typeface="Times New Roman" panose="02020603050405020304" pitchFamily="18" charset="0"/>
              </a:rPr>
              <a:t>8421</a:t>
            </a:r>
            <a:r>
              <a:rPr lang="zh-CN" altLang="en-US" dirty="0">
                <a:cs typeface="Times New Roman" panose="02020603050405020304" pitchFamily="18" charset="0"/>
              </a:rPr>
              <a:t>码    </a:t>
            </a:r>
            <a:r>
              <a:rPr lang="en-US" altLang="zh-CN" sz="2200" dirty="0">
                <a:cs typeface="Times New Roman" panose="02020603050405020304" pitchFamily="18" charset="0"/>
              </a:rPr>
              <a:t>(8*X</a:t>
            </a:r>
            <a:r>
              <a:rPr lang="en-US" altLang="zh-CN" sz="2200" baseline="-25000" dirty="0">
                <a:cs typeface="Times New Roman" panose="02020603050405020304" pitchFamily="18" charset="0"/>
              </a:rPr>
              <a:t>3</a:t>
            </a:r>
            <a:r>
              <a:rPr lang="en-US" altLang="zh-CN" sz="2200" dirty="0">
                <a:cs typeface="Times New Roman" panose="02020603050405020304" pitchFamily="18" charset="0"/>
              </a:rPr>
              <a:t>+4*X</a:t>
            </a:r>
            <a:r>
              <a:rPr lang="en-US" altLang="zh-CN" sz="2200" baseline="-25000" dirty="0">
                <a:cs typeface="Times New Roman" panose="02020603050405020304" pitchFamily="18" charset="0"/>
              </a:rPr>
              <a:t>2</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1</a:t>
            </a:r>
            <a:r>
              <a:rPr lang="en-US" altLang="zh-CN" sz="2200" dirty="0">
                <a:cs typeface="Times New Roman" panose="02020603050405020304" pitchFamily="18" charset="0"/>
              </a:rPr>
              <a:t>+1*X</a:t>
            </a:r>
            <a:r>
              <a:rPr lang="en-US" altLang="zh-CN" sz="2200" baseline="-25000" dirty="0">
                <a:cs typeface="Times New Roman" panose="02020603050405020304" pitchFamily="18" charset="0"/>
              </a:rPr>
              <a:t>0</a:t>
            </a:r>
            <a:r>
              <a:rPr lang="en-US" altLang="zh-CN" sz="2200" dirty="0">
                <a:cs typeface="Times New Roman" panose="02020603050405020304" pitchFamily="18" charset="0"/>
              </a:rPr>
              <a:t>)  </a:t>
            </a:r>
            <a:r>
              <a:rPr lang="zh-CN" altLang="en-US" sz="2200" dirty="0">
                <a:cs typeface="Times New Roman" panose="02020603050405020304" pitchFamily="18" charset="0"/>
              </a:rPr>
              <a:t>有权码</a:t>
            </a:r>
            <a:endParaRPr lang="en-US" altLang="zh-CN" sz="2200" dirty="0">
              <a:cs typeface="Times New Roman" panose="02020603050405020304" pitchFamily="18" charset="0"/>
            </a:endParaRPr>
          </a:p>
          <a:p>
            <a:pPr lvl="1" eaLnBrk="1" hangingPunct="1">
              <a:lnSpc>
                <a:spcPct val="130000"/>
              </a:lnSpc>
            </a:pPr>
            <a:r>
              <a:rPr lang="en-US" altLang="zh-CN" dirty="0">
                <a:cs typeface="Times New Roman" panose="02020603050405020304" pitchFamily="18" charset="0"/>
              </a:rPr>
              <a:t>2421</a:t>
            </a:r>
            <a:r>
              <a:rPr lang="zh-CN" altLang="en-US" dirty="0">
                <a:cs typeface="Times New Roman" panose="02020603050405020304" pitchFamily="18" charset="0"/>
              </a:rPr>
              <a:t>码    </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3</a:t>
            </a:r>
            <a:r>
              <a:rPr lang="en-US" altLang="zh-CN" sz="2200" dirty="0">
                <a:cs typeface="Times New Roman" panose="02020603050405020304" pitchFamily="18" charset="0"/>
              </a:rPr>
              <a:t>+4*X</a:t>
            </a:r>
            <a:r>
              <a:rPr lang="en-US" altLang="zh-CN" sz="2200" baseline="-25000" dirty="0">
                <a:cs typeface="Times New Roman" panose="02020603050405020304" pitchFamily="18" charset="0"/>
              </a:rPr>
              <a:t>2</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1</a:t>
            </a:r>
            <a:r>
              <a:rPr lang="en-US" altLang="zh-CN" sz="2200" dirty="0">
                <a:cs typeface="Times New Roman" panose="02020603050405020304" pitchFamily="18" charset="0"/>
              </a:rPr>
              <a:t>+1*X</a:t>
            </a:r>
            <a:r>
              <a:rPr lang="en-US" altLang="zh-CN" sz="2200" baseline="-25000" dirty="0">
                <a:cs typeface="Times New Roman" panose="02020603050405020304" pitchFamily="18" charset="0"/>
              </a:rPr>
              <a:t>0</a:t>
            </a:r>
            <a:r>
              <a:rPr lang="en-US" altLang="zh-CN" sz="2200" dirty="0">
                <a:cs typeface="Times New Roman" panose="02020603050405020304" pitchFamily="18" charset="0"/>
              </a:rPr>
              <a:t>)   </a:t>
            </a:r>
            <a:r>
              <a:rPr lang="zh-CN" altLang="en-US" sz="2200" dirty="0">
                <a:cs typeface="Times New Roman" panose="02020603050405020304" pitchFamily="18" charset="0"/>
              </a:rPr>
              <a:t>有权码</a:t>
            </a:r>
            <a:endParaRPr lang="en-US" altLang="zh-CN" sz="2200" dirty="0">
              <a:cs typeface="Times New Roman" panose="02020603050405020304" pitchFamily="18" charset="0"/>
            </a:endParaRPr>
          </a:p>
          <a:p>
            <a:pPr lvl="1" eaLnBrk="1" hangingPunct="1">
              <a:lnSpc>
                <a:spcPct val="130000"/>
              </a:lnSpc>
            </a:pPr>
            <a:r>
              <a:rPr lang="zh-CN" altLang="en-US" dirty="0">
                <a:cs typeface="Times New Roman" panose="02020603050405020304" pitchFamily="18" charset="0"/>
              </a:rPr>
              <a:t>余三码     </a:t>
            </a:r>
            <a:r>
              <a:rPr lang="en-US" altLang="zh-CN" sz="2200" dirty="0">
                <a:cs typeface="Times New Roman" panose="02020603050405020304" pitchFamily="18" charset="0"/>
              </a:rPr>
              <a:t>(8*X</a:t>
            </a:r>
            <a:r>
              <a:rPr lang="en-US" altLang="zh-CN" sz="2200" baseline="-25000" dirty="0">
                <a:cs typeface="Times New Roman" panose="02020603050405020304" pitchFamily="18" charset="0"/>
              </a:rPr>
              <a:t>3</a:t>
            </a:r>
            <a:r>
              <a:rPr lang="en-US" altLang="zh-CN" sz="2200" dirty="0">
                <a:cs typeface="Times New Roman" panose="02020603050405020304" pitchFamily="18" charset="0"/>
              </a:rPr>
              <a:t>+4*X</a:t>
            </a:r>
            <a:r>
              <a:rPr lang="en-US" altLang="zh-CN" sz="2200" baseline="-25000" dirty="0">
                <a:cs typeface="Times New Roman" panose="02020603050405020304" pitchFamily="18" charset="0"/>
              </a:rPr>
              <a:t>2</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1</a:t>
            </a:r>
            <a:r>
              <a:rPr lang="en-US" altLang="zh-CN" sz="2200" dirty="0">
                <a:cs typeface="Times New Roman" panose="02020603050405020304" pitchFamily="18" charset="0"/>
              </a:rPr>
              <a:t>+1*X</a:t>
            </a:r>
            <a:r>
              <a:rPr lang="en-US" altLang="zh-CN" sz="2200" baseline="-25000" dirty="0">
                <a:cs typeface="Times New Roman" panose="02020603050405020304" pitchFamily="18" charset="0"/>
              </a:rPr>
              <a:t>0</a:t>
            </a:r>
            <a:r>
              <a:rPr lang="en-US" altLang="zh-CN" sz="2200" dirty="0">
                <a:cs typeface="Times New Roman" panose="02020603050405020304" pitchFamily="18" charset="0"/>
              </a:rPr>
              <a:t>) </a:t>
            </a:r>
            <a:r>
              <a:rPr lang="en-US" altLang="zh-CN" sz="2200" dirty="0">
                <a:solidFill>
                  <a:schemeClr val="accent1">
                    <a:lumMod val="75000"/>
                  </a:schemeClr>
                </a:solidFill>
                <a:cs typeface="Times New Roman" panose="02020603050405020304" pitchFamily="18" charset="0"/>
              </a:rPr>
              <a:t>+ </a:t>
            </a:r>
            <a:r>
              <a:rPr lang="en-US" altLang="zh-CN" sz="2200" b="1" dirty="0">
                <a:solidFill>
                  <a:schemeClr val="accent1">
                    <a:lumMod val="75000"/>
                  </a:schemeClr>
                </a:solidFill>
                <a:cs typeface="Times New Roman" panose="02020603050405020304" pitchFamily="18" charset="0"/>
              </a:rPr>
              <a:t>0011</a:t>
            </a:r>
          </a:p>
          <a:p>
            <a:pPr lvl="1">
              <a:lnSpc>
                <a:spcPct val="130000"/>
              </a:lnSpc>
            </a:pPr>
            <a:r>
              <a:rPr lang="zh-CN" altLang="en-US" dirty="0">
                <a:cs typeface="Times New Roman" panose="02020603050405020304" pitchFamily="18" charset="0"/>
              </a:rPr>
              <a:t>格雷码      相邻的数字，只有一位不同，通信传输中避免错误</a:t>
            </a:r>
            <a:endParaRPr lang="en-US" altLang="zh-CN" dirty="0">
              <a:cs typeface="Times New Roman" panose="02020603050405020304" pitchFamily="18" charset="0"/>
            </a:endParaRPr>
          </a:p>
          <a:p>
            <a:pPr eaLnBrk="1" hangingPunct="1">
              <a:lnSpc>
                <a:spcPct val="130000"/>
              </a:lnSpc>
            </a:pPr>
            <a:r>
              <a:rPr lang="en-US" altLang="zh-CN" dirty="0">
                <a:cs typeface="Times New Roman" panose="02020603050405020304" pitchFamily="18" charset="0"/>
              </a:rPr>
              <a:t>BCD</a:t>
            </a:r>
            <a:r>
              <a:rPr lang="zh-CN" altLang="en-US" dirty="0">
                <a:cs typeface="Times New Roman" panose="02020603050405020304" pitchFamily="18" charset="0"/>
              </a:rPr>
              <a:t>码运算的问题</a:t>
            </a:r>
            <a:r>
              <a:rPr lang="en-US" altLang="zh-CN" dirty="0">
                <a:cs typeface="Times New Roman" panose="02020603050405020304" pitchFamily="18" charset="0"/>
              </a:rPr>
              <a:t>(</a:t>
            </a:r>
            <a:r>
              <a:rPr lang="zh-CN" altLang="en-US" dirty="0">
                <a:cs typeface="Times New Roman" panose="02020603050405020304" pitchFamily="18" charset="0"/>
              </a:rPr>
              <a:t>编码校正</a:t>
            </a:r>
            <a:r>
              <a:rPr lang="en-US" altLang="zh-CN" dirty="0">
                <a:cs typeface="Times New Roman" panose="02020603050405020304" pitchFamily="18" charset="0"/>
              </a:rPr>
              <a:t>)</a:t>
            </a:r>
          </a:p>
          <a:p>
            <a:pPr eaLnBrk="1" hangingPunct="1">
              <a:lnSpc>
                <a:spcPct val="130000"/>
              </a:lnSpc>
            </a:pPr>
            <a:endParaRPr lang="en-US" altLang="zh-CN" dirty="0">
              <a:cs typeface="Times New Roman" panose="02020603050405020304" pitchFamily="18" charset="0"/>
            </a:endParaRPr>
          </a:p>
          <a:p>
            <a:pPr eaLnBrk="1" hangingPunct="1">
              <a:lnSpc>
                <a:spcPct val="130000"/>
              </a:lnSpc>
            </a:pPr>
            <a:r>
              <a:rPr lang="zh-CN" altLang="en-US" dirty="0">
                <a:cs typeface="Times New Roman" panose="02020603050405020304" pitchFamily="18" charset="0"/>
              </a:rPr>
              <a:t>用途？</a:t>
            </a:r>
            <a:endParaRPr lang="en-US" altLang="zh-CN" dirty="0">
              <a:cs typeface="Times New Roman" panose="02020603050405020304" pitchFamily="18" charset="0"/>
            </a:endParaRPr>
          </a:p>
          <a:p>
            <a:pPr marL="0" indent="0">
              <a:buNone/>
              <a:defRPr/>
            </a:pPr>
            <a:endParaRPr lang="zh-CN" altLang="en-US" dirty="0">
              <a:effectLst>
                <a:outerShdw blurRad="38100" dist="38100" dir="2700000" algn="tl">
                  <a:srgbClr val="C0C0C0"/>
                </a:outerShdw>
              </a:effectLst>
            </a:endParaRPr>
          </a:p>
          <a:p>
            <a:endParaRPr lang="zh-CN" altLang="en-US" dirty="0"/>
          </a:p>
        </p:txBody>
      </p:sp>
    </p:spTree>
    <p:extLst>
      <p:ext uri="{BB962C8B-B14F-4D97-AF65-F5344CB8AC3E}">
        <p14:creationId xmlns:p14="http://schemas.microsoft.com/office/powerpoint/2010/main" val="3046469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BCD</a:t>
            </a:r>
            <a:r>
              <a:rPr lang="zh-CN" altLang="en-US" dirty="0"/>
              <a:t>码运算问题</a:t>
            </a:r>
          </a:p>
        </p:txBody>
      </p:sp>
      <p:sp>
        <p:nvSpPr>
          <p:cNvPr id="3" name="内容占位符 2"/>
          <p:cNvSpPr>
            <a:spLocks noGrp="1"/>
          </p:cNvSpPr>
          <p:nvPr>
            <p:ph idx="1"/>
          </p:nvPr>
        </p:nvSpPr>
        <p:spPr/>
        <p:txBody>
          <a:bodyPr/>
          <a:lstStyle/>
          <a:p>
            <a:pPr eaLnBrk="1" hangingPunct="1">
              <a:lnSpc>
                <a:spcPct val="150000"/>
              </a:lnSpc>
            </a:pPr>
            <a:r>
              <a:rPr lang="en-US" altLang="zh-CN" b="1" dirty="0"/>
              <a:t>8421</a:t>
            </a:r>
            <a:r>
              <a:rPr lang="zh-CN" altLang="en-US" b="1" dirty="0"/>
              <a:t>码的校正</a:t>
            </a:r>
          </a:p>
          <a:p>
            <a:pPr lvl="1" eaLnBrk="1" hangingPunct="1">
              <a:lnSpc>
                <a:spcPct val="150000"/>
              </a:lnSpc>
            </a:pPr>
            <a:r>
              <a:rPr lang="en-US" altLang="zh-CN" sz="2400" dirty="0"/>
              <a:t>8</a:t>
            </a:r>
            <a:r>
              <a:rPr lang="zh-CN" altLang="en-US" sz="2400" dirty="0"/>
              <a:t>＋</a:t>
            </a:r>
            <a:r>
              <a:rPr lang="en-US" altLang="zh-CN" sz="2400" dirty="0"/>
              <a:t>7</a:t>
            </a:r>
            <a:r>
              <a:rPr lang="zh-CN" altLang="en-US" sz="2400" dirty="0"/>
              <a:t>＝</a:t>
            </a:r>
            <a:r>
              <a:rPr lang="en-US" altLang="zh-CN" sz="2400" dirty="0"/>
              <a:t>1000</a:t>
            </a:r>
            <a:r>
              <a:rPr lang="zh-CN" altLang="en-US" sz="2400" dirty="0"/>
              <a:t>＋</a:t>
            </a:r>
            <a:r>
              <a:rPr lang="en-US" altLang="zh-CN" sz="2400" dirty="0"/>
              <a:t>0111</a:t>
            </a:r>
            <a:r>
              <a:rPr lang="zh-CN" altLang="en-US" sz="2400" dirty="0"/>
              <a:t>＝</a:t>
            </a:r>
            <a:r>
              <a:rPr lang="en-US" altLang="zh-CN" sz="2400" dirty="0">
                <a:solidFill>
                  <a:srgbClr val="0000FF"/>
                </a:solidFill>
              </a:rPr>
              <a:t>1111 </a:t>
            </a:r>
            <a:r>
              <a:rPr lang="en-US" altLang="zh-CN" sz="2400" dirty="0"/>
              <a:t> </a:t>
            </a:r>
            <a:r>
              <a:rPr lang="zh-CN" altLang="en-US" sz="2400" dirty="0"/>
              <a:t>非法编码</a:t>
            </a:r>
          </a:p>
          <a:p>
            <a:pPr eaLnBrk="1" hangingPunct="1">
              <a:lnSpc>
                <a:spcPct val="150000"/>
              </a:lnSpc>
            </a:pPr>
            <a:r>
              <a:rPr lang="zh-CN" altLang="en-US" b="1" dirty="0"/>
              <a:t>余三码的校正</a:t>
            </a:r>
          </a:p>
          <a:p>
            <a:pPr lvl="1" eaLnBrk="1" hangingPunct="1">
              <a:lnSpc>
                <a:spcPct val="150000"/>
              </a:lnSpc>
            </a:pPr>
            <a:r>
              <a:rPr lang="en-US" altLang="zh-CN" sz="2400" dirty="0"/>
              <a:t>0</a:t>
            </a:r>
            <a:r>
              <a:rPr lang="zh-CN" altLang="en-US" sz="2400" dirty="0"/>
              <a:t>＋</a:t>
            </a:r>
            <a:r>
              <a:rPr lang="en-US" altLang="zh-CN" sz="2400" dirty="0"/>
              <a:t>0</a:t>
            </a:r>
            <a:r>
              <a:rPr lang="zh-CN" altLang="en-US" sz="2400" dirty="0"/>
              <a:t>＝</a:t>
            </a:r>
            <a:r>
              <a:rPr lang="en-US" altLang="zh-CN" sz="2400" dirty="0"/>
              <a:t>0011</a:t>
            </a:r>
            <a:r>
              <a:rPr lang="zh-CN" altLang="en-US" sz="2400" dirty="0"/>
              <a:t>＋</a:t>
            </a:r>
            <a:r>
              <a:rPr lang="en-US" altLang="zh-CN" sz="2400" dirty="0"/>
              <a:t>0011</a:t>
            </a:r>
            <a:r>
              <a:rPr lang="zh-CN" altLang="en-US" sz="2400" dirty="0"/>
              <a:t>＝</a:t>
            </a:r>
            <a:r>
              <a:rPr lang="en-US" altLang="zh-CN" sz="2400" dirty="0">
                <a:solidFill>
                  <a:srgbClr val="0000FF"/>
                </a:solidFill>
              </a:rPr>
              <a:t>0110 </a:t>
            </a:r>
            <a:r>
              <a:rPr lang="zh-CN" altLang="en-US" sz="2400" dirty="0">
                <a:solidFill>
                  <a:srgbClr val="0000FF"/>
                </a:solidFill>
              </a:rPr>
              <a:t>＝</a:t>
            </a:r>
            <a:r>
              <a:rPr lang="en-US" altLang="zh-CN" sz="2400" dirty="0">
                <a:solidFill>
                  <a:srgbClr val="0000FF"/>
                </a:solidFill>
              </a:rPr>
              <a:t>3</a:t>
            </a:r>
            <a:r>
              <a:rPr lang="en-US" altLang="zh-CN" sz="2400" dirty="0"/>
              <a:t> </a:t>
            </a:r>
            <a:r>
              <a:rPr lang="zh-CN" altLang="en-US" sz="2400" dirty="0"/>
              <a:t>非法编码</a:t>
            </a:r>
          </a:p>
          <a:p>
            <a:pPr lvl="1" eaLnBrk="1" hangingPunct="1">
              <a:lnSpc>
                <a:spcPct val="150000"/>
              </a:lnSpc>
            </a:pPr>
            <a:r>
              <a:rPr lang="en-US" altLang="zh-CN" sz="2400" dirty="0"/>
              <a:t>4</a:t>
            </a:r>
            <a:r>
              <a:rPr lang="zh-CN" altLang="en-US" sz="2400" dirty="0"/>
              <a:t>＋</a:t>
            </a:r>
            <a:r>
              <a:rPr lang="en-US" altLang="zh-CN" sz="2400" dirty="0"/>
              <a:t>4</a:t>
            </a:r>
            <a:r>
              <a:rPr lang="zh-CN" altLang="en-US" sz="2400" dirty="0"/>
              <a:t>＝</a:t>
            </a:r>
            <a:r>
              <a:rPr lang="en-US" altLang="zh-CN" sz="2400" dirty="0"/>
              <a:t>0111</a:t>
            </a:r>
            <a:r>
              <a:rPr lang="zh-CN" altLang="en-US" sz="2400" dirty="0"/>
              <a:t>＋</a:t>
            </a:r>
            <a:r>
              <a:rPr lang="en-US" altLang="zh-CN" sz="2400" dirty="0"/>
              <a:t>0111</a:t>
            </a:r>
            <a:r>
              <a:rPr lang="zh-CN" altLang="en-US" sz="2400" dirty="0"/>
              <a:t>＝</a:t>
            </a:r>
            <a:r>
              <a:rPr lang="en-US" altLang="zh-CN" sz="2400" dirty="0">
                <a:solidFill>
                  <a:srgbClr val="0000FF"/>
                </a:solidFill>
              </a:rPr>
              <a:t>1110 </a:t>
            </a:r>
            <a:r>
              <a:rPr lang="zh-CN" altLang="en-US" sz="2400" dirty="0">
                <a:solidFill>
                  <a:srgbClr val="0000FF"/>
                </a:solidFill>
              </a:rPr>
              <a:t>＝？</a:t>
            </a:r>
            <a:r>
              <a:rPr lang="zh-CN" altLang="en-US" sz="2400" dirty="0"/>
              <a:t>非法编码</a:t>
            </a:r>
          </a:p>
          <a:p>
            <a:pPr eaLnBrk="1" hangingPunct="1">
              <a:lnSpc>
                <a:spcPct val="150000"/>
              </a:lnSpc>
            </a:pPr>
            <a:r>
              <a:rPr lang="zh-CN" altLang="en-US" b="1" dirty="0"/>
              <a:t>运算较复杂</a:t>
            </a:r>
          </a:p>
          <a:p>
            <a:endParaRPr lang="zh-CN" altLang="en-US" dirty="0"/>
          </a:p>
        </p:txBody>
      </p:sp>
    </p:spTree>
    <p:extLst>
      <p:ext uri="{BB962C8B-B14F-4D97-AF65-F5344CB8AC3E}">
        <p14:creationId xmlns:p14="http://schemas.microsoft.com/office/powerpoint/2010/main" val="5772913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 </a:t>
            </a:r>
            <a:r>
              <a:rPr lang="zh-CN" altLang="en-US" dirty="0"/>
              <a:t>数值数据表示方法</a:t>
            </a:r>
          </a:p>
        </p:txBody>
      </p:sp>
      <p:sp>
        <p:nvSpPr>
          <p:cNvPr id="3" name="内容占位符 2"/>
          <p:cNvSpPr>
            <a:spLocks noGrp="1"/>
          </p:cNvSpPr>
          <p:nvPr>
            <p:ph idx="1"/>
          </p:nvPr>
        </p:nvSpPr>
        <p:spPr/>
        <p:txBody>
          <a:bodyPr/>
          <a:lstStyle/>
          <a:p>
            <a:pPr>
              <a:lnSpc>
                <a:spcPct val="150000"/>
              </a:lnSpc>
            </a:pPr>
            <a:r>
              <a:rPr lang="en-US" altLang="zh-CN" b="1" dirty="0"/>
              <a:t>2.2.1 </a:t>
            </a:r>
            <a:r>
              <a:rPr lang="zh-CN" altLang="en-US" b="1" dirty="0"/>
              <a:t>数的机器码表示</a:t>
            </a:r>
            <a:endParaRPr lang="en-US" altLang="zh-CN" b="1" dirty="0"/>
          </a:p>
          <a:p>
            <a:pPr>
              <a:lnSpc>
                <a:spcPct val="150000"/>
              </a:lnSpc>
            </a:pPr>
            <a:r>
              <a:rPr lang="en-US" altLang="zh-CN" b="1" dirty="0"/>
              <a:t>2.2.2 </a:t>
            </a:r>
            <a:r>
              <a:rPr lang="zh-CN" altLang="en-US" b="1" dirty="0"/>
              <a:t>定点数表示</a:t>
            </a:r>
            <a:endParaRPr lang="en-US" altLang="zh-CN" b="1" dirty="0"/>
          </a:p>
          <a:p>
            <a:pPr>
              <a:lnSpc>
                <a:spcPct val="150000"/>
              </a:lnSpc>
            </a:pPr>
            <a:r>
              <a:rPr lang="en-US" altLang="zh-CN" b="1" dirty="0"/>
              <a:t>2.2.3 </a:t>
            </a:r>
            <a:r>
              <a:rPr lang="zh-CN" altLang="en-US" b="1" dirty="0"/>
              <a:t>浮点数表示</a:t>
            </a:r>
          </a:p>
          <a:p>
            <a:pPr eaLnBrk="1" hangingPunct="1">
              <a:lnSpc>
                <a:spcPct val="150000"/>
              </a:lnSpc>
            </a:pPr>
            <a:r>
              <a:rPr lang="en-US" altLang="zh-CN" b="1" dirty="0"/>
              <a:t>2.2.4 </a:t>
            </a:r>
            <a:r>
              <a:rPr lang="zh-CN" altLang="en-US" b="1" dirty="0"/>
              <a:t>十进制编码</a:t>
            </a:r>
            <a:endParaRPr lang="en-US" altLang="zh-CN" b="1" dirty="0"/>
          </a:p>
          <a:p>
            <a:pPr>
              <a:lnSpc>
                <a:spcPct val="150000"/>
              </a:lnSpc>
            </a:pPr>
            <a:r>
              <a:rPr lang="en-US" altLang="zh-CN" b="1" dirty="0">
                <a:solidFill>
                  <a:srgbClr val="C00000"/>
                </a:solidFill>
              </a:rPr>
              <a:t>2.2.5 </a:t>
            </a:r>
            <a:r>
              <a:rPr lang="zh-CN" altLang="en-US" b="1" dirty="0">
                <a:solidFill>
                  <a:srgbClr val="C00000"/>
                </a:solidFill>
              </a:rPr>
              <a:t>计算机中的数据类型</a:t>
            </a:r>
          </a:p>
          <a:p>
            <a:pPr eaLnBrk="1" hangingPunct="1">
              <a:lnSpc>
                <a:spcPct val="150000"/>
              </a:lnSpc>
            </a:pPr>
            <a:endParaRPr lang="zh-CN" altLang="en-US" b="1" dirty="0"/>
          </a:p>
        </p:txBody>
      </p:sp>
    </p:spTree>
    <p:extLst>
      <p:ext uri="{BB962C8B-B14F-4D97-AF65-F5344CB8AC3E}">
        <p14:creationId xmlns:p14="http://schemas.microsoft.com/office/powerpoint/2010/main" val="14338509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2.2.5 </a:t>
            </a:r>
            <a:r>
              <a:rPr lang="zh-CN" altLang="en-US" dirty="0"/>
              <a:t>计算机中的数据类型</a:t>
            </a:r>
          </a:p>
        </p:txBody>
      </p:sp>
      <p:sp>
        <p:nvSpPr>
          <p:cNvPr id="3" name="内容占位符 2"/>
          <p:cNvSpPr>
            <a:spLocks noGrp="1"/>
          </p:cNvSpPr>
          <p:nvPr>
            <p:ph idx="1"/>
          </p:nvPr>
        </p:nvSpPr>
        <p:spPr>
          <a:xfrm>
            <a:off x="487822" y="942764"/>
            <a:ext cx="10515599" cy="1895686"/>
          </a:xfrm>
        </p:spPr>
        <p:txBody>
          <a:bodyPr>
            <a:normAutofit/>
          </a:bodyPr>
          <a:lstStyle/>
          <a:p>
            <a:pPr>
              <a:lnSpc>
                <a:spcPct val="150000"/>
              </a:lnSpc>
            </a:pPr>
            <a:r>
              <a:rPr lang="zh-CN" altLang="en-US" b="1" dirty="0"/>
              <a:t>汇编语言</a:t>
            </a:r>
            <a:r>
              <a:rPr lang="zh-CN" altLang="en-US" b="0" dirty="0"/>
              <a:t>中的数据类型</a:t>
            </a:r>
            <a:endParaRPr lang="en-US" altLang="zh-CN" b="0" dirty="0"/>
          </a:p>
          <a:p>
            <a:pPr lvl="1">
              <a:lnSpc>
                <a:spcPct val="160000"/>
              </a:lnSpc>
            </a:pPr>
            <a:r>
              <a:rPr lang="zh-CN" altLang="en-US" sz="2000" dirty="0">
                <a:solidFill>
                  <a:srgbClr val="1387B7"/>
                </a:solidFill>
              </a:rPr>
              <a:t>寄存器、内存数据没有数据类型</a:t>
            </a:r>
            <a:endParaRPr lang="en-US" altLang="zh-CN" sz="2000" dirty="0">
              <a:solidFill>
                <a:srgbClr val="1387B7"/>
              </a:solidFill>
            </a:endParaRPr>
          </a:p>
          <a:p>
            <a:pPr lvl="1">
              <a:lnSpc>
                <a:spcPct val="160000"/>
              </a:lnSpc>
            </a:pPr>
            <a:r>
              <a:rPr lang="zh-CN" altLang="en-US" sz="2000" dirty="0">
                <a:solidFill>
                  <a:srgbClr val="1387B7"/>
                </a:solidFill>
              </a:rPr>
              <a:t>具体类型取决于指令操作符</a:t>
            </a:r>
            <a:endParaRPr lang="en-US" altLang="zh-CN" sz="2000" dirty="0">
              <a:solidFill>
                <a:srgbClr val="1387B7"/>
              </a:solidFill>
            </a:endParaRPr>
          </a:p>
          <a:p>
            <a:pPr marL="457200" lvl="1" indent="0">
              <a:lnSpc>
                <a:spcPct val="150000"/>
              </a:lnSpc>
              <a:buNone/>
            </a:pPr>
            <a:endParaRPr lang="en-US" altLang="zh-CN" dirty="0">
              <a:solidFill>
                <a:srgbClr val="0000FF"/>
              </a:solidFill>
            </a:endParaRPr>
          </a:p>
        </p:txBody>
      </p:sp>
      <p:sp>
        <p:nvSpPr>
          <p:cNvPr id="5" name="内容占位符 2">
            <a:extLst>
              <a:ext uri="{FF2B5EF4-FFF2-40B4-BE49-F238E27FC236}">
                <a16:creationId xmlns:a16="http://schemas.microsoft.com/office/drawing/2014/main" id="{46D52E22-6D50-4C69-8D6B-9A7F90AC2D29}"/>
              </a:ext>
            </a:extLst>
          </p:cNvPr>
          <p:cNvSpPr txBox="1">
            <a:spLocks/>
          </p:cNvSpPr>
          <p:nvPr/>
        </p:nvSpPr>
        <p:spPr>
          <a:xfrm>
            <a:off x="5586872" y="380584"/>
            <a:ext cx="10515599" cy="2816379"/>
          </a:xfrm>
          <a:prstGeom prst="rect">
            <a:avLst/>
          </a:prstGeom>
        </p:spPr>
        <p:txBody>
          <a:bodyPr vert="horz" lIns="91440" tIns="45720" rIns="91440" bIns="45720" rtlCol="0">
            <a:normAutofit/>
          </a:bodyPr>
          <a:lstStyle>
            <a:lvl1pPr marL="342900" indent="-342900" algn="just"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50000"/>
              </a:lnSpc>
              <a:buFont typeface="Wingdings" panose="05000000000000000000" pitchFamily="2" charset="2"/>
              <a:buNone/>
            </a:pPr>
            <a:endParaRPr lang="en-US" altLang="zh-CN" dirty="0">
              <a:solidFill>
                <a:srgbClr val="0000FF"/>
              </a:solidFill>
            </a:endParaRPr>
          </a:p>
          <a:p>
            <a:pPr>
              <a:lnSpc>
                <a:spcPct val="150000"/>
              </a:lnSpc>
            </a:pPr>
            <a:r>
              <a:rPr lang="zh-CN" altLang="en-US" b="1" dirty="0"/>
              <a:t>高级语言</a:t>
            </a:r>
            <a:r>
              <a:rPr lang="zh-CN" altLang="en-US" dirty="0"/>
              <a:t>中的数据类型</a:t>
            </a:r>
            <a:endParaRPr lang="en-US" altLang="zh-CN" dirty="0"/>
          </a:p>
          <a:p>
            <a:pPr lvl="1">
              <a:lnSpc>
                <a:spcPct val="150000"/>
              </a:lnSpc>
            </a:pPr>
            <a:r>
              <a:rPr lang="en-US" altLang="zh-CN" dirty="0">
                <a:solidFill>
                  <a:srgbClr val="1387B7"/>
                </a:solidFill>
              </a:rPr>
              <a:t>C</a:t>
            </a:r>
            <a:r>
              <a:rPr lang="zh-CN" altLang="en-US" dirty="0">
                <a:solidFill>
                  <a:srgbClr val="1387B7"/>
                </a:solidFill>
              </a:rPr>
              <a:t>语言  </a:t>
            </a:r>
            <a:r>
              <a:rPr lang="en-US" altLang="zh-CN" dirty="0">
                <a:solidFill>
                  <a:srgbClr val="1387B7"/>
                </a:solidFill>
              </a:rPr>
              <a:t>char</a:t>
            </a:r>
            <a:r>
              <a:rPr lang="zh-CN" altLang="en-US" dirty="0">
                <a:solidFill>
                  <a:srgbClr val="1387B7"/>
                </a:solidFill>
              </a:rPr>
              <a:t>、</a:t>
            </a:r>
            <a:r>
              <a:rPr lang="en-US" altLang="zh-CN" dirty="0">
                <a:solidFill>
                  <a:srgbClr val="1387B7"/>
                </a:solidFill>
              </a:rPr>
              <a:t> int </a:t>
            </a:r>
            <a:r>
              <a:rPr lang="zh-CN" altLang="en-US" dirty="0">
                <a:solidFill>
                  <a:srgbClr val="1387B7"/>
                </a:solidFill>
              </a:rPr>
              <a:t>、</a:t>
            </a:r>
            <a:r>
              <a:rPr lang="en-US" altLang="zh-CN" dirty="0">
                <a:solidFill>
                  <a:srgbClr val="1387B7"/>
                </a:solidFill>
              </a:rPr>
              <a:t>float </a:t>
            </a:r>
            <a:r>
              <a:rPr lang="zh-CN" altLang="en-US" dirty="0">
                <a:solidFill>
                  <a:srgbClr val="1387B7"/>
                </a:solidFill>
              </a:rPr>
              <a:t>等</a:t>
            </a:r>
            <a:endParaRPr lang="en-US" altLang="zh-CN" dirty="0">
              <a:solidFill>
                <a:srgbClr val="1387B7"/>
              </a:solidFill>
            </a:endParaRPr>
          </a:p>
          <a:p>
            <a:pPr lvl="1">
              <a:lnSpc>
                <a:spcPct val="150000"/>
              </a:lnSpc>
            </a:pPr>
            <a:r>
              <a:rPr lang="zh-CN" altLang="en-US" dirty="0">
                <a:solidFill>
                  <a:srgbClr val="1387B7"/>
                </a:solidFill>
              </a:rPr>
              <a:t>不同类型运算编译时生成不同汇编指令</a:t>
            </a:r>
            <a:endParaRPr lang="en-US" altLang="zh-CN" dirty="0">
              <a:solidFill>
                <a:srgbClr val="1387B7"/>
              </a:solidFill>
            </a:endParaRPr>
          </a:p>
        </p:txBody>
      </p:sp>
      <p:pic>
        <p:nvPicPr>
          <p:cNvPr id="10" name="图片 9">
            <a:extLst>
              <a:ext uri="{FF2B5EF4-FFF2-40B4-BE49-F238E27FC236}">
                <a16:creationId xmlns:a16="http://schemas.microsoft.com/office/drawing/2014/main" id="{52CF46F1-6E6F-494C-82B1-65A96D8F61FF}"/>
              </a:ext>
            </a:extLst>
          </p:cNvPr>
          <p:cNvPicPr>
            <a:picLocks noChangeAspect="1"/>
          </p:cNvPicPr>
          <p:nvPr/>
        </p:nvPicPr>
        <p:blipFill>
          <a:blip r:embed="rId2"/>
          <a:stretch>
            <a:fillRect/>
          </a:stretch>
        </p:blipFill>
        <p:spPr>
          <a:xfrm>
            <a:off x="638977" y="3002311"/>
            <a:ext cx="10914045" cy="3510414"/>
          </a:xfrm>
          <a:prstGeom prst="rect">
            <a:avLst/>
          </a:prstGeom>
        </p:spPr>
      </p:pic>
    </p:spTree>
    <p:extLst>
      <p:ext uri="{BB962C8B-B14F-4D97-AF65-F5344CB8AC3E}">
        <p14:creationId xmlns:p14="http://schemas.microsoft.com/office/powerpoint/2010/main" val="185353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高级语言中的数据类型</a:t>
            </a:r>
          </a:p>
        </p:txBody>
      </p:sp>
      <p:sp>
        <p:nvSpPr>
          <p:cNvPr id="3" name="内容占位符 2"/>
          <p:cNvSpPr>
            <a:spLocks noGrp="1"/>
          </p:cNvSpPr>
          <p:nvPr>
            <p:ph idx="1"/>
          </p:nvPr>
        </p:nvSpPr>
        <p:spPr/>
        <p:txBody>
          <a:bodyPr/>
          <a:lstStyle/>
          <a:p>
            <a:pPr>
              <a:lnSpc>
                <a:spcPct val="150000"/>
              </a:lnSpc>
            </a:pPr>
            <a:r>
              <a:rPr lang="zh-CN" altLang="en-US" b="1" dirty="0"/>
              <a:t>非数值数据 </a:t>
            </a:r>
            <a:r>
              <a:rPr lang="en-US" altLang="zh-CN" dirty="0"/>
              <a:t>Qualitative               </a:t>
            </a:r>
          </a:p>
          <a:p>
            <a:pPr lvl="1">
              <a:lnSpc>
                <a:spcPct val="150000"/>
              </a:lnSpc>
            </a:pPr>
            <a:r>
              <a:rPr lang="en-US" altLang="zh-CN" dirty="0">
                <a:solidFill>
                  <a:srgbClr val="1387B7"/>
                </a:solidFill>
              </a:rPr>
              <a:t>C</a:t>
            </a:r>
            <a:r>
              <a:rPr lang="zh-CN" altLang="en-US" dirty="0">
                <a:solidFill>
                  <a:srgbClr val="1387B7"/>
                </a:solidFill>
              </a:rPr>
              <a:t>语言  </a:t>
            </a:r>
            <a:r>
              <a:rPr lang="en-US" altLang="zh-CN" dirty="0">
                <a:solidFill>
                  <a:srgbClr val="1387B7"/>
                </a:solidFill>
              </a:rPr>
              <a:t>char</a:t>
            </a:r>
            <a:r>
              <a:rPr lang="zh-CN" altLang="en-US" dirty="0">
                <a:solidFill>
                  <a:srgbClr val="1387B7"/>
                </a:solidFill>
              </a:rPr>
              <a:t>型</a:t>
            </a:r>
            <a:endParaRPr lang="en-US" altLang="zh-CN" dirty="0">
              <a:solidFill>
                <a:srgbClr val="1387B7"/>
              </a:solidFill>
            </a:endParaRPr>
          </a:p>
          <a:p>
            <a:pPr>
              <a:lnSpc>
                <a:spcPct val="150000"/>
              </a:lnSpc>
            </a:pPr>
            <a:r>
              <a:rPr lang="zh-CN" altLang="en-US" b="1" dirty="0"/>
              <a:t>数值数据</a:t>
            </a:r>
            <a:r>
              <a:rPr lang="zh-CN" altLang="en-US" dirty="0"/>
              <a:t>    </a:t>
            </a:r>
            <a:r>
              <a:rPr lang="en-US" altLang="zh-CN" dirty="0"/>
              <a:t>Quantitative</a:t>
            </a:r>
          </a:p>
          <a:p>
            <a:pPr lvl="1">
              <a:lnSpc>
                <a:spcPct val="150000"/>
              </a:lnSpc>
            </a:pPr>
            <a:r>
              <a:rPr lang="zh-CN" altLang="en-US" b="1" dirty="0"/>
              <a:t>整数   </a:t>
            </a:r>
            <a:r>
              <a:rPr lang="en-US" altLang="zh-CN" b="1" dirty="0"/>
              <a:t>Integers</a:t>
            </a:r>
            <a:endParaRPr lang="en-US" altLang="zh-CN" b="1" dirty="0">
              <a:solidFill>
                <a:srgbClr val="0000FF"/>
              </a:solidFill>
            </a:endParaRPr>
          </a:p>
          <a:p>
            <a:pPr lvl="2">
              <a:lnSpc>
                <a:spcPct val="150000"/>
              </a:lnSpc>
            </a:pPr>
            <a:r>
              <a:rPr lang="en-US" altLang="zh-CN" dirty="0"/>
              <a:t>Signed / Unsigned</a:t>
            </a:r>
          </a:p>
          <a:p>
            <a:pPr lvl="2">
              <a:lnSpc>
                <a:spcPct val="150000"/>
              </a:lnSpc>
            </a:pPr>
            <a:r>
              <a:rPr lang="en-US" altLang="zh-CN" dirty="0">
                <a:solidFill>
                  <a:srgbClr val="1387B7"/>
                </a:solidFill>
              </a:rPr>
              <a:t>C</a:t>
            </a:r>
            <a:r>
              <a:rPr lang="zh-CN" altLang="en-US" dirty="0">
                <a:solidFill>
                  <a:srgbClr val="1387B7"/>
                </a:solidFill>
              </a:rPr>
              <a:t>语言  </a:t>
            </a:r>
            <a:r>
              <a:rPr lang="en-US" altLang="zh-CN" dirty="0">
                <a:solidFill>
                  <a:srgbClr val="1387B7"/>
                </a:solidFill>
              </a:rPr>
              <a:t>char  short   int   long </a:t>
            </a:r>
            <a:r>
              <a:rPr lang="zh-CN" altLang="en-US" dirty="0">
                <a:solidFill>
                  <a:srgbClr val="1387B7"/>
                </a:solidFill>
              </a:rPr>
              <a:t>型</a:t>
            </a:r>
            <a:endParaRPr lang="en-US" altLang="zh-CN" dirty="0">
              <a:solidFill>
                <a:srgbClr val="1387B7"/>
              </a:solidFill>
            </a:endParaRPr>
          </a:p>
          <a:p>
            <a:pPr lvl="2">
              <a:lnSpc>
                <a:spcPct val="150000"/>
              </a:lnSpc>
            </a:pPr>
            <a:r>
              <a:rPr lang="en-US" altLang="zh-CN" dirty="0">
                <a:solidFill>
                  <a:srgbClr val="1387B7"/>
                </a:solidFill>
              </a:rPr>
              <a:t>int8_t     uint8_t     int16_t   uint16_t  int32_t   uint32_t   int64_t   uint64_t</a:t>
            </a:r>
          </a:p>
          <a:p>
            <a:pPr lvl="1">
              <a:lnSpc>
                <a:spcPct val="150000"/>
              </a:lnSpc>
            </a:pPr>
            <a:r>
              <a:rPr lang="zh-CN" altLang="en-US" b="1" dirty="0"/>
              <a:t>非整数  </a:t>
            </a:r>
            <a:r>
              <a:rPr lang="en-US" altLang="zh-CN" b="1" dirty="0"/>
              <a:t>Non-integers (Real)</a:t>
            </a:r>
          </a:p>
          <a:p>
            <a:pPr lvl="2">
              <a:lnSpc>
                <a:spcPct val="150000"/>
              </a:lnSpc>
            </a:pPr>
            <a:r>
              <a:rPr lang="en-US" altLang="zh-CN" dirty="0">
                <a:solidFill>
                  <a:srgbClr val="1387B7"/>
                </a:solidFill>
              </a:rPr>
              <a:t>C</a:t>
            </a:r>
            <a:r>
              <a:rPr lang="zh-CN" altLang="en-US" dirty="0">
                <a:solidFill>
                  <a:srgbClr val="1387B7"/>
                </a:solidFill>
              </a:rPr>
              <a:t>语言  </a:t>
            </a:r>
            <a:r>
              <a:rPr lang="en-US" altLang="zh-CN" dirty="0">
                <a:solidFill>
                  <a:srgbClr val="1387B7"/>
                </a:solidFill>
              </a:rPr>
              <a:t>float double </a:t>
            </a:r>
            <a:r>
              <a:rPr lang="zh-CN" altLang="en-US" dirty="0">
                <a:solidFill>
                  <a:srgbClr val="1387B7"/>
                </a:solidFill>
              </a:rPr>
              <a:t>型</a:t>
            </a:r>
            <a:endParaRPr lang="en-US" altLang="zh-CN" dirty="0">
              <a:solidFill>
                <a:srgbClr val="1387B7"/>
              </a:solidFill>
            </a:endParaRPr>
          </a:p>
        </p:txBody>
      </p:sp>
    </p:spTree>
    <p:extLst>
      <p:ext uri="{BB962C8B-B14F-4D97-AF65-F5344CB8AC3E}">
        <p14:creationId xmlns:p14="http://schemas.microsoft.com/office/powerpoint/2010/main" val="104115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E4D194-0929-4CD5-ADA2-AA6E4803D2D2}"/>
              </a:ext>
            </a:extLst>
          </p:cNvPr>
          <p:cNvSpPr>
            <a:spLocks noGrp="1"/>
          </p:cNvSpPr>
          <p:nvPr>
            <p:ph type="title"/>
          </p:nvPr>
        </p:nvSpPr>
        <p:spPr>
          <a:xfrm>
            <a:off x="487822" y="257614"/>
            <a:ext cx="10515600" cy="617641"/>
          </a:xfrm>
        </p:spPr>
        <p:txBody>
          <a:bodyPr>
            <a:normAutofit/>
          </a:bodyPr>
          <a:lstStyle/>
          <a:p>
            <a:r>
              <a:rPr lang="zh-CN" altLang="zh-CN" dirty="0">
                <a:latin typeface="宋体" panose="02010600030101010101" pitchFamily="2" charset="-122"/>
              </a:rPr>
              <a:t>十进制转二进制</a:t>
            </a:r>
            <a:endParaRPr lang="zh-CN" altLang="en-US" dirty="0"/>
          </a:p>
        </p:txBody>
      </p:sp>
      <p:sp>
        <p:nvSpPr>
          <p:cNvPr id="4" name="矩形 3">
            <a:extLst>
              <a:ext uri="{FF2B5EF4-FFF2-40B4-BE49-F238E27FC236}">
                <a16:creationId xmlns:a16="http://schemas.microsoft.com/office/drawing/2014/main" id="{030F8FBC-2AA0-42DE-8D52-055E9C18AF1A}"/>
              </a:ext>
            </a:extLst>
          </p:cNvPr>
          <p:cNvSpPr/>
          <p:nvPr/>
        </p:nvSpPr>
        <p:spPr>
          <a:xfrm>
            <a:off x="1921244" y="2323806"/>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66FF"/>
                </a:solidFill>
                <a:latin typeface="Consolas" panose="020B0609020204030204" pitchFamily="49" charset="0"/>
              </a:rPr>
              <a:t>11</a:t>
            </a:r>
            <a:r>
              <a:rPr lang="en-US" altLang="zh-CN" sz="2800" dirty="0">
                <a:solidFill>
                  <a:schemeClr val="tx1"/>
                </a:solidFill>
                <a:latin typeface="Consolas" panose="020B0609020204030204" pitchFamily="49" charset="0"/>
              </a:rPr>
              <a:t> ÷ 2 = 5 …… </a:t>
            </a:r>
            <a:r>
              <a:rPr lang="en-US" altLang="zh-CN" sz="2800" dirty="0">
                <a:solidFill>
                  <a:srgbClr val="C00000"/>
                </a:solidFill>
                <a:latin typeface="Consolas" panose="020B0609020204030204" pitchFamily="49" charset="0"/>
              </a:rPr>
              <a:t>1</a:t>
            </a:r>
            <a:endParaRPr lang="zh-CN" altLang="en-US" sz="2800" dirty="0">
              <a:solidFill>
                <a:srgbClr val="C00000"/>
              </a:solidFill>
              <a:latin typeface="Consolas" panose="020B0609020204030204" pitchFamily="49" charset="0"/>
            </a:endParaRPr>
          </a:p>
        </p:txBody>
      </p:sp>
      <p:sp>
        <p:nvSpPr>
          <p:cNvPr id="6" name="矩形 5">
            <a:extLst>
              <a:ext uri="{FF2B5EF4-FFF2-40B4-BE49-F238E27FC236}">
                <a16:creationId xmlns:a16="http://schemas.microsoft.com/office/drawing/2014/main" id="{C501E446-F467-4111-B83E-413CFF46FBB9}"/>
              </a:ext>
            </a:extLst>
          </p:cNvPr>
          <p:cNvSpPr/>
          <p:nvPr/>
        </p:nvSpPr>
        <p:spPr>
          <a:xfrm>
            <a:off x="1921244" y="2946106"/>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5 ÷ 2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 </a:t>
            </a:r>
            <a:endParaRPr lang="zh-CN" altLang="en-US" sz="2800" dirty="0">
              <a:solidFill>
                <a:schemeClr val="tx1"/>
              </a:solidFill>
              <a:latin typeface="Consolas" panose="020B0609020204030204" pitchFamily="49" charset="0"/>
            </a:endParaRPr>
          </a:p>
        </p:txBody>
      </p:sp>
      <p:sp>
        <p:nvSpPr>
          <p:cNvPr id="7" name="矩形 6">
            <a:extLst>
              <a:ext uri="{FF2B5EF4-FFF2-40B4-BE49-F238E27FC236}">
                <a16:creationId xmlns:a16="http://schemas.microsoft.com/office/drawing/2014/main" id="{4547C12B-C345-4A02-9935-312688F506A2}"/>
              </a:ext>
            </a:extLst>
          </p:cNvPr>
          <p:cNvSpPr/>
          <p:nvPr/>
        </p:nvSpPr>
        <p:spPr>
          <a:xfrm>
            <a:off x="1921244" y="3568406"/>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2 ÷ 2 = 1 …… </a:t>
            </a:r>
            <a:r>
              <a:rPr lang="en-US" altLang="zh-CN" sz="2800" dirty="0">
                <a:solidFill>
                  <a:srgbClr val="C00000"/>
                </a:solidFill>
                <a:latin typeface="Consolas" panose="020B0609020204030204" pitchFamily="49" charset="0"/>
              </a:rPr>
              <a:t>0</a:t>
            </a:r>
            <a:endParaRPr lang="zh-CN" altLang="en-US" sz="2800" dirty="0">
              <a:solidFill>
                <a:srgbClr val="C00000"/>
              </a:solidFill>
              <a:latin typeface="Consolas" panose="020B0609020204030204" pitchFamily="49" charset="0"/>
            </a:endParaRPr>
          </a:p>
        </p:txBody>
      </p:sp>
      <p:sp>
        <p:nvSpPr>
          <p:cNvPr id="8" name="矩形 7">
            <a:extLst>
              <a:ext uri="{FF2B5EF4-FFF2-40B4-BE49-F238E27FC236}">
                <a16:creationId xmlns:a16="http://schemas.microsoft.com/office/drawing/2014/main" id="{D4D5F469-90D7-4853-BFE2-9149FDFEED38}"/>
              </a:ext>
            </a:extLst>
          </p:cNvPr>
          <p:cNvSpPr/>
          <p:nvPr/>
        </p:nvSpPr>
        <p:spPr>
          <a:xfrm>
            <a:off x="1921244" y="4190706"/>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1 ÷ 2 = 0 …… </a:t>
            </a:r>
            <a:r>
              <a:rPr lang="en-US" altLang="zh-CN" sz="2800" dirty="0">
                <a:solidFill>
                  <a:srgbClr val="C00000"/>
                </a:solidFill>
                <a:latin typeface="Consolas" panose="020B0609020204030204" pitchFamily="49" charset="0"/>
              </a:rPr>
              <a:t>1</a:t>
            </a:r>
            <a:endParaRPr lang="zh-CN" altLang="en-US" sz="2800" dirty="0">
              <a:solidFill>
                <a:srgbClr val="C00000"/>
              </a:solidFill>
              <a:latin typeface="Consolas" panose="020B0609020204030204" pitchFamily="49" charset="0"/>
            </a:endParaRPr>
          </a:p>
        </p:txBody>
      </p:sp>
      <p:sp>
        <p:nvSpPr>
          <p:cNvPr id="11" name="矩形 10">
            <a:extLst>
              <a:ext uri="{FF2B5EF4-FFF2-40B4-BE49-F238E27FC236}">
                <a16:creationId xmlns:a16="http://schemas.microsoft.com/office/drawing/2014/main" id="{030F8FBC-2AA0-42DE-8D52-055E9C18AF1A}"/>
              </a:ext>
            </a:extLst>
          </p:cNvPr>
          <p:cNvSpPr/>
          <p:nvPr/>
        </p:nvSpPr>
        <p:spPr>
          <a:xfrm>
            <a:off x="6730705" y="2306043"/>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66FF"/>
                </a:solidFill>
                <a:latin typeface="Consolas" panose="020B0609020204030204" pitchFamily="49" charset="0"/>
              </a:rPr>
              <a:t>0.6</a:t>
            </a:r>
            <a:r>
              <a:rPr lang="en-US" altLang="zh-CN" sz="2800" dirty="0">
                <a:solidFill>
                  <a:schemeClr val="tx1"/>
                </a:solidFill>
                <a:latin typeface="Consolas" panose="020B0609020204030204" pitchFamily="49" charset="0"/>
              </a:rPr>
              <a:t>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.2</a:t>
            </a:r>
          </a:p>
        </p:txBody>
      </p:sp>
      <p:sp>
        <p:nvSpPr>
          <p:cNvPr id="12" name="矩形 11">
            <a:extLst>
              <a:ext uri="{FF2B5EF4-FFF2-40B4-BE49-F238E27FC236}">
                <a16:creationId xmlns:a16="http://schemas.microsoft.com/office/drawing/2014/main" id="{C501E446-F467-4111-B83E-413CFF46FBB9}"/>
              </a:ext>
            </a:extLst>
          </p:cNvPr>
          <p:cNvSpPr/>
          <p:nvPr/>
        </p:nvSpPr>
        <p:spPr>
          <a:xfrm>
            <a:off x="6730705" y="2928343"/>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0.2 * 2 = </a:t>
            </a:r>
            <a:r>
              <a:rPr lang="en-US" altLang="zh-CN" sz="2800" dirty="0">
                <a:solidFill>
                  <a:srgbClr val="C00000"/>
                </a:solidFill>
                <a:latin typeface="Consolas" panose="020B0609020204030204" pitchFamily="49" charset="0"/>
              </a:rPr>
              <a:t>0</a:t>
            </a:r>
            <a:r>
              <a:rPr lang="en-US" altLang="zh-CN" sz="2800" dirty="0">
                <a:solidFill>
                  <a:schemeClr val="tx1"/>
                </a:solidFill>
                <a:latin typeface="Consolas" panose="020B0609020204030204" pitchFamily="49" charset="0"/>
              </a:rPr>
              <a:t>.4 </a:t>
            </a:r>
          </a:p>
        </p:txBody>
      </p:sp>
      <p:sp>
        <p:nvSpPr>
          <p:cNvPr id="13" name="矩形 12">
            <a:extLst>
              <a:ext uri="{FF2B5EF4-FFF2-40B4-BE49-F238E27FC236}">
                <a16:creationId xmlns:a16="http://schemas.microsoft.com/office/drawing/2014/main" id="{4547C12B-C345-4A02-9935-312688F506A2}"/>
              </a:ext>
            </a:extLst>
          </p:cNvPr>
          <p:cNvSpPr/>
          <p:nvPr/>
        </p:nvSpPr>
        <p:spPr>
          <a:xfrm>
            <a:off x="6730705" y="3550643"/>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0.4 * 2 = </a:t>
            </a:r>
            <a:r>
              <a:rPr lang="en-US" altLang="zh-CN" sz="2800" dirty="0">
                <a:solidFill>
                  <a:srgbClr val="C00000"/>
                </a:solidFill>
                <a:latin typeface="Consolas" panose="020B0609020204030204" pitchFamily="49" charset="0"/>
              </a:rPr>
              <a:t>0</a:t>
            </a:r>
            <a:r>
              <a:rPr lang="en-US" altLang="zh-CN" sz="2800" dirty="0">
                <a:solidFill>
                  <a:schemeClr val="tx1"/>
                </a:solidFill>
                <a:latin typeface="Consolas" panose="020B0609020204030204" pitchFamily="49" charset="0"/>
              </a:rPr>
              <a:t>.8</a:t>
            </a:r>
            <a:endParaRPr lang="zh-CN" altLang="en-US" sz="2800" dirty="0">
              <a:solidFill>
                <a:srgbClr val="0066FF"/>
              </a:solidFill>
              <a:latin typeface="Consolas" panose="020B0609020204030204" pitchFamily="49" charset="0"/>
            </a:endParaRPr>
          </a:p>
        </p:txBody>
      </p:sp>
      <p:sp>
        <p:nvSpPr>
          <p:cNvPr id="14" name="矩形 13">
            <a:extLst>
              <a:ext uri="{FF2B5EF4-FFF2-40B4-BE49-F238E27FC236}">
                <a16:creationId xmlns:a16="http://schemas.microsoft.com/office/drawing/2014/main" id="{D4D5F469-90D7-4853-BFE2-9149FDFEED38}"/>
              </a:ext>
            </a:extLst>
          </p:cNvPr>
          <p:cNvSpPr/>
          <p:nvPr/>
        </p:nvSpPr>
        <p:spPr>
          <a:xfrm>
            <a:off x="6730705" y="4172943"/>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0.8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.6</a:t>
            </a:r>
          </a:p>
        </p:txBody>
      </p:sp>
      <p:grpSp>
        <p:nvGrpSpPr>
          <p:cNvPr id="20" name="组合 19"/>
          <p:cNvGrpSpPr/>
          <p:nvPr/>
        </p:nvGrpSpPr>
        <p:grpSpPr>
          <a:xfrm>
            <a:off x="5285876" y="2323806"/>
            <a:ext cx="646331" cy="2394247"/>
            <a:chOff x="5285876" y="2323806"/>
            <a:chExt cx="646331" cy="2394247"/>
          </a:xfrm>
        </p:grpSpPr>
        <p:sp>
          <p:nvSpPr>
            <p:cNvPr id="10" name="Line 53"/>
            <p:cNvSpPr>
              <a:spLocks noChangeShapeType="1"/>
            </p:cNvSpPr>
            <p:nvPr/>
          </p:nvSpPr>
          <p:spPr bwMode="auto">
            <a:xfrm>
              <a:off x="5609042" y="2323806"/>
              <a:ext cx="0" cy="1993013"/>
            </a:xfrm>
            <a:prstGeom prst="line">
              <a:avLst/>
            </a:prstGeom>
            <a:noFill/>
            <a:ln w="28575">
              <a:solidFill>
                <a:schemeClr val="accent2"/>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Consolas" panose="020B0609020204030204" pitchFamily="49" charset="0"/>
                <a:ea typeface="微软雅黑" panose="020B0503020204020204" pitchFamily="34" charset="-122"/>
                <a:cs typeface="Segoe UI Black" panose="020B0A02040204020203" pitchFamily="34" charset="0"/>
              </a:endParaRPr>
            </a:p>
          </p:txBody>
        </p:sp>
        <p:sp>
          <p:nvSpPr>
            <p:cNvPr id="3" name="矩形 2"/>
            <p:cNvSpPr/>
            <p:nvPr/>
          </p:nvSpPr>
          <p:spPr>
            <a:xfrm>
              <a:off x="5285876" y="4348721"/>
              <a:ext cx="646331" cy="369332"/>
            </a:xfrm>
            <a:prstGeom prst="rect">
              <a:avLst/>
            </a:prstGeom>
          </p:spPr>
          <p:txBody>
            <a:bodyPr wrap="none">
              <a:spAutoFit/>
            </a:bodyPr>
            <a:lstStyle/>
            <a:p>
              <a:r>
                <a:rPr lang="zh-CN" altLang="en-US" dirty="0">
                  <a:latin typeface="Consolas" panose="020B0609020204030204" pitchFamily="49" charset="0"/>
                  <a:ea typeface="微软雅黑" panose="020B0503020204020204" pitchFamily="34" charset="-122"/>
                </a:rPr>
                <a:t>高位</a:t>
              </a:r>
              <a:endParaRPr lang="zh-CN" altLang="en-US" dirty="0">
                <a:latin typeface="Consolas" panose="020B0609020204030204" pitchFamily="49" charset="0"/>
              </a:endParaRPr>
            </a:p>
          </p:txBody>
        </p:sp>
      </p:grpSp>
      <p:grpSp>
        <p:nvGrpSpPr>
          <p:cNvPr id="21" name="组合 20"/>
          <p:cNvGrpSpPr/>
          <p:nvPr/>
        </p:nvGrpSpPr>
        <p:grpSpPr>
          <a:xfrm>
            <a:off x="10095338" y="2253653"/>
            <a:ext cx="646331" cy="2417542"/>
            <a:chOff x="10095338" y="2253653"/>
            <a:chExt cx="646331" cy="2417542"/>
          </a:xfrm>
        </p:grpSpPr>
        <p:sp>
          <p:nvSpPr>
            <p:cNvPr id="15" name="Line 53"/>
            <p:cNvSpPr>
              <a:spLocks noChangeShapeType="1"/>
            </p:cNvSpPr>
            <p:nvPr/>
          </p:nvSpPr>
          <p:spPr bwMode="auto">
            <a:xfrm flipV="1">
              <a:off x="10418504" y="2622984"/>
              <a:ext cx="0" cy="2048211"/>
            </a:xfrm>
            <a:prstGeom prst="line">
              <a:avLst/>
            </a:prstGeom>
            <a:noFill/>
            <a:ln w="28575">
              <a:solidFill>
                <a:schemeClr val="accent2"/>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 name="矩形 15"/>
            <p:cNvSpPr/>
            <p:nvPr/>
          </p:nvSpPr>
          <p:spPr>
            <a:xfrm>
              <a:off x="10095338" y="2253653"/>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高位</a:t>
              </a:r>
              <a:endParaRPr lang="zh-CN" altLang="en-US" dirty="0"/>
            </a:p>
          </p:txBody>
        </p:sp>
      </p:grpSp>
      <p:sp>
        <p:nvSpPr>
          <p:cNvPr id="5" name="矩形 4"/>
          <p:cNvSpPr/>
          <p:nvPr/>
        </p:nvSpPr>
        <p:spPr>
          <a:xfrm>
            <a:off x="3001249" y="5126297"/>
            <a:ext cx="1415772" cy="1015663"/>
          </a:xfrm>
          <a:prstGeom prst="rect">
            <a:avLst/>
          </a:prstGeom>
        </p:spPr>
        <p:txBody>
          <a:bodyPr wrap="none">
            <a:spAutoFit/>
          </a:bodyPr>
          <a:lstStyle/>
          <a:p>
            <a:pPr algn="ctr">
              <a:spcBef>
                <a:spcPct val="50000"/>
              </a:spcBef>
            </a:pPr>
            <a:r>
              <a:rPr lang="zh-CN" altLang="en-US" sz="2400" b="1" dirty="0">
                <a:solidFill>
                  <a:schemeClr val="accent2"/>
                </a:solidFill>
                <a:latin typeface="Consolas" panose="020B0609020204030204" pitchFamily="49" charset="0"/>
                <a:ea typeface="微软雅黑" panose="020B0503020204020204" pitchFamily="34" charset="-122"/>
              </a:rPr>
              <a:t>除尽为止</a:t>
            </a:r>
            <a:endParaRPr lang="en-US" altLang="zh-CN" sz="2400" b="1" dirty="0">
              <a:solidFill>
                <a:schemeClr val="accent2"/>
              </a:solidFill>
              <a:latin typeface="Consolas" panose="020B0609020204030204" pitchFamily="49" charset="0"/>
              <a:ea typeface="微软雅黑" panose="020B0503020204020204" pitchFamily="34" charset="-122"/>
            </a:endParaRPr>
          </a:p>
          <a:p>
            <a:pPr algn="ctr">
              <a:spcBef>
                <a:spcPct val="50000"/>
              </a:spcBef>
            </a:pPr>
            <a:r>
              <a:rPr lang="zh-CN" altLang="en-US" sz="2400" dirty="0">
                <a:solidFill>
                  <a:schemeClr val="accent2"/>
                </a:solidFill>
                <a:latin typeface="Consolas" panose="020B0609020204030204" pitchFamily="49" charset="0"/>
                <a:ea typeface="微软雅黑" panose="020B0503020204020204" pitchFamily="34" charset="-122"/>
              </a:rPr>
              <a:t> </a:t>
            </a:r>
            <a:r>
              <a:rPr lang="en-US" altLang="zh-CN" sz="2400" dirty="0">
                <a:solidFill>
                  <a:srgbClr val="C00000"/>
                </a:solidFill>
                <a:latin typeface="Consolas" panose="020B0609020204030204" pitchFamily="49" charset="0"/>
                <a:ea typeface="微软雅黑" panose="020B0503020204020204" pitchFamily="34" charset="-122"/>
              </a:rPr>
              <a:t>1011</a:t>
            </a:r>
          </a:p>
        </p:txBody>
      </p:sp>
      <p:sp>
        <p:nvSpPr>
          <p:cNvPr id="17" name="矩形 16"/>
          <p:cNvSpPr/>
          <p:nvPr/>
        </p:nvSpPr>
        <p:spPr>
          <a:xfrm>
            <a:off x="6659272" y="5126297"/>
            <a:ext cx="3910045" cy="1015663"/>
          </a:xfrm>
          <a:prstGeom prst="rect">
            <a:avLst/>
          </a:prstGeom>
        </p:spPr>
        <p:txBody>
          <a:bodyPr wrap="none">
            <a:spAutoFit/>
          </a:bodyPr>
          <a:lstStyle/>
          <a:p>
            <a:pPr algn="ctr">
              <a:spcBef>
                <a:spcPct val="50000"/>
              </a:spcBef>
            </a:pPr>
            <a:r>
              <a:rPr lang="zh-CN" altLang="en-US" sz="2400" b="1" dirty="0">
                <a:solidFill>
                  <a:schemeClr val="accent2"/>
                </a:solidFill>
                <a:latin typeface="Consolas" panose="020B0609020204030204" pitchFamily="49" charset="0"/>
                <a:ea typeface="微软雅黑" panose="020B0503020204020204" pitchFamily="34" charset="-122"/>
              </a:rPr>
              <a:t>尾数为零或满足位数为止</a:t>
            </a:r>
            <a:r>
              <a:rPr lang="en-US" altLang="zh-CN" sz="2400" b="1" dirty="0">
                <a:solidFill>
                  <a:schemeClr val="accent2"/>
                </a:solidFill>
                <a:latin typeface="Consolas" panose="020B0609020204030204" pitchFamily="49" charset="0"/>
                <a:ea typeface="微软雅黑" panose="020B0503020204020204" pitchFamily="34" charset="-122"/>
              </a:rPr>
              <a:t>  </a:t>
            </a:r>
          </a:p>
          <a:p>
            <a:pPr algn="ctr">
              <a:spcBef>
                <a:spcPct val="50000"/>
              </a:spcBef>
            </a:pPr>
            <a:r>
              <a:rPr lang="en-US" altLang="zh-CN" sz="2400" dirty="0">
                <a:solidFill>
                  <a:schemeClr val="accent2"/>
                </a:solidFill>
                <a:latin typeface="Consolas" panose="020B0609020204030204" pitchFamily="49" charset="0"/>
                <a:ea typeface="微软雅黑" panose="020B0503020204020204" pitchFamily="34" charset="-122"/>
              </a:rPr>
              <a:t>0.</a:t>
            </a:r>
            <a:r>
              <a:rPr lang="en-US" altLang="zh-CN" sz="2400" dirty="0">
                <a:solidFill>
                  <a:srgbClr val="C00000"/>
                </a:solidFill>
                <a:latin typeface="Consolas" panose="020B0609020204030204" pitchFamily="49" charset="0"/>
                <a:ea typeface="微软雅黑" panose="020B0503020204020204" pitchFamily="34" charset="-122"/>
              </a:rPr>
              <a:t>1001 </a:t>
            </a:r>
            <a:r>
              <a:rPr lang="en-US" altLang="zh-CN" sz="2400" dirty="0">
                <a:solidFill>
                  <a:schemeClr val="accent2"/>
                </a:solidFill>
                <a:latin typeface="Consolas" panose="020B0609020204030204" pitchFamily="49" charset="0"/>
                <a:ea typeface="微软雅黑" panose="020B0503020204020204" pitchFamily="34" charset="-122"/>
              </a:rPr>
              <a:t>1001…</a:t>
            </a:r>
            <a:endParaRPr lang="zh-CN" altLang="en-US" sz="2400" dirty="0">
              <a:solidFill>
                <a:schemeClr val="accent2"/>
              </a:solidFill>
              <a:latin typeface="Consolas" panose="020B0609020204030204" pitchFamily="49" charset="0"/>
              <a:ea typeface="微软雅黑" panose="020B0503020204020204" pitchFamily="34" charset="-122"/>
            </a:endParaRPr>
          </a:p>
        </p:txBody>
      </p:sp>
      <p:sp>
        <p:nvSpPr>
          <p:cNvPr id="18" name="矩形 17"/>
          <p:cNvSpPr/>
          <p:nvPr/>
        </p:nvSpPr>
        <p:spPr>
          <a:xfrm>
            <a:off x="2432185" y="1747029"/>
            <a:ext cx="2520242" cy="461665"/>
          </a:xfrm>
          <a:prstGeom prst="rect">
            <a:avLst/>
          </a:prstGeom>
        </p:spPr>
        <p:txBody>
          <a:bodyPr wrap="none">
            <a:spAutoFit/>
          </a:bodyPr>
          <a:lstStyle/>
          <a:p>
            <a:pPr algn="ctr">
              <a:spcBef>
                <a:spcPct val="50000"/>
              </a:spcBef>
            </a:pPr>
            <a:r>
              <a:rPr lang="zh-CN" altLang="en-US" sz="2400" b="1" dirty="0">
                <a:solidFill>
                  <a:srgbClr val="FF0000"/>
                </a:solidFill>
                <a:latin typeface="微软雅黑" panose="020B0503020204020204" pitchFamily="34" charset="-122"/>
                <a:ea typeface="微软雅黑" panose="020B0503020204020204" pitchFamily="34" charset="-122"/>
              </a:rPr>
              <a:t>整数部分除</a:t>
            </a: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取余</a:t>
            </a:r>
          </a:p>
        </p:txBody>
      </p:sp>
      <p:sp>
        <p:nvSpPr>
          <p:cNvPr id="19" name="矩形 18"/>
          <p:cNvSpPr/>
          <p:nvPr/>
        </p:nvSpPr>
        <p:spPr>
          <a:xfrm>
            <a:off x="7184050" y="1748210"/>
            <a:ext cx="2520242" cy="461665"/>
          </a:xfrm>
          <a:prstGeom prst="rect">
            <a:avLst/>
          </a:prstGeom>
        </p:spPr>
        <p:txBody>
          <a:bodyPr wrap="none">
            <a:spAutoFit/>
          </a:bodyPr>
          <a:lstStyle/>
          <a:p>
            <a:pPr algn="ctr">
              <a:spcBef>
                <a:spcPct val="50000"/>
              </a:spcBef>
            </a:pPr>
            <a:r>
              <a:rPr lang="zh-CN" altLang="en-US" sz="2400" b="1" dirty="0">
                <a:solidFill>
                  <a:srgbClr val="FF0000"/>
                </a:solidFill>
                <a:latin typeface="微软雅黑" panose="020B0503020204020204" pitchFamily="34" charset="-122"/>
                <a:ea typeface="微软雅黑" panose="020B0503020204020204" pitchFamily="34" charset="-122"/>
              </a:rPr>
              <a:t>小数部分乘</a:t>
            </a: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取整</a:t>
            </a:r>
          </a:p>
        </p:txBody>
      </p:sp>
      <p:sp>
        <p:nvSpPr>
          <p:cNvPr id="22" name="矩形 21"/>
          <p:cNvSpPr/>
          <p:nvPr/>
        </p:nvSpPr>
        <p:spPr>
          <a:xfrm>
            <a:off x="4850821" y="1005751"/>
            <a:ext cx="2162772" cy="461665"/>
          </a:xfrm>
          <a:prstGeom prst="rect">
            <a:avLst/>
          </a:prstGeom>
        </p:spPr>
        <p:txBody>
          <a:bodyPr wrap="none">
            <a:spAutoFit/>
          </a:bodyPr>
          <a:lstStyle/>
          <a:p>
            <a:pPr algn="ctr">
              <a:spcBef>
                <a:spcPct val="50000"/>
              </a:spcBef>
            </a:pPr>
            <a:r>
              <a:rPr lang="en-US" altLang="zh-CN" sz="2400" b="1" dirty="0">
                <a:latin typeface="微软雅黑" panose="020B0503020204020204" pitchFamily="34" charset="-122"/>
                <a:ea typeface="微软雅黑" panose="020B0503020204020204" pitchFamily="34" charset="-122"/>
              </a:rPr>
              <a:t>11.6 </a:t>
            </a:r>
            <a:r>
              <a:rPr lang="zh-CN" altLang="en-US" sz="2400" b="1" dirty="0">
                <a:latin typeface="微软雅黑" panose="020B0503020204020204" pitchFamily="34" charset="-122"/>
                <a:ea typeface="微软雅黑" panose="020B0503020204020204" pitchFamily="34" charset="-122"/>
              </a:rPr>
              <a:t>转二进制</a:t>
            </a:r>
          </a:p>
        </p:txBody>
      </p:sp>
    </p:spTree>
    <p:extLst>
      <p:ext uri="{BB962C8B-B14F-4D97-AF65-F5344CB8AC3E}">
        <p14:creationId xmlns:p14="http://schemas.microsoft.com/office/powerpoint/2010/main" val="272255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up)">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up)">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up)">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down)">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up)">
                                      <p:cBhvr>
                                        <p:cTn id="7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5" grpId="0"/>
      <p:bldP spid="17" grpId="0"/>
      <p:bldP spid="18" grpId="0"/>
      <p:bldP spid="19" grpId="0"/>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C99 </a:t>
            </a:r>
            <a:r>
              <a:rPr lang="en-US" altLang="zh-CN" dirty="0" err="1"/>
              <a:t>stdint.h</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typedef   signed   char  	 </a:t>
            </a:r>
            <a:r>
              <a:rPr lang="en-US" altLang="zh-CN" dirty="0">
                <a:solidFill>
                  <a:srgbClr val="1387B7"/>
                </a:solidFill>
              </a:rPr>
              <a:t>int8_t; </a:t>
            </a:r>
          </a:p>
          <a:p>
            <a:pPr>
              <a:lnSpc>
                <a:spcPct val="150000"/>
              </a:lnSpc>
            </a:pPr>
            <a:r>
              <a:rPr lang="en-US" altLang="zh-CN" dirty="0"/>
              <a:t>typedef   unsigned   char    </a:t>
            </a:r>
            <a:r>
              <a:rPr lang="en-US" altLang="zh-CN" dirty="0">
                <a:solidFill>
                  <a:srgbClr val="1387B7"/>
                </a:solidFill>
              </a:rPr>
              <a:t>uint8_t; </a:t>
            </a:r>
          </a:p>
          <a:p>
            <a:pPr>
              <a:lnSpc>
                <a:spcPct val="150000"/>
              </a:lnSpc>
            </a:pPr>
            <a:r>
              <a:rPr lang="en-US" altLang="zh-CN" dirty="0"/>
              <a:t>typedef   short     </a:t>
            </a:r>
            <a:r>
              <a:rPr lang="en-US" altLang="zh-CN" dirty="0">
                <a:solidFill>
                  <a:srgbClr val="1387B7"/>
                </a:solidFill>
              </a:rPr>
              <a:t>int16_t; </a:t>
            </a:r>
          </a:p>
          <a:p>
            <a:pPr>
              <a:lnSpc>
                <a:spcPct val="150000"/>
              </a:lnSpc>
            </a:pPr>
            <a:r>
              <a:rPr lang="en-US" altLang="zh-CN" dirty="0"/>
              <a:t>typedef   unsigned   short     </a:t>
            </a:r>
            <a:r>
              <a:rPr lang="en-US" altLang="zh-CN" dirty="0">
                <a:solidFill>
                  <a:srgbClr val="1387B7"/>
                </a:solidFill>
              </a:rPr>
              <a:t>uint16_t; </a:t>
            </a:r>
          </a:p>
          <a:p>
            <a:pPr>
              <a:lnSpc>
                <a:spcPct val="150000"/>
              </a:lnSpc>
            </a:pPr>
            <a:r>
              <a:rPr lang="en-US" altLang="zh-CN" dirty="0"/>
              <a:t>typedef   int     </a:t>
            </a:r>
            <a:r>
              <a:rPr lang="en-US" altLang="zh-CN" dirty="0">
                <a:solidFill>
                  <a:srgbClr val="1387B7"/>
                </a:solidFill>
              </a:rPr>
              <a:t>int32_t; </a:t>
            </a:r>
          </a:p>
          <a:p>
            <a:pPr>
              <a:lnSpc>
                <a:spcPct val="150000"/>
              </a:lnSpc>
            </a:pPr>
            <a:r>
              <a:rPr lang="en-US" altLang="zh-CN" dirty="0"/>
              <a:t>typedef   unsigned       </a:t>
            </a:r>
            <a:r>
              <a:rPr lang="en-US" altLang="zh-CN" dirty="0">
                <a:solidFill>
                  <a:srgbClr val="1387B7"/>
                </a:solidFill>
              </a:rPr>
              <a:t>uint32_t; </a:t>
            </a:r>
          </a:p>
          <a:p>
            <a:pPr>
              <a:lnSpc>
                <a:spcPct val="150000"/>
              </a:lnSpc>
            </a:pPr>
            <a:r>
              <a:rPr lang="en-US" altLang="zh-CN" dirty="0"/>
              <a:t>typedef   long   </a:t>
            </a:r>
            <a:r>
              <a:rPr lang="en-US" altLang="zh-CN" dirty="0" err="1"/>
              <a:t>long</a:t>
            </a:r>
            <a:r>
              <a:rPr lang="en-US" altLang="zh-CN" dirty="0"/>
              <a:t>     </a:t>
            </a:r>
            <a:r>
              <a:rPr lang="en-US" altLang="zh-CN" dirty="0">
                <a:solidFill>
                  <a:srgbClr val="1387B7"/>
                </a:solidFill>
              </a:rPr>
              <a:t>int64_t; </a:t>
            </a:r>
          </a:p>
          <a:p>
            <a:pPr>
              <a:lnSpc>
                <a:spcPct val="150000"/>
              </a:lnSpc>
            </a:pPr>
            <a:r>
              <a:rPr lang="en-US" altLang="zh-CN" dirty="0"/>
              <a:t>typedef   unsigned   long   </a:t>
            </a:r>
            <a:r>
              <a:rPr lang="en-US" altLang="zh-CN" dirty="0" err="1"/>
              <a:t>long</a:t>
            </a:r>
            <a:r>
              <a:rPr lang="en-US" altLang="zh-CN" dirty="0"/>
              <a:t>      </a:t>
            </a:r>
            <a:r>
              <a:rPr lang="en-US" altLang="zh-CN" dirty="0">
                <a:solidFill>
                  <a:srgbClr val="1387B7"/>
                </a:solidFill>
              </a:rPr>
              <a:t>uint64_t; </a:t>
            </a:r>
          </a:p>
          <a:p>
            <a:pPr marL="0" indent="0">
              <a:buNone/>
            </a:pPr>
            <a:endParaRPr lang="zh-CN" altLang="en-US" dirty="0"/>
          </a:p>
        </p:txBody>
      </p:sp>
    </p:spTree>
    <p:extLst>
      <p:ext uri="{BB962C8B-B14F-4D97-AF65-F5344CB8AC3E}">
        <p14:creationId xmlns:p14="http://schemas.microsoft.com/office/powerpoint/2010/main" val="38371740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程序中数据类型的宽度</a:t>
            </a:r>
          </a:p>
        </p:txBody>
      </p:sp>
      <p:sp>
        <p:nvSpPr>
          <p:cNvPr id="3" name="内容占位符 2"/>
          <p:cNvSpPr>
            <a:spLocks noGrp="1"/>
          </p:cNvSpPr>
          <p:nvPr>
            <p:ph idx="1"/>
          </p:nvPr>
        </p:nvSpPr>
        <p:spPr>
          <a:xfrm>
            <a:off x="487823" y="942764"/>
            <a:ext cx="6156045" cy="5637024"/>
          </a:xfrm>
        </p:spPr>
        <p:txBody>
          <a:bodyPr>
            <a:normAutofit/>
          </a:bodyPr>
          <a:lstStyle/>
          <a:p>
            <a:pPr marL="203200" indent="-203200">
              <a:lnSpc>
                <a:spcPct val="150000"/>
              </a:lnSpc>
            </a:pPr>
            <a:r>
              <a:rPr lang="zh-CN" altLang="en-US" b="1" dirty="0"/>
              <a:t>高级语言支持</a:t>
            </a:r>
            <a:r>
              <a:rPr lang="zh-CN" altLang="en-US" b="1" dirty="0">
                <a:solidFill>
                  <a:srgbClr val="18978B"/>
                </a:solidFill>
              </a:rPr>
              <a:t>多类型、多长度</a:t>
            </a:r>
            <a:r>
              <a:rPr lang="zh-CN" altLang="en-US" b="1" dirty="0"/>
              <a:t>的数据</a:t>
            </a:r>
          </a:p>
          <a:p>
            <a:pPr marL="673100" lvl="2" indent="-342900">
              <a:lnSpc>
                <a:spcPct val="150000"/>
              </a:lnSpc>
              <a:spcBef>
                <a:spcPts val="1000"/>
              </a:spcBef>
              <a:buFont typeface="Wingdings" panose="05000000000000000000" pitchFamily="2" charset="2"/>
              <a:buChar char="p"/>
            </a:pPr>
            <a:r>
              <a:rPr lang="en-US" altLang="zh-CN" sz="2400" dirty="0">
                <a:solidFill>
                  <a:srgbClr val="C00000"/>
                </a:solidFill>
              </a:rPr>
              <a:t>C</a:t>
            </a:r>
            <a:r>
              <a:rPr lang="zh-CN" altLang="en-US" sz="2400" dirty="0">
                <a:solidFill>
                  <a:srgbClr val="C00000"/>
                </a:solidFill>
              </a:rPr>
              <a:t>语言中</a:t>
            </a:r>
            <a:r>
              <a:rPr lang="en-US" altLang="zh-CN" sz="2400" dirty="0">
                <a:solidFill>
                  <a:srgbClr val="C00000"/>
                </a:solidFill>
              </a:rPr>
              <a:t>char</a:t>
            </a:r>
            <a:r>
              <a:rPr lang="zh-CN" altLang="en-US" sz="2400" dirty="0">
                <a:solidFill>
                  <a:srgbClr val="C00000"/>
                </a:solidFill>
              </a:rPr>
              <a:t>型的宽度为</a:t>
            </a:r>
            <a:r>
              <a:rPr lang="en-US" altLang="zh-CN" sz="2400" dirty="0">
                <a:solidFill>
                  <a:srgbClr val="C00000"/>
                </a:solidFill>
              </a:rPr>
              <a:t>1</a:t>
            </a:r>
            <a:r>
              <a:rPr lang="zh-CN" altLang="en-US" sz="2400" dirty="0">
                <a:solidFill>
                  <a:srgbClr val="C00000"/>
                </a:solidFill>
              </a:rPr>
              <a:t>字节</a:t>
            </a:r>
            <a:endParaRPr lang="en-US" altLang="zh-CN" sz="2400" dirty="0">
              <a:solidFill>
                <a:srgbClr val="C00000"/>
              </a:solidFill>
            </a:endParaRPr>
          </a:p>
          <a:p>
            <a:pPr marL="673100" lvl="2" indent="-342900">
              <a:lnSpc>
                <a:spcPct val="150000"/>
              </a:lnSpc>
              <a:spcBef>
                <a:spcPts val="1000"/>
              </a:spcBef>
              <a:buFont typeface="Wingdings" panose="05000000000000000000" pitchFamily="2" charset="2"/>
              <a:buChar char="p"/>
            </a:pPr>
            <a:r>
              <a:rPr lang="zh-CN" altLang="en-US" sz="2400" dirty="0">
                <a:solidFill>
                  <a:srgbClr val="C00000"/>
                </a:solidFill>
              </a:rPr>
              <a:t>可表示一个字符（非数值数据）</a:t>
            </a:r>
            <a:endParaRPr lang="en-US" altLang="zh-CN" sz="2400" dirty="0">
              <a:solidFill>
                <a:srgbClr val="C00000"/>
              </a:solidFill>
            </a:endParaRPr>
          </a:p>
          <a:p>
            <a:pPr marL="673100" lvl="2" indent="-342900">
              <a:lnSpc>
                <a:spcPct val="150000"/>
              </a:lnSpc>
              <a:spcBef>
                <a:spcPts val="1000"/>
              </a:spcBef>
              <a:buFont typeface="Wingdings" panose="05000000000000000000" pitchFamily="2" charset="2"/>
              <a:buChar char="p"/>
            </a:pPr>
            <a:r>
              <a:rPr lang="zh-CN" altLang="en-US" sz="2400" dirty="0">
                <a:solidFill>
                  <a:srgbClr val="C00000"/>
                </a:solidFill>
              </a:rPr>
              <a:t>也可表示一个</a:t>
            </a:r>
            <a:r>
              <a:rPr lang="en-US" altLang="zh-CN" sz="2400" dirty="0">
                <a:solidFill>
                  <a:srgbClr val="C00000"/>
                </a:solidFill>
              </a:rPr>
              <a:t>8</a:t>
            </a:r>
            <a:r>
              <a:rPr lang="zh-CN" altLang="en-US" sz="2400" dirty="0">
                <a:solidFill>
                  <a:srgbClr val="C00000"/>
                </a:solidFill>
              </a:rPr>
              <a:t>位的整数（数值数据）</a:t>
            </a:r>
          </a:p>
          <a:p>
            <a:pPr marL="203200" lvl="1" indent="-203200">
              <a:lnSpc>
                <a:spcPct val="150000"/>
              </a:lnSpc>
              <a:spcBef>
                <a:spcPts val="1000"/>
              </a:spcBef>
              <a:buFont typeface="Wingdings" panose="05000000000000000000" pitchFamily="2" charset="2"/>
              <a:buChar char="n"/>
            </a:pPr>
            <a:r>
              <a:rPr lang="zh-CN" altLang="en-US" sz="2600" b="1" dirty="0">
                <a:solidFill>
                  <a:schemeClr val="tx1"/>
                </a:solidFill>
              </a:rPr>
              <a:t>同类型数据在不同机器上位宽有差异</a:t>
            </a:r>
          </a:p>
          <a:p>
            <a:pPr marL="673100" lvl="2" indent="-342900">
              <a:lnSpc>
                <a:spcPct val="150000"/>
              </a:lnSpc>
              <a:spcBef>
                <a:spcPts val="1000"/>
              </a:spcBef>
              <a:buFont typeface="Wingdings" panose="05000000000000000000" pitchFamily="2" charset="2"/>
              <a:buChar char="p"/>
            </a:pPr>
            <a:r>
              <a:rPr lang="zh-CN" altLang="en-US" sz="2400" dirty="0">
                <a:solidFill>
                  <a:srgbClr val="C00000"/>
                </a:solidFill>
              </a:rPr>
              <a:t>分配字节数与机器字长和编译器相关</a:t>
            </a:r>
          </a:p>
          <a:p>
            <a:pPr marL="203200" indent="-203200" algn="just"/>
            <a:endParaRPr lang="zh-CN" altLang="en-US" sz="2400" dirty="0"/>
          </a:p>
          <a:p>
            <a:pPr algn="just"/>
            <a:endParaRPr lang="zh-CN" altLang="en-US" sz="2800" dirty="0"/>
          </a:p>
          <a:p>
            <a:pPr algn="just"/>
            <a:endParaRPr lang="zh-CN" altLang="en-US" dirty="0"/>
          </a:p>
        </p:txBody>
      </p:sp>
      <p:sp>
        <p:nvSpPr>
          <p:cNvPr id="5" name="Rectangle 94"/>
          <p:cNvSpPr>
            <a:spLocks noChangeArrowheads="1"/>
          </p:cNvSpPr>
          <p:nvPr/>
        </p:nvSpPr>
        <p:spPr bwMode="auto">
          <a:xfrm>
            <a:off x="7116547" y="5811503"/>
            <a:ext cx="4376737"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spcBef>
                <a:spcPct val="10000"/>
              </a:spcBef>
              <a:buClr>
                <a:schemeClr val="tx1"/>
              </a:buClr>
              <a:buSzPct val="100000"/>
              <a:buFont typeface="Wingdings" panose="05000000000000000000" pitchFamily="2" charset="2"/>
              <a:buNone/>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Compaq Alpha</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是</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64</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位机器 </a:t>
            </a:r>
          </a:p>
        </p:txBody>
      </p:sp>
      <p:graphicFrame>
        <p:nvGraphicFramePr>
          <p:cNvPr id="6" name="表格 5"/>
          <p:cNvGraphicFramePr>
            <a:graphicFrameLocks noGrp="1"/>
          </p:cNvGraphicFramePr>
          <p:nvPr>
            <p:extLst>
              <p:ext uri="{D42A27DB-BD31-4B8C-83A1-F6EECF244321}">
                <p14:modId xmlns:p14="http://schemas.microsoft.com/office/powerpoint/2010/main" val="2965291422"/>
              </p:ext>
            </p:extLst>
          </p:nvPr>
        </p:nvGraphicFramePr>
        <p:xfrm>
          <a:off x="6940410" y="2560041"/>
          <a:ext cx="4729013" cy="3144520"/>
        </p:xfrm>
        <a:graphic>
          <a:graphicData uri="http://schemas.openxmlformats.org/drawingml/2006/table">
            <a:tbl>
              <a:tblPr firstRow="1" bandRow="1">
                <a:tableStyleId>{5C22544A-7EE6-4342-B048-85BDC9FD1C3A}</a:tableStyleId>
              </a:tblPr>
              <a:tblGrid>
                <a:gridCol w="1529658">
                  <a:extLst>
                    <a:ext uri="{9D8B030D-6E8A-4147-A177-3AD203B41FA5}">
                      <a16:colId xmlns:a16="http://schemas.microsoft.com/office/drawing/2014/main" val="927133264"/>
                    </a:ext>
                  </a:extLst>
                </a:gridCol>
                <a:gridCol w="1357302">
                  <a:extLst>
                    <a:ext uri="{9D8B030D-6E8A-4147-A177-3AD203B41FA5}">
                      <a16:colId xmlns:a16="http://schemas.microsoft.com/office/drawing/2014/main" val="550294371"/>
                    </a:ext>
                  </a:extLst>
                </a:gridCol>
                <a:gridCol w="1842053">
                  <a:extLst>
                    <a:ext uri="{9D8B030D-6E8A-4147-A177-3AD203B41FA5}">
                      <a16:colId xmlns:a16="http://schemas.microsoft.com/office/drawing/2014/main" val="2976719001"/>
                    </a:ext>
                  </a:extLst>
                </a:gridCol>
              </a:tblGrid>
              <a:tr h="370840">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a:t>
                      </a: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变量</a:t>
                      </a:r>
                    </a:p>
                  </a:txBody>
                  <a:tcPr anchor="ctr" anchorCtr="1" horzOverflow="overflow"/>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典型</a:t>
                      </a: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32</a:t>
                      </a: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位机</a:t>
                      </a:r>
                    </a:p>
                  </a:txBody>
                  <a:tcPr anchor="ctr" anchorCtr="1" horzOverflow="overflow"/>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Compaq Alpha</a:t>
                      </a:r>
                    </a:p>
                  </a:txBody>
                  <a:tcPr anchor="ctr" anchorCtr="1" horzOverflow="overflow"/>
                </a:tc>
                <a:extLst>
                  <a:ext uri="{0D108BD9-81ED-4DB2-BD59-A6C34878D82A}">
                    <a16:rowId xmlns:a16="http://schemas.microsoft.com/office/drawing/2014/main" val="1243990780"/>
                  </a:ext>
                </a:extLst>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char</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1 </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1</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3341142164"/>
                  </a:ext>
                </a:extLst>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short</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2</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2</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3731114714"/>
                  </a:ext>
                </a:extLst>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1" u="none" strike="noStrike" kern="1200" cap="none" normalizeH="0" baseline="0" dirty="0" err="1">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int</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3169803954"/>
                  </a:ext>
                </a:extLst>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long </a:t>
                      </a:r>
                      <a:r>
                        <a:rPr kumimoji="0" lang="en-US" altLang="zh-CN" sz="2000" b="1" i="1" u="none" strike="noStrike" kern="1200" cap="none" normalizeH="0" baseline="0" dirty="0" err="1">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int</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493977171"/>
                  </a:ext>
                </a:extLst>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char *</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2940293989"/>
                  </a:ext>
                </a:extLst>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float</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1903507903"/>
                  </a:ext>
                </a:extLst>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double</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435673787"/>
                  </a:ext>
                </a:extLst>
              </a:tr>
            </a:tbl>
          </a:graphicData>
        </a:graphic>
      </p:graphicFrame>
    </p:spTree>
    <p:extLst>
      <p:ext uri="{BB962C8B-B14F-4D97-AF65-F5344CB8AC3E}">
        <p14:creationId xmlns:p14="http://schemas.microsoft.com/office/powerpoint/2010/main" val="267319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702759-F772-46D1-B56A-1D0B2E184935}"/>
              </a:ext>
            </a:extLst>
          </p:cNvPr>
          <p:cNvSpPr>
            <a:spLocks noGrp="1"/>
          </p:cNvSpPr>
          <p:nvPr>
            <p:ph type="title"/>
          </p:nvPr>
        </p:nvSpPr>
        <p:spPr>
          <a:xfrm>
            <a:off x="487822" y="257614"/>
            <a:ext cx="10515600" cy="617641"/>
          </a:xfrm>
        </p:spPr>
        <p:txBody>
          <a:bodyPr>
            <a:normAutofit/>
          </a:bodyPr>
          <a:lstStyle/>
          <a:p>
            <a:r>
              <a:rPr lang="en-US" altLang="zh-CN" dirty="0"/>
              <a:t>C</a:t>
            </a:r>
            <a:r>
              <a:rPr lang="zh-CN" altLang="en-US" dirty="0"/>
              <a:t>语言整型数据表示范围</a:t>
            </a:r>
          </a:p>
        </p:txBody>
      </p:sp>
      <p:pic>
        <p:nvPicPr>
          <p:cNvPr id="4" name="内容占位符 3">
            <a:extLst>
              <a:ext uri="{FF2B5EF4-FFF2-40B4-BE49-F238E27FC236}">
                <a16:creationId xmlns:a16="http://schemas.microsoft.com/office/drawing/2014/main" id="{2B383162-FE02-49B6-B949-BB80A06FA8DC}"/>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63883" y="1067787"/>
            <a:ext cx="9511784" cy="5139672"/>
          </a:xfrm>
          <a:prstGeom prst="rect">
            <a:avLst/>
          </a:prstGeom>
        </p:spPr>
      </p:pic>
    </p:spTree>
    <p:extLst>
      <p:ext uri="{BB962C8B-B14F-4D97-AF65-F5344CB8AC3E}">
        <p14:creationId xmlns:p14="http://schemas.microsoft.com/office/powerpoint/2010/main" val="17656913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0CA9B4-8F16-45D9-B32C-2D1DDA1A7562}"/>
              </a:ext>
            </a:extLst>
          </p:cNvPr>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语言中整型变量表示范围</a:t>
            </a:r>
          </a:p>
        </p:txBody>
      </p:sp>
      <p:pic>
        <p:nvPicPr>
          <p:cNvPr id="4" name="图片 3">
            <a:extLst>
              <a:ext uri="{FF2B5EF4-FFF2-40B4-BE49-F238E27FC236}">
                <a16:creationId xmlns:a16="http://schemas.microsoft.com/office/drawing/2014/main" id="{D84B2798-B026-40DD-BDA0-1514B526D50E}"/>
              </a:ext>
            </a:extLst>
          </p:cNvPr>
          <p:cNvPicPr>
            <a:picLocks noChangeAspect="1"/>
          </p:cNvPicPr>
          <p:nvPr/>
        </p:nvPicPr>
        <p:blipFill>
          <a:blip r:embed="rId2"/>
          <a:stretch>
            <a:fillRect/>
          </a:stretch>
        </p:blipFill>
        <p:spPr>
          <a:xfrm>
            <a:off x="422875" y="2025650"/>
            <a:ext cx="11346249" cy="4503841"/>
          </a:xfrm>
          <a:prstGeom prst="rect">
            <a:avLst/>
          </a:prstGeom>
        </p:spPr>
      </p:pic>
      <p:sp>
        <p:nvSpPr>
          <p:cNvPr id="5" name="内容占位符 2">
            <a:extLst>
              <a:ext uri="{FF2B5EF4-FFF2-40B4-BE49-F238E27FC236}">
                <a16:creationId xmlns:a16="http://schemas.microsoft.com/office/drawing/2014/main" id="{33F8C74E-7BAA-47F6-9F3D-E3F5490B57B8}"/>
              </a:ext>
            </a:extLst>
          </p:cNvPr>
          <p:cNvSpPr>
            <a:spLocks noGrp="1"/>
          </p:cNvSpPr>
          <p:nvPr>
            <p:ph idx="1"/>
          </p:nvPr>
        </p:nvSpPr>
        <p:spPr>
          <a:xfrm>
            <a:off x="487823" y="1165014"/>
            <a:ext cx="10515599" cy="5637024"/>
          </a:xfrm>
        </p:spPr>
        <p:txBody>
          <a:bodyPr/>
          <a:lstStyle/>
          <a:p>
            <a:pPr>
              <a:lnSpc>
                <a:spcPct val="150000"/>
              </a:lnSpc>
            </a:pPr>
            <a:r>
              <a:rPr lang="zh-CN" altLang="en-US" b="1" dirty="0"/>
              <a:t>有符号数采用补码表示</a:t>
            </a:r>
            <a:endParaRPr lang="en-US" altLang="zh-CN" dirty="0"/>
          </a:p>
        </p:txBody>
      </p:sp>
    </p:spTree>
    <p:extLst>
      <p:ext uri="{BB962C8B-B14F-4D97-AF65-F5344CB8AC3E}">
        <p14:creationId xmlns:p14="http://schemas.microsoft.com/office/powerpoint/2010/main" val="9491886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F23CA4-0610-422B-8B6A-094A674672FF}"/>
              </a:ext>
            </a:extLst>
          </p:cNvPr>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语言中整型数据类型转换</a:t>
            </a:r>
          </a:p>
        </p:txBody>
      </p:sp>
      <p:sp>
        <p:nvSpPr>
          <p:cNvPr id="3" name="内容占位符 2">
            <a:extLst>
              <a:ext uri="{FF2B5EF4-FFF2-40B4-BE49-F238E27FC236}">
                <a16:creationId xmlns:a16="http://schemas.microsoft.com/office/drawing/2014/main" id="{635F21B3-4AF1-4121-B904-CF30CADF6EB4}"/>
              </a:ext>
            </a:extLst>
          </p:cNvPr>
          <p:cNvSpPr>
            <a:spLocks noGrp="1"/>
          </p:cNvSpPr>
          <p:nvPr>
            <p:ph idx="1"/>
          </p:nvPr>
        </p:nvSpPr>
        <p:spPr/>
        <p:txBody>
          <a:bodyPr/>
          <a:lstStyle/>
          <a:p>
            <a:pPr>
              <a:lnSpc>
                <a:spcPct val="150000"/>
              </a:lnSpc>
            </a:pPr>
            <a:r>
              <a:rPr lang="zh-CN" altLang="en-US" b="1" dirty="0"/>
              <a:t>相同字长整型转换</a:t>
            </a:r>
            <a:endParaRPr lang="en-US" altLang="zh-CN" b="1" dirty="0"/>
          </a:p>
          <a:p>
            <a:pPr lvl="1">
              <a:lnSpc>
                <a:spcPct val="150000"/>
              </a:lnSpc>
            </a:pPr>
            <a:r>
              <a:rPr lang="zh-CN" altLang="en-US" dirty="0"/>
              <a:t>机器码不变</a:t>
            </a:r>
            <a:endParaRPr lang="en-US" altLang="zh-CN" dirty="0"/>
          </a:p>
          <a:p>
            <a:pPr>
              <a:lnSpc>
                <a:spcPct val="150000"/>
              </a:lnSpc>
            </a:pPr>
            <a:r>
              <a:rPr lang="zh-CN" altLang="en-US" b="1" dirty="0"/>
              <a:t>小字长转大字长</a:t>
            </a:r>
            <a:endParaRPr lang="en-US" altLang="zh-CN" b="1" dirty="0"/>
          </a:p>
          <a:p>
            <a:pPr lvl="1">
              <a:lnSpc>
                <a:spcPct val="150000"/>
              </a:lnSpc>
            </a:pPr>
            <a:r>
              <a:rPr lang="zh-CN" altLang="en-US" dirty="0"/>
              <a:t>根据</a:t>
            </a:r>
            <a:r>
              <a:rPr lang="zh-CN" altLang="en-US" b="1" dirty="0">
                <a:solidFill>
                  <a:srgbClr val="1387B7"/>
                </a:solidFill>
              </a:rPr>
              <a:t>原数据类型</a:t>
            </a:r>
            <a:r>
              <a:rPr lang="zh-CN" altLang="en-US" dirty="0"/>
              <a:t>进行扩展</a:t>
            </a:r>
            <a:endParaRPr lang="en-US" altLang="zh-CN" dirty="0"/>
          </a:p>
          <a:p>
            <a:pPr lvl="1">
              <a:lnSpc>
                <a:spcPct val="150000"/>
              </a:lnSpc>
            </a:pPr>
            <a:r>
              <a:rPr lang="zh-CN" altLang="en-US" dirty="0"/>
              <a:t>无符号数</a:t>
            </a:r>
            <a:r>
              <a:rPr lang="zh-CN" altLang="en-US" b="1" dirty="0">
                <a:solidFill>
                  <a:srgbClr val="1387B7"/>
                </a:solidFill>
              </a:rPr>
              <a:t>零扩展</a:t>
            </a:r>
            <a:r>
              <a:rPr lang="zh-CN" altLang="en-US" dirty="0"/>
              <a:t>，有符号数</a:t>
            </a:r>
            <a:r>
              <a:rPr lang="zh-CN" altLang="en-US" b="1" dirty="0">
                <a:solidFill>
                  <a:srgbClr val="1387B7"/>
                </a:solidFill>
              </a:rPr>
              <a:t>符号扩展</a:t>
            </a:r>
            <a:endParaRPr lang="en-US" altLang="zh-CN" b="1" dirty="0">
              <a:solidFill>
                <a:srgbClr val="1387B7"/>
              </a:solidFill>
            </a:endParaRPr>
          </a:p>
          <a:p>
            <a:pPr>
              <a:lnSpc>
                <a:spcPct val="150000"/>
              </a:lnSpc>
            </a:pPr>
            <a:r>
              <a:rPr lang="zh-CN" altLang="en-US" b="1" dirty="0"/>
              <a:t>大字长转小字长</a:t>
            </a:r>
            <a:endParaRPr lang="en-US" altLang="zh-CN" b="1" dirty="0"/>
          </a:p>
          <a:p>
            <a:pPr lvl="1">
              <a:lnSpc>
                <a:spcPct val="150000"/>
              </a:lnSpc>
            </a:pPr>
            <a:r>
              <a:rPr lang="zh-CN" altLang="en-US" dirty="0"/>
              <a:t>机器码截断处理</a:t>
            </a:r>
            <a:endParaRPr lang="en-US" altLang="zh-CN" dirty="0"/>
          </a:p>
          <a:p>
            <a:pPr lvl="1">
              <a:lnSpc>
                <a:spcPct val="150000"/>
              </a:lnSpc>
            </a:pPr>
            <a:r>
              <a:rPr lang="zh-CN" altLang="en-US" dirty="0"/>
              <a:t>会损失表示范围</a:t>
            </a:r>
          </a:p>
        </p:txBody>
      </p:sp>
    </p:spTree>
    <p:extLst>
      <p:ext uri="{BB962C8B-B14F-4D97-AF65-F5344CB8AC3E}">
        <p14:creationId xmlns:p14="http://schemas.microsoft.com/office/powerpoint/2010/main" val="38589575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0B474-EFFF-410D-B18F-524E74582BB3}"/>
              </a:ext>
            </a:extLst>
          </p:cNvPr>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语言中的定点数表示与运算（在线运行代码）</a:t>
            </a:r>
          </a:p>
        </p:txBody>
      </p:sp>
      <p:pic>
        <p:nvPicPr>
          <p:cNvPr id="5137" name="图片 5">
            <a:extLst>
              <a:ext uri="{FF2B5EF4-FFF2-40B4-BE49-F238E27FC236}">
                <a16:creationId xmlns:a16="http://schemas.microsoft.com/office/drawing/2014/main" id="{86244DB6-D05B-4847-8FB5-6441FC99EB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145" y="1271117"/>
            <a:ext cx="1800000" cy="1800000"/>
          </a:xfrm>
          <a:prstGeom prst="rect">
            <a:avLst/>
          </a:prstGeom>
          <a:solidFill>
            <a:schemeClr val="accent2"/>
          </a:solidFill>
          <a:ln w="28575">
            <a:solidFill>
              <a:srgbClr val="FFC000"/>
            </a:solidFill>
          </a:ln>
          <a:effectLst/>
        </p:spPr>
      </p:pic>
      <p:sp>
        <p:nvSpPr>
          <p:cNvPr id="7" name="矩形 6">
            <a:extLst>
              <a:ext uri="{FF2B5EF4-FFF2-40B4-BE49-F238E27FC236}">
                <a16:creationId xmlns:a16="http://schemas.microsoft.com/office/drawing/2014/main" id="{00D4FF24-8952-48AE-B55A-8B3407F20936}"/>
              </a:ext>
            </a:extLst>
          </p:cNvPr>
          <p:cNvSpPr/>
          <p:nvPr/>
        </p:nvSpPr>
        <p:spPr>
          <a:xfrm>
            <a:off x="1411555" y="3128662"/>
            <a:ext cx="1313180" cy="430887"/>
          </a:xfrm>
          <a:prstGeom prst="rect">
            <a:avLst/>
          </a:prstGeom>
        </p:spPr>
        <p:txBody>
          <a:bodyPr wrap="none">
            <a:spAutoFit/>
          </a:bodyPr>
          <a:lstStyle/>
          <a:p>
            <a:pPr algn="ctr">
              <a:spcAft>
                <a:spcPts val="0"/>
              </a:spcAft>
            </a:pPr>
            <a:r>
              <a:rPr lang="en-US" altLang="zh-CN" sz="2200" kern="100" dirty="0" err="1">
                <a:hlinkClick r:id="rId3"/>
              </a:rPr>
              <a:t>数据表示</a:t>
            </a:r>
            <a:endParaRPr lang="zh-CN" altLang="zh-CN" sz="2200" kern="100" dirty="0">
              <a:latin typeface="Times New Roman" panose="02020603050405020304" pitchFamily="18" charset="0"/>
              <a:ea typeface="宋体" panose="02010600030101010101" pitchFamily="2" charset="-122"/>
            </a:endParaRPr>
          </a:p>
        </p:txBody>
      </p:sp>
      <p:pic>
        <p:nvPicPr>
          <p:cNvPr id="5138" name="图片 3">
            <a:extLst>
              <a:ext uri="{FF2B5EF4-FFF2-40B4-BE49-F238E27FC236}">
                <a16:creationId xmlns:a16="http://schemas.microsoft.com/office/drawing/2014/main" id="{1E672339-AD59-40F6-B9DF-D23DDBB89E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5458" y="1271117"/>
            <a:ext cx="1800000" cy="1800000"/>
          </a:xfrm>
          <a:prstGeom prst="rect">
            <a:avLst/>
          </a:prstGeom>
          <a:solidFill>
            <a:schemeClr val="accent2"/>
          </a:solidFill>
          <a:ln w="28575">
            <a:solidFill>
              <a:srgbClr val="FFC000"/>
            </a:solidFill>
          </a:ln>
          <a:effectLst/>
        </p:spPr>
      </p:pic>
      <p:pic>
        <p:nvPicPr>
          <p:cNvPr id="5139" name="图片 7">
            <a:extLst>
              <a:ext uri="{FF2B5EF4-FFF2-40B4-BE49-F238E27FC236}">
                <a16:creationId xmlns:a16="http://schemas.microsoft.com/office/drawing/2014/main" id="{D2C5CA25-A162-4846-BE65-01689E8A7F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2771" y="1271117"/>
            <a:ext cx="1800000" cy="1800000"/>
          </a:xfrm>
          <a:prstGeom prst="rect">
            <a:avLst/>
          </a:prstGeom>
          <a:solidFill>
            <a:schemeClr val="accent2"/>
          </a:solidFill>
          <a:ln w="28575">
            <a:solidFill>
              <a:srgbClr val="FFC000"/>
            </a:solidFill>
          </a:ln>
          <a:effectLst/>
        </p:spPr>
      </p:pic>
      <p:pic>
        <p:nvPicPr>
          <p:cNvPr id="5140" name="图片 14">
            <a:extLst>
              <a:ext uri="{FF2B5EF4-FFF2-40B4-BE49-F238E27FC236}">
                <a16:creationId xmlns:a16="http://schemas.microsoft.com/office/drawing/2014/main" id="{288AC12D-863C-4C80-B29D-9882CFD4A8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9260084" y="1271117"/>
            <a:ext cx="1800000" cy="1800000"/>
          </a:xfrm>
          <a:prstGeom prst="rect">
            <a:avLst/>
          </a:prstGeom>
          <a:solidFill>
            <a:schemeClr val="accent2"/>
          </a:solidFill>
          <a:ln w="28575">
            <a:solidFill>
              <a:srgbClr val="FFC000"/>
            </a:solidFill>
          </a:ln>
          <a:effectLst/>
        </p:spPr>
      </p:pic>
      <p:pic>
        <p:nvPicPr>
          <p:cNvPr id="5141" name="图片 15">
            <a:extLst>
              <a:ext uri="{FF2B5EF4-FFF2-40B4-BE49-F238E27FC236}">
                <a16:creationId xmlns:a16="http://schemas.microsoft.com/office/drawing/2014/main" id="{ECA7134A-3DBB-463C-BD36-F3A65CD3EC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5135" y="3864574"/>
            <a:ext cx="1800000" cy="1800000"/>
          </a:xfrm>
          <a:prstGeom prst="rect">
            <a:avLst/>
          </a:prstGeom>
          <a:solidFill>
            <a:schemeClr val="accent2"/>
          </a:solidFill>
          <a:ln w="28575">
            <a:solidFill>
              <a:srgbClr val="FFC000"/>
            </a:solidFill>
          </a:ln>
          <a:effectLst/>
        </p:spPr>
      </p:pic>
      <p:pic>
        <p:nvPicPr>
          <p:cNvPr id="5142" name="图片 45">
            <a:extLst>
              <a:ext uri="{FF2B5EF4-FFF2-40B4-BE49-F238E27FC236}">
                <a16:creationId xmlns:a16="http://schemas.microsoft.com/office/drawing/2014/main" id="{4E09C963-B173-48F5-916A-5830403F47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5458" y="3864574"/>
            <a:ext cx="1800000" cy="1800000"/>
          </a:xfrm>
          <a:prstGeom prst="rect">
            <a:avLst/>
          </a:prstGeom>
          <a:solidFill>
            <a:schemeClr val="accent2"/>
          </a:solidFill>
          <a:ln w="28575">
            <a:solidFill>
              <a:srgbClr val="FFC000"/>
            </a:solidFill>
          </a:ln>
          <a:effectLst/>
        </p:spPr>
      </p:pic>
      <p:sp>
        <p:nvSpPr>
          <p:cNvPr id="30" name="矩形 29">
            <a:extLst>
              <a:ext uri="{FF2B5EF4-FFF2-40B4-BE49-F238E27FC236}">
                <a16:creationId xmlns:a16="http://schemas.microsoft.com/office/drawing/2014/main" id="{D18ADFB5-BA8B-4A05-8E44-F13C6620FAB3}"/>
              </a:ext>
            </a:extLst>
          </p:cNvPr>
          <p:cNvSpPr/>
          <p:nvPr/>
        </p:nvSpPr>
        <p:spPr>
          <a:xfrm>
            <a:off x="4132964" y="3128662"/>
            <a:ext cx="1313180" cy="430887"/>
          </a:xfrm>
          <a:prstGeom prst="rect">
            <a:avLst/>
          </a:prstGeom>
        </p:spPr>
        <p:txBody>
          <a:bodyPr wrap="none">
            <a:spAutoFit/>
          </a:bodyPr>
          <a:lstStyle/>
          <a:p>
            <a:pPr algn="ctr">
              <a:spcAft>
                <a:spcPts val="0"/>
              </a:spcAft>
            </a:pPr>
            <a:r>
              <a:rPr lang="en-US" altLang="zh-CN" sz="2200" kern="100" dirty="0" err="1">
                <a:hlinkClick r:id="rId9"/>
              </a:rPr>
              <a:t>运算溢出</a:t>
            </a:r>
            <a:endParaRPr lang="zh-CN" altLang="zh-CN" sz="2200" kern="100" dirty="0">
              <a:latin typeface="Times New Roman" panose="02020603050405020304" pitchFamily="18" charset="0"/>
              <a:ea typeface="宋体" panose="02010600030101010101" pitchFamily="2" charset="-122"/>
            </a:endParaRPr>
          </a:p>
        </p:txBody>
      </p:sp>
      <p:sp>
        <p:nvSpPr>
          <p:cNvPr id="31" name="矩形 30">
            <a:extLst>
              <a:ext uri="{FF2B5EF4-FFF2-40B4-BE49-F238E27FC236}">
                <a16:creationId xmlns:a16="http://schemas.microsoft.com/office/drawing/2014/main" id="{FC2C3606-E4B3-4529-890F-9D7F3DB1FE13}"/>
              </a:ext>
            </a:extLst>
          </p:cNvPr>
          <p:cNvSpPr/>
          <p:nvPr/>
        </p:nvSpPr>
        <p:spPr>
          <a:xfrm>
            <a:off x="6527363" y="3128662"/>
            <a:ext cx="1877437" cy="430887"/>
          </a:xfrm>
          <a:prstGeom prst="rect">
            <a:avLst/>
          </a:prstGeom>
        </p:spPr>
        <p:txBody>
          <a:bodyPr wrap="none">
            <a:spAutoFit/>
          </a:bodyPr>
          <a:lstStyle/>
          <a:p>
            <a:r>
              <a:rPr lang="en-US" altLang="zh-CN" sz="2200" kern="100" dirty="0" err="1">
                <a:hlinkClick r:id="rId10"/>
              </a:rPr>
              <a:t>等长类型转换</a:t>
            </a:r>
            <a:endParaRPr lang="zh-CN" altLang="en-US" sz="2200" dirty="0"/>
          </a:p>
        </p:txBody>
      </p:sp>
      <p:sp>
        <p:nvSpPr>
          <p:cNvPr id="32" name="矩形 31">
            <a:extLst>
              <a:ext uri="{FF2B5EF4-FFF2-40B4-BE49-F238E27FC236}">
                <a16:creationId xmlns:a16="http://schemas.microsoft.com/office/drawing/2014/main" id="{138E58DE-27FA-4835-A218-34EBBA865FF7}"/>
              </a:ext>
            </a:extLst>
          </p:cNvPr>
          <p:cNvSpPr/>
          <p:nvPr/>
        </p:nvSpPr>
        <p:spPr>
          <a:xfrm>
            <a:off x="9123883" y="3128662"/>
            <a:ext cx="2159566" cy="430887"/>
          </a:xfrm>
          <a:prstGeom prst="rect">
            <a:avLst/>
          </a:prstGeom>
        </p:spPr>
        <p:txBody>
          <a:bodyPr wrap="none">
            <a:spAutoFit/>
          </a:bodyPr>
          <a:lstStyle/>
          <a:p>
            <a:r>
              <a:rPr lang="en-US" altLang="zh-CN" sz="2200" kern="100" dirty="0" err="1">
                <a:hlinkClick r:id="rId11"/>
              </a:rPr>
              <a:t>小字长转大字长</a:t>
            </a:r>
            <a:endParaRPr lang="zh-CN" altLang="en-US" sz="2200" dirty="0"/>
          </a:p>
        </p:txBody>
      </p:sp>
      <p:sp>
        <p:nvSpPr>
          <p:cNvPr id="33" name="矩形 32">
            <a:extLst>
              <a:ext uri="{FF2B5EF4-FFF2-40B4-BE49-F238E27FC236}">
                <a16:creationId xmlns:a16="http://schemas.microsoft.com/office/drawing/2014/main" id="{6BD3EF07-DE53-48DA-B744-E553791DF041}"/>
              </a:ext>
            </a:extLst>
          </p:cNvPr>
          <p:cNvSpPr/>
          <p:nvPr/>
        </p:nvSpPr>
        <p:spPr>
          <a:xfrm>
            <a:off x="1029568" y="5740879"/>
            <a:ext cx="2159566" cy="430887"/>
          </a:xfrm>
          <a:prstGeom prst="rect">
            <a:avLst/>
          </a:prstGeom>
        </p:spPr>
        <p:txBody>
          <a:bodyPr wrap="none">
            <a:spAutoFit/>
          </a:bodyPr>
          <a:lstStyle/>
          <a:p>
            <a:pPr algn="ctr">
              <a:spcAft>
                <a:spcPts val="0"/>
              </a:spcAft>
            </a:pPr>
            <a:r>
              <a:rPr lang="en-US" altLang="zh-CN" sz="2200" kern="100" dirty="0" err="1">
                <a:hlinkClick r:id="rId12"/>
              </a:rPr>
              <a:t>大字长转小字长</a:t>
            </a:r>
            <a:endParaRPr lang="zh-CN" altLang="zh-CN" sz="2200" kern="100" dirty="0">
              <a:latin typeface="Times New Roman" panose="02020603050405020304" pitchFamily="18" charset="0"/>
              <a:ea typeface="宋体" panose="02010600030101010101" pitchFamily="2" charset="-122"/>
            </a:endParaRPr>
          </a:p>
        </p:txBody>
      </p:sp>
      <p:sp>
        <p:nvSpPr>
          <p:cNvPr id="34" name="矩形 33">
            <a:extLst>
              <a:ext uri="{FF2B5EF4-FFF2-40B4-BE49-F238E27FC236}">
                <a16:creationId xmlns:a16="http://schemas.microsoft.com/office/drawing/2014/main" id="{87FC03F2-F031-4A63-B5AF-4EA7FDA66B41}"/>
              </a:ext>
            </a:extLst>
          </p:cNvPr>
          <p:cNvSpPr/>
          <p:nvPr/>
        </p:nvSpPr>
        <p:spPr>
          <a:xfrm>
            <a:off x="3844224" y="5740879"/>
            <a:ext cx="1877437" cy="430887"/>
          </a:xfrm>
          <a:prstGeom prst="rect">
            <a:avLst/>
          </a:prstGeom>
        </p:spPr>
        <p:txBody>
          <a:bodyPr wrap="none">
            <a:spAutoFit/>
          </a:bodyPr>
          <a:lstStyle/>
          <a:p>
            <a:pPr algn="ctr">
              <a:spcAft>
                <a:spcPts val="0"/>
              </a:spcAft>
            </a:pPr>
            <a:r>
              <a:rPr lang="en-US" altLang="zh-CN" sz="2200" kern="100" dirty="0" err="1">
                <a:hlinkClick r:id="rId13"/>
              </a:rPr>
              <a:t>整型运算实例</a:t>
            </a:r>
            <a:endParaRPr lang="zh-CN" altLang="zh-CN" sz="2200" kern="100" dirty="0">
              <a:latin typeface="Times New Roman" panose="02020603050405020304" pitchFamily="18" charset="0"/>
              <a:ea typeface="宋体" panose="02010600030101010101" pitchFamily="2" charset="-122"/>
            </a:endParaRPr>
          </a:p>
        </p:txBody>
      </p:sp>
      <p:pic>
        <p:nvPicPr>
          <p:cNvPr id="5143" name="图片 16">
            <a:extLst>
              <a:ext uri="{FF2B5EF4-FFF2-40B4-BE49-F238E27FC236}">
                <a16:creationId xmlns:a16="http://schemas.microsoft.com/office/drawing/2014/main" id="{A1C004D1-BA61-420A-9D74-68DBD6972A7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62820" y="3892048"/>
            <a:ext cx="1800000" cy="1800000"/>
          </a:xfrm>
          <a:prstGeom prst="rect">
            <a:avLst/>
          </a:prstGeom>
          <a:solidFill>
            <a:schemeClr val="accent2"/>
          </a:solidFill>
          <a:ln w="28575">
            <a:solidFill>
              <a:srgbClr val="FFC000"/>
            </a:solidFill>
          </a:ln>
          <a:effectLst/>
          <a:extLst/>
        </p:spPr>
      </p:pic>
      <p:pic>
        <p:nvPicPr>
          <p:cNvPr id="5144" name="图片 17">
            <a:extLst>
              <a:ext uri="{FF2B5EF4-FFF2-40B4-BE49-F238E27FC236}">
                <a16:creationId xmlns:a16="http://schemas.microsoft.com/office/drawing/2014/main" id="{93E81249-09E8-4454-91A4-6209C69A8A3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260084" y="3892048"/>
            <a:ext cx="1800000" cy="1800000"/>
          </a:xfrm>
          <a:prstGeom prst="rect">
            <a:avLst/>
          </a:prstGeom>
          <a:solidFill>
            <a:schemeClr val="accent2"/>
          </a:solidFill>
          <a:ln w="28575">
            <a:solidFill>
              <a:srgbClr val="FFC000"/>
            </a:solidFill>
          </a:ln>
          <a:effectLst/>
          <a:extLst/>
        </p:spPr>
      </p:pic>
      <p:sp>
        <p:nvSpPr>
          <p:cNvPr id="43" name="矩形 42">
            <a:extLst>
              <a:ext uri="{FF2B5EF4-FFF2-40B4-BE49-F238E27FC236}">
                <a16:creationId xmlns:a16="http://schemas.microsoft.com/office/drawing/2014/main" id="{691235BB-E98D-44AD-8215-30447790A76F}"/>
              </a:ext>
            </a:extLst>
          </p:cNvPr>
          <p:cNvSpPr/>
          <p:nvPr/>
        </p:nvSpPr>
        <p:spPr>
          <a:xfrm>
            <a:off x="6578907" y="5740879"/>
            <a:ext cx="1877437" cy="430887"/>
          </a:xfrm>
          <a:prstGeom prst="rect">
            <a:avLst/>
          </a:prstGeom>
        </p:spPr>
        <p:txBody>
          <a:bodyPr wrap="none">
            <a:spAutoFit/>
          </a:bodyPr>
          <a:lstStyle/>
          <a:p>
            <a:pPr algn="ctr">
              <a:spcAft>
                <a:spcPts val="0"/>
              </a:spcAft>
            </a:pPr>
            <a:r>
              <a:rPr lang="en-US" altLang="zh-CN" sz="2200" kern="100" dirty="0" err="1">
                <a:hlinkClick r:id="rId16"/>
              </a:rPr>
              <a:t>整型变量大小</a:t>
            </a:r>
            <a:endParaRPr lang="zh-CN" altLang="zh-CN" sz="2200" kern="100" dirty="0">
              <a:latin typeface="Times New Roman" panose="02020603050405020304" pitchFamily="18" charset="0"/>
              <a:ea typeface="宋体" panose="02010600030101010101" pitchFamily="2" charset="-122"/>
            </a:endParaRPr>
          </a:p>
        </p:txBody>
      </p:sp>
      <p:sp>
        <p:nvSpPr>
          <p:cNvPr id="44" name="矩形 43">
            <a:extLst>
              <a:ext uri="{FF2B5EF4-FFF2-40B4-BE49-F238E27FC236}">
                <a16:creationId xmlns:a16="http://schemas.microsoft.com/office/drawing/2014/main" id="{75AAB276-6883-4C68-B810-FD8ADCDCD215}"/>
              </a:ext>
            </a:extLst>
          </p:cNvPr>
          <p:cNvSpPr/>
          <p:nvPr/>
        </p:nvSpPr>
        <p:spPr>
          <a:xfrm>
            <a:off x="8903909" y="5740879"/>
            <a:ext cx="2512349" cy="430887"/>
          </a:xfrm>
          <a:prstGeom prst="rect">
            <a:avLst/>
          </a:prstGeom>
        </p:spPr>
        <p:txBody>
          <a:bodyPr wrap="square">
            <a:spAutoFit/>
          </a:bodyPr>
          <a:lstStyle/>
          <a:p>
            <a:pPr algn="ctr">
              <a:spcAft>
                <a:spcPts val="0"/>
              </a:spcAft>
            </a:pPr>
            <a:r>
              <a:rPr lang="en-US" altLang="zh-CN" sz="2200" kern="100" dirty="0" err="1">
                <a:hlinkClick r:id="rId17"/>
              </a:rPr>
              <a:t>整数除零问题</a:t>
            </a:r>
            <a:endParaRPr lang="zh-CN" altLang="zh-CN" sz="2200"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0878171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0B474-EFFF-410D-B18F-524E74582BB3}"/>
              </a:ext>
            </a:extLst>
          </p:cNvPr>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语言中的浮点数表示与运算（在线运行代码）</a:t>
            </a:r>
          </a:p>
        </p:txBody>
      </p:sp>
      <p:pic>
        <p:nvPicPr>
          <p:cNvPr id="5145" name="图片 35">
            <a:extLst>
              <a:ext uri="{FF2B5EF4-FFF2-40B4-BE49-F238E27FC236}">
                <a16:creationId xmlns:a16="http://schemas.microsoft.com/office/drawing/2014/main" id="{D9FA2888-42F8-4DBF-BD56-7340D1F8F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145" y="1271117"/>
            <a:ext cx="1800000" cy="1800000"/>
          </a:xfrm>
          <a:prstGeom prst="rect">
            <a:avLst/>
          </a:prstGeom>
          <a:solidFill>
            <a:schemeClr val="accent2"/>
          </a:solidFill>
          <a:ln w="28575">
            <a:solidFill>
              <a:srgbClr val="FFC000"/>
            </a:solidFill>
          </a:ln>
          <a:effectLst/>
          <a:extLst/>
        </p:spPr>
      </p:pic>
      <p:pic>
        <p:nvPicPr>
          <p:cNvPr id="5146" name="图片 36">
            <a:extLst>
              <a:ext uri="{FF2B5EF4-FFF2-40B4-BE49-F238E27FC236}">
                <a16:creationId xmlns:a16="http://schemas.microsoft.com/office/drawing/2014/main" id="{8B98D39E-A85C-4F07-AF56-2CE59AB6B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458" y="1271117"/>
            <a:ext cx="1800000" cy="1800000"/>
          </a:xfrm>
          <a:prstGeom prst="rect">
            <a:avLst/>
          </a:prstGeom>
          <a:solidFill>
            <a:schemeClr val="accent2"/>
          </a:solidFill>
          <a:ln w="28575">
            <a:solidFill>
              <a:srgbClr val="FFC000"/>
            </a:solidFill>
          </a:ln>
          <a:effectLst/>
          <a:extLst/>
        </p:spPr>
      </p:pic>
      <p:pic>
        <p:nvPicPr>
          <p:cNvPr id="5147" name="图片 38">
            <a:extLst>
              <a:ext uri="{FF2B5EF4-FFF2-40B4-BE49-F238E27FC236}">
                <a16:creationId xmlns:a16="http://schemas.microsoft.com/office/drawing/2014/main" id="{AC548C97-165C-4681-A94C-537C5B7935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2771" y="1271117"/>
            <a:ext cx="1800000" cy="1800000"/>
          </a:xfrm>
          <a:prstGeom prst="rect">
            <a:avLst/>
          </a:prstGeom>
          <a:solidFill>
            <a:schemeClr val="accent2"/>
          </a:solidFill>
          <a:ln w="28575">
            <a:solidFill>
              <a:srgbClr val="FFC000"/>
            </a:solidFill>
          </a:ln>
          <a:effectLst/>
          <a:extLst/>
        </p:spPr>
      </p:pic>
      <p:pic>
        <p:nvPicPr>
          <p:cNvPr id="5148" name="图片 58">
            <a:extLst>
              <a:ext uri="{FF2B5EF4-FFF2-40B4-BE49-F238E27FC236}">
                <a16:creationId xmlns:a16="http://schemas.microsoft.com/office/drawing/2014/main" id="{B6B9AAF4-1F73-4DEF-B955-AB74035192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9260084" y="1271117"/>
            <a:ext cx="1800000" cy="1800000"/>
          </a:xfrm>
          <a:prstGeom prst="rect">
            <a:avLst/>
          </a:prstGeom>
          <a:solidFill>
            <a:schemeClr val="accent2"/>
          </a:solidFill>
          <a:ln w="28575">
            <a:solidFill>
              <a:srgbClr val="FFC000"/>
            </a:solidFill>
          </a:ln>
          <a:effectLst/>
          <a:extLst/>
        </p:spPr>
      </p:pic>
      <p:sp>
        <p:nvSpPr>
          <p:cNvPr id="45" name="矩形 44">
            <a:extLst>
              <a:ext uri="{FF2B5EF4-FFF2-40B4-BE49-F238E27FC236}">
                <a16:creationId xmlns:a16="http://schemas.microsoft.com/office/drawing/2014/main" id="{E4395924-E834-4FA0-BDB5-D3A432584B4E}"/>
              </a:ext>
            </a:extLst>
          </p:cNvPr>
          <p:cNvSpPr/>
          <p:nvPr/>
        </p:nvSpPr>
        <p:spPr>
          <a:xfrm>
            <a:off x="947201" y="3175456"/>
            <a:ext cx="2159567" cy="430887"/>
          </a:xfrm>
          <a:prstGeom prst="rect">
            <a:avLst/>
          </a:prstGeom>
        </p:spPr>
        <p:txBody>
          <a:bodyPr wrap="none">
            <a:spAutoFit/>
          </a:bodyPr>
          <a:lstStyle/>
          <a:p>
            <a:pPr algn="ctr">
              <a:spcAft>
                <a:spcPts val="0"/>
              </a:spcAft>
            </a:pPr>
            <a:r>
              <a:rPr lang="en-US" altLang="zh-CN" sz="2200" kern="100" dirty="0" err="1">
                <a:hlinkClick r:id="rId6"/>
              </a:rPr>
              <a:t>浮点数除零问题</a:t>
            </a:r>
            <a:endParaRPr lang="zh-CN" altLang="zh-CN" sz="2200" kern="100" dirty="0">
              <a:latin typeface="Times New Roman" panose="02020603050405020304" pitchFamily="18" charset="0"/>
              <a:ea typeface="宋体" panose="02010600030101010101" pitchFamily="2" charset="-122"/>
            </a:endParaRPr>
          </a:p>
        </p:txBody>
      </p:sp>
      <p:sp>
        <p:nvSpPr>
          <p:cNvPr id="46" name="矩形 45">
            <a:extLst>
              <a:ext uri="{FF2B5EF4-FFF2-40B4-BE49-F238E27FC236}">
                <a16:creationId xmlns:a16="http://schemas.microsoft.com/office/drawing/2014/main" id="{0449B8B9-2009-4DBA-BAF6-49A2DF7E642C}"/>
              </a:ext>
            </a:extLst>
          </p:cNvPr>
          <p:cNvSpPr/>
          <p:nvPr/>
        </p:nvSpPr>
        <p:spPr>
          <a:xfrm>
            <a:off x="3685674" y="3175456"/>
            <a:ext cx="2159567" cy="430887"/>
          </a:xfrm>
          <a:prstGeom prst="rect">
            <a:avLst/>
          </a:prstGeom>
        </p:spPr>
        <p:txBody>
          <a:bodyPr wrap="none">
            <a:spAutoFit/>
          </a:bodyPr>
          <a:lstStyle/>
          <a:p>
            <a:pPr algn="ctr">
              <a:spcAft>
                <a:spcPts val="0"/>
              </a:spcAft>
            </a:pPr>
            <a:r>
              <a:rPr lang="en-US" altLang="zh-CN" sz="2200" kern="100" dirty="0" err="1">
                <a:hlinkClick r:id="rId7"/>
              </a:rPr>
              <a:t>两个浮点机器零</a:t>
            </a:r>
            <a:endParaRPr lang="zh-CN" altLang="zh-CN" sz="2200" kern="100" dirty="0">
              <a:latin typeface="Times New Roman" panose="02020603050405020304" pitchFamily="18" charset="0"/>
              <a:ea typeface="宋体" panose="02010600030101010101" pitchFamily="2" charset="-122"/>
            </a:endParaRPr>
          </a:p>
        </p:txBody>
      </p:sp>
      <p:sp>
        <p:nvSpPr>
          <p:cNvPr id="47" name="矩形 46">
            <a:extLst>
              <a:ext uri="{FF2B5EF4-FFF2-40B4-BE49-F238E27FC236}">
                <a16:creationId xmlns:a16="http://schemas.microsoft.com/office/drawing/2014/main" id="{DC236A65-0B90-49E9-AC79-22DDE59DBF6C}"/>
              </a:ext>
            </a:extLst>
          </p:cNvPr>
          <p:cNvSpPr/>
          <p:nvPr/>
        </p:nvSpPr>
        <p:spPr>
          <a:xfrm>
            <a:off x="6665116" y="3175456"/>
            <a:ext cx="1595309" cy="430887"/>
          </a:xfrm>
          <a:prstGeom prst="rect">
            <a:avLst/>
          </a:prstGeom>
        </p:spPr>
        <p:txBody>
          <a:bodyPr wrap="none">
            <a:spAutoFit/>
          </a:bodyPr>
          <a:lstStyle/>
          <a:p>
            <a:pPr algn="ctr">
              <a:spcAft>
                <a:spcPts val="0"/>
              </a:spcAft>
            </a:pPr>
            <a:r>
              <a:rPr lang="en-US" altLang="zh-CN" sz="2200" kern="100" dirty="0" err="1">
                <a:hlinkClick r:id="rId8"/>
              </a:rPr>
              <a:t>浮点数精度</a:t>
            </a:r>
            <a:endParaRPr lang="zh-CN" altLang="zh-CN" sz="2200" kern="100" dirty="0">
              <a:latin typeface="Times New Roman" panose="02020603050405020304" pitchFamily="18" charset="0"/>
              <a:ea typeface="宋体" panose="02010600030101010101" pitchFamily="2" charset="-122"/>
            </a:endParaRPr>
          </a:p>
        </p:txBody>
      </p:sp>
      <p:sp>
        <p:nvSpPr>
          <p:cNvPr id="48" name="矩形 47">
            <a:extLst>
              <a:ext uri="{FF2B5EF4-FFF2-40B4-BE49-F238E27FC236}">
                <a16:creationId xmlns:a16="http://schemas.microsoft.com/office/drawing/2014/main" id="{B0E926AE-3F1D-4333-BB6E-7493AE073FEB}"/>
              </a:ext>
            </a:extLst>
          </p:cNvPr>
          <p:cNvSpPr/>
          <p:nvPr/>
        </p:nvSpPr>
        <p:spPr>
          <a:xfrm>
            <a:off x="9080300" y="3175456"/>
            <a:ext cx="2159567" cy="430887"/>
          </a:xfrm>
          <a:prstGeom prst="rect">
            <a:avLst/>
          </a:prstGeom>
        </p:spPr>
        <p:txBody>
          <a:bodyPr wrap="none">
            <a:spAutoFit/>
          </a:bodyPr>
          <a:lstStyle/>
          <a:p>
            <a:pPr algn="ctr">
              <a:spcAft>
                <a:spcPts val="0"/>
              </a:spcAft>
            </a:pPr>
            <a:r>
              <a:rPr lang="en-US" altLang="zh-CN" sz="2200" kern="100" dirty="0" err="1">
                <a:hlinkClick r:id="rId9"/>
              </a:rPr>
              <a:t>浮点数比较问题</a:t>
            </a:r>
            <a:endParaRPr lang="zh-CN" altLang="zh-CN" sz="2200" kern="100" dirty="0">
              <a:latin typeface="Times New Roman" panose="02020603050405020304" pitchFamily="18" charset="0"/>
              <a:ea typeface="宋体" panose="02010600030101010101" pitchFamily="2" charset="-122"/>
            </a:endParaRPr>
          </a:p>
        </p:txBody>
      </p:sp>
      <p:sp>
        <p:nvSpPr>
          <p:cNvPr id="51" name="矩形 50">
            <a:extLst>
              <a:ext uri="{FF2B5EF4-FFF2-40B4-BE49-F238E27FC236}">
                <a16:creationId xmlns:a16="http://schemas.microsoft.com/office/drawing/2014/main" id="{E0E761F3-E399-404D-B2A2-BE957CD4E972}"/>
              </a:ext>
            </a:extLst>
          </p:cNvPr>
          <p:cNvSpPr/>
          <p:nvPr/>
        </p:nvSpPr>
        <p:spPr>
          <a:xfrm>
            <a:off x="974810" y="5825649"/>
            <a:ext cx="2159567" cy="430887"/>
          </a:xfrm>
          <a:prstGeom prst="rect">
            <a:avLst/>
          </a:prstGeom>
        </p:spPr>
        <p:txBody>
          <a:bodyPr wrap="none">
            <a:spAutoFit/>
          </a:bodyPr>
          <a:lstStyle/>
          <a:p>
            <a:pPr algn="ctr">
              <a:spcAft>
                <a:spcPts val="0"/>
              </a:spcAft>
            </a:pPr>
            <a:r>
              <a:rPr lang="en-US" altLang="zh-CN" sz="2200" kern="100" dirty="0" err="1">
                <a:hlinkClick r:id="rId10"/>
              </a:rPr>
              <a:t>浮点数运算误差</a:t>
            </a:r>
            <a:endParaRPr lang="zh-CN" altLang="zh-CN" sz="2200" kern="100" dirty="0">
              <a:latin typeface="Times New Roman" panose="02020603050405020304" pitchFamily="18" charset="0"/>
              <a:ea typeface="宋体" panose="02010600030101010101" pitchFamily="2" charset="-122"/>
            </a:endParaRPr>
          </a:p>
        </p:txBody>
      </p:sp>
      <p:sp>
        <p:nvSpPr>
          <p:cNvPr id="57" name="矩形 56">
            <a:extLst>
              <a:ext uri="{FF2B5EF4-FFF2-40B4-BE49-F238E27FC236}">
                <a16:creationId xmlns:a16="http://schemas.microsoft.com/office/drawing/2014/main" id="{50A946EC-4DCC-49CF-81A6-481AFD89E544}"/>
              </a:ext>
            </a:extLst>
          </p:cNvPr>
          <p:cNvSpPr/>
          <p:nvPr/>
        </p:nvSpPr>
        <p:spPr>
          <a:xfrm>
            <a:off x="3535741" y="5825649"/>
            <a:ext cx="2441694" cy="430887"/>
          </a:xfrm>
          <a:prstGeom prst="rect">
            <a:avLst/>
          </a:prstGeom>
        </p:spPr>
        <p:txBody>
          <a:bodyPr wrap="none">
            <a:spAutoFit/>
          </a:bodyPr>
          <a:lstStyle/>
          <a:p>
            <a:pPr algn="ctr">
              <a:spcAft>
                <a:spcPts val="0"/>
              </a:spcAft>
            </a:pPr>
            <a:r>
              <a:rPr lang="en-US" altLang="zh-CN" sz="2200" kern="100" dirty="0" err="1">
                <a:hlinkClick r:id="rId11"/>
              </a:rPr>
              <a:t>浮点数结合律问题</a:t>
            </a:r>
            <a:endParaRPr lang="zh-CN" altLang="zh-CN" sz="2200" kern="100" dirty="0">
              <a:latin typeface="Times New Roman" panose="02020603050405020304" pitchFamily="18" charset="0"/>
              <a:ea typeface="宋体" panose="02010600030101010101" pitchFamily="2" charset="-122"/>
            </a:endParaRPr>
          </a:p>
        </p:txBody>
      </p:sp>
      <p:sp>
        <p:nvSpPr>
          <p:cNvPr id="58" name="矩形 57">
            <a:extLst>
              <a:ext uri="{FF2B5EF4-FFF2-40B4-BE49-F238E27FC236}">
                <a16:creationId xmlns:a16="http://schemas.microsoft.com/office/drawing/2014/main" id="{A39722AE-1D24-4E8D-A72D-B786DACE98CA}"/>
              </a:ext>
            </a:extLst>
          </p:cNvPr>
          <p:cNvSpPr/>
          <p:nvPr/>
        </p:nvSpPr>
        <p:spPr>
          <a:xfrm>
            <a:off x="6660681" y="5825649"/>
            <a:ext cx="1595309" cy="430887"/>
          </a:xfrm>
          <a:prstGeom prst="rect">
            <a:avLst/>
          </a:prstGeom>
        </p:spPr>
        <p:txBody>
          <a:bodyPr wrap="none">
            <a:spAutoFit/>
          </a:bodyPr>
          <a:lstStyle/>
          <a:p>
            <a:pPr algn="ctr">
              <a:spcAft>
                <a:spcPts val="0"/>
              </a:spcAft>
            </a:pPr>
            <a:r>
              <a:rPr lang="en-US" altLang="zh-CN" sz="2200" kern="100" dirty="0" err="1">
                <a:hlinkClick r:id="rId12"/>
              </a:rPr>
              <a:t>浮点数上溢</a:t>
            </a:r>
            <a:endParaRPr lang="zh-CN" altLang="zh-CN" sz="2200" kern="100" dirty="0">
              <a:latin typeface="Times New Roman" panose="02020603050405020304" pitchFamily="18" charset="0"/>
              <a:ea typeface="宋体" panose="02010600030101010101" pitchFamily="2" charset="-122"/>
            </a:endParaRPr>
          </a:p>
        </p:txBody>
      </p:sp>
      <p:sp>
        <p:nvSpPr>
          <p:cNvPr id="59" name="矩形 58">
            <a:extLst>
              <a:ext uri="{FF2B5EF4-FFF2-40B4-BE49-F238E27FC236}">
                <a16:creationId xmlns:a16="http://schemas.microsoft.com/office/drawing/2014/main" id="{97628668-5287-482A-8651-A4F20AF7337D}"/>
              </a:ext>
            </a:extLst>
          </p:cNvPr>
          <p:cNvSpPr/>
          <p:nvPr/>
        </p:nvSpPr>
        <p:spPr>
          <a:xfrm>
            <a:off x="9408113" y="5793899"/>
            <a:ext cx="1595309" cy="430887"/>
          </a:xfrm>
          <a:prstGeom prst="rect">
            <a:avLst/>
          </a:prstGeom>
        </p:spPr>
        <p:txBody>
          <a:bodyPr wrap="none">
            <a:spAutoFit/>
          </a:bodyPr>
          <a:lstStyle/>
          <a:p>
            <a:pPr fontAlgn="t"/>
            <a:r>
              <a:rPr lang="en-US" altLang="zh-CN" sz="2200" dirty="0" err="1">
                <a:hlinkClick r:id="rId13"/>
              </a:rPr>
              <a:t>浮点数下溢</a:t>
            </a:r>
            <a:endParaRPr lang="zh-CN" altLang="zh-CN" sz="2200" dirty="0"/>
          </a:p>
        </p:txBody>
      </p:sp>
      <p:pic>
        <p:nvPicPr>
          <p:cNvPr id="5149" name="图片 37">
            <a:extLst>
              <a:ext uri="{FF2B5EF4-FFF2-40B4-BE49-F238E27FC236}">
                <a16:creationId xmlns:a16="http://schemas.microsoft.com/office/drawing/2014/main" id="{CD230BF3-E077-45E9-8C25-1DC0F626F14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54840" y="3971829"/>
            <a:ext cx="1800000" cy="1800000"/>
          </a:xfrm>
          <a:prstGeom prst="rect">
            <a:avLst/>
          </a:prstGeom>
          <a:solidFill>
            <a:schemeClr val="accent2"/>
          </a:solidFill>
          <a:ln w="28575">
            <a:solidFill>
              <a:srgbClr val="FFC000"/>
            </a:solidFill>
          </a:ln>
          <a:effectLst/>
          <a:extLst/>
        </p:spPr>
      </p:pic>
      <p:pic>
        <p:nvPicPr>
          <p:cNvPr id="5150" name="图片 42">
            <a:extLst>
              <a:ext uri="{FF2B5EF4-FFF2-40B4-BE49-F238E27FC236}">
                <a16:creationId xmlns:a16="http://schemas.microsoft.com/office/drawing/2014/main" id="{EF3FBCD3-E3DF-44BF-B5C2-73F3FF9D336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56588" y="3971829"/>
            <a:ext cx="1800000" cy="1800000"/>
          </a:xfrm>
          <a:prstGeom prst="rect">
            <a:avLst/>
          </a:prstGeom>
          <a:solidFill>
            <a:schemeClr val="accent2"/>
          </a:solidFill>
          <a:ln w="28575">
            <a:solidFill>
              <a:srgbClr val="FFC000"/>
            </a:solidFill>
          </a:ln>
          <a:effectLst/>
          <a:extLst/>
        </p:spPr>
      </p:pic>
      <p:pic>
        <p:nvPicPr>
          <p:cNvPr id="5151" name="图片 44">
            <a:extLst>
              <a:ext uri="{FF2B5EF4-FFF2-40B4-BE49-F238E27FC236}">
                <a16:creationId xmlns:a16="http://schemas.microsoft.com/office/drawing/2014/main" id="{2A979CDA-5635-4CF0-9B6D-BF10A4E7BA8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58336" y="3971829"/>
            <a:ext cx="1800000" cy="1800000"/>
          </a:xfrm>
          <a:prstGeom prst="rect">
            <a:avLst/>
          </a:prstGeom>
          <a:solidFill>
            <a:schemeClr val="accent2"/>
          </a:solidFill>
          <a:ln w="28575">
            <a:solidFill>
              <a:srgbClr val="FFC000"/>
            </a:solidFill>
          </a:ln>
          <a:effectLst/>
          <a:extLst/>
        </p:spPr>
      </p:pic>
      <p:pic>
        <p:nvPicPr>
          <p:cNvPr id="5152" name="图片 43">
            <a:extLst>
              <a:ext uri="{FF2B5EF4-FFF2-40B4-BE49-F238E27FC236}">
                <a16:creationId xmlns:a16="http://schemas.microsoft.com/office/drawing/2014/main" id="{7B292CE6-C5F2-47E2-AEBB-98745D4C9B6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60083" y="3971829"/>
            <a:ext cx="1800000" cy="1800000"/>
          </a:xfrm>
          <a:prstGeom prst="rect">
            <a:avLst/>
          </a:prstGeom>
          <a:solidFill>
            <a:schemeClr val="accent2"/>
          </a:solidFill>
          <a:ln w="28575">
            <a:solidFill>
              <a:srgbClr val="FFC000"/>
            </a:solidFill>
          </a:ln>
          <a:effectLst/>
          <a:extLst/>
        </p:spPr>
      </p:pic>
    </p:spTree>
    <p:extLst>
      <p:ext uri="{BB962C8B-B14F-4D97-AF65-F5344CB8AC3E}">
        <p14:creationId xmlns:p14="http://schemas.microsoft.com/office/powerpoint/2010/main" val="3648721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本章主要内容</a:t>
            </a:r>
          </a:p>
        </p:txBody>
      </p:sp>
      <p:sp>
        <p:nvSpPr>
          <p:cNvPr id="3" name="内容占位符 2"/>
          <p:cNvSpPr>
            <a:spLocks noGrp="1"/>
          </p:cNvSpPr>
          <p:nvPr>
            <p:ph idx="1"/>
          </p:nvPr>
        </p:nvSpPr>
        <p:spPr/>
        <p:txBody>
          <a:bodyPr/>
          <a:lstStyle/>
          <a:p>
            <a:pPr>
              <a:lnSpc>
                <a:spcPct val="150000"/>
              </a:lnSpc>
              <a:defRPr/>
            </a:pPr>
            <a:r>
              <a:rPr lang="en-US" altLang="zh-CN" b="1" dirty="0"/>
              <a:t>2.1 </a:t>
            </a:r>
            <a:r>
              <a:rPr lang="zh-CN" altLang="en-US" b="1" dirty="0"/>
              <a:t>数据表示的作用</a:t>
            </a:r>
          </a:p>
          <a:p>
            <a:pPr eaLnBrk="1" hangingPunct="1">
              <a:lnSpc>
                <a:spcPct val="150000"/>
              </a:lnSpc>
              <a:defRPr/>
            </a:pPr>
            <a:r>
              <a:rPr lang="en-US" altLang="zh-CN" b="1" dirty="0"/>
              <a:t>2.2 </a:t>
            </a:r>
            <a:r>
              <a:rPr lang="zh-CN" altLang="en-US" b="1" dirty="0"/>
              <a:t>数值数据的表示法</a:t>
            </a:r>
            <a:endParaRPr lang="en-US" altLang="zh-CN" b="1" dirty="0"/>
          </a:p>
          <a:p>
            <a:pPr>
              <a:lnSpc>
                <a:spcPct val="150000"/>
              </a:lnSpc>
              <a:defRPr/>
            </a:pPr>
            <a:r>
              <a:rPr lang="en-US" altLang="zh-CN" b="1" dirty="0">
                <a:solidFill>
                  <a:srgbClr val="C00000"/>
                </a:solidFill>
              </a:rPr>
              <a:t>2.3 </a:t>
            </a:r>
            <a:r>
              <a:rPr lang="zh-CN" altLang="en-US" b="1" dirty="0">
                <a:solidFill>
                  <a:srgbClr val="C00000"/>
                </a:solidFill>
              </a:rPr>
              <a:t>非数值数据的表示法</a:t>
            </a:r>
            <a:endParaRPr lang="en-US" altLang="zh-CN" b="1" dirty="0">
              <a:solidFill>
                <a:srgbClr val="C00000"/>
              </a:solidFill>
            </a:endParaRPr>
          </a:p>
          <a:p>
            <a:pPr eaLnBrk="1" hangingPunct="1">
              <a:lnSpc>
                <a:spcPct val="150000"/>
              </a:lnSpc>
              <a:defRPr/>
            </a:pPr>
            <a:r>
              <a:rPr lang="en-US" altLang="zh-CN" b="1" dirty="0"/>
              <a:t>2.4 </a:t>
            </a:r>
            <a:r>
              <a:rPr lang="zh-CN" altLang="en-US" b="1" dirty="0"/>
              <a:t>数据信息的校验</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119942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2.3 </a:t>
            </a:r>
            <a:r>
              <a:rPr lang="zh-CN" altLang="en-US" dirty="0"/>
              <a:t>非数值数据表示法</a:t>
            </a:r>
          </a:p>
        </p:txBody>
      </p:sp>
      <p:sp>
        <p:nvSpPr>
          <p:cNvPr id="3" name="内容占位符 2"/>
          <p:cNvSpPr>
            <a:spLocks noGrp="1"/>
          </p:cNvSpPr>
          <p:nvPr>
            <p:ph idx="1"/>
          </p:nvPr>
        </p:nvSpPr>
        <p:spPr/>
        <p:txBody>
          <a:bodyPr/>
          <a:lstStyle/>
          <a:p>
            <a:pPr eaLnBrk="1" hangingPunct="1">
              <a:lnSpc>
                <a:spcPct val="150000"/>
              </a:lnSpc>
            </a:pPr>
            <a:r>
              <a:rPr lang="en-US" altLang="zh-CN" b="1" dirty="0"/>
              <a:t>2.3.1 </a:t>
            </a:r>
            <a:r>
              <a:rPr lang="zh-CN" altLang="en-US" b="1" dirty="0"/>
              <a:t>字符表示 </a:t>
            </a:r>
            <a:r>
              <a:rPr lang="en-US" altLang="zh-CN" b="1" dirty="0"/>
              <a:t>characters</a:t>
            </a:r>
          </a:p>
          <a:p>
            <a:pPr>
              <a:lnSpc>
                <a:spcPct val="150000"/>
              </a:lnSpc>
            </a:pPr>
            <a:r>
              <a:rPr lang="en-US" altLang="zh-CN" b="1" dirty="0"/>
              <a:t>2.3.2 </a:t>
            </a:r>
            <a:r>
              <a:rPr lang="zh-CN" altLang="en-US" b="1" dirty="0"/>
              <a:t>汉字</a:t>
            </a:r>
            <a:r>
              <a:rPr lang="zh-CN" altLang="en-US" dirty="0"/>
              <a:t>编码</a:t>
            </a:r>
            <a:r>
              <a:rPr lang="zh-CN" altLang="en-US" b="1" dirty="0"/>
              <a:t> </a:t>
            </a:r>
            <a:r>
              <a:rPr lang="en-US" altLang="zh-CN" b="1" dirty="0"/>
              <a:t>Chinese characters</a:t>
            </a:r>
          </a:p>
          <a:p>
            <a:endParaRPr lang="zh-CN" altLang="en-US" dirty="0"/>
          </a:p>
        </p:txBody>
      </p:sp>
    </p:spTree>
    <p:extLst>
      <p:ext uri="{BB962C8B-B14F-4D97-AF65-F5344CB8AC3E}">
        <p14:creationId xmlns:p14="http://schemas.microsoft.com/office/powerpoint/2010/main" val="33968351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字符表示</a:t>
            </a:r>
          </a:p>
        </p:txBody>
      </p:sp>
      <p:sp>
        <p:nvSpPr>
          <p:cNvPr id="3" name="内容占位符 2"/>
          <p:cNvSpPr>
            <a:spLocks noGrp="1"/>
          </p:cNvSpPr>
          <p:nvPr>
            <p:ph idx="1"/>
          </p:nvPr>
        </p:nvSpPr>
        <p:spPr/>
        <p:txBody>
          <a:bodyPr/>
          <a:lstStyle/>
          <a:p>
            <a:pPr>
              <a:lnSpc>
                <a:spcPct val="150000"/>
              </a:lnSpc>
            </a:pPr>
            <a:r>
              <a:rPr lang="zh-CN" altLang="en-US" dirty="0"/>
              <a:t>如何使用数值表示字符数据</a:t>
            </a:r>
          </a:p>
          <a:p>
            <a:pPr>
              <a:lnSpc>
                <a:spcPct val="150000"/>
              </a:lnSpc>
            </a:pPr>
            <a:r>
              <a:rPr lang="zh-CN" altLang="en-US" dirty="0"/>
              <a:t>常见标准  </a:t>
            </a:r>
            <a:r>
              <a:rPr lang="en-US" altLang="zh-CN" dirty="0"/>
              <a:t>Standards</a:t>
            </a:r>
          </a:p>
          <a:p>
            <a:pPr lvl="1">
              <a:lnSpc>
                <a:spcPct val="150000"/>
              </a:lnSpc>
            </a:pPr>
            <a:r>
              <a:rPr lang="en-US" altLang="zh-CN" b="1" dirty="0">
                <a:solidFill>
                  <a:srgbClr val="1387B7"/>
                </a:solidFill>
              </a:rPr>
              <a:t>ASCII</a:t>
            </a:r>
            <a:r>
              <a:rPr lang="en-US" altLang="zh-CN" dirty="0"/>
              <a:t>-American Standard Code for Information Interchange (</a:t>
            </a:r>
            <a:r>
              <a:rPr lang="en-US" altLang="zh-CN" dirty="0">
                <a:solidFill>
                  <a:srgbClr val="1387B7"/>
                </a:solidFill>
              </a:rPr>
              <a:t>ANSI 7bits</a:t>
            </a:r>
            <a:r>
              <a:rPr lang="en-US" altLang="zh-CN" dirty="0"/>
              <a:t>)</a:t>
            </a:r>
          </a:p>
          <a:p>
            <a:pPr lvl="1">
              <a:lnSpc>
                <a:spcPct val="150000"/>
              </a:lnSpc>
            </a:pPr>
            <a:r>
              <a:rPr lang="en-US" altLang="zh-CN" b="1" dirty="0">
                <a:solidFill>
                  <a:srgbClr val="1387B7"/>
                </a:solidFill>
              </a:rPr>
              <a:t>EBCDIC</a:t>
            </a:r>
            <a:r>
              <a:rPr lang="en-US" altLang="zh-CN" dirty="0"/>
              <a:t>-Extended Binary-Coded Decimal Interchange Code (</a:t>
            </a:r>
            <a:r>
              <a:rPr lang="en-US" altLang="zh-CN" dirty="0">
                <a:solidFill>
                  <a:srgbClr val="1387B7"/>
                </a:solidFill>
              </a:rPr>
              <a:t>IBM 8bits</a:t>
            </a:r>
            <a:r>
              <a:rPr lang="en-US" altLang="zh-CN" dirty="0"/>
              <a:t>)</a:t>
            </a:r>
          </a:p>
          <a:p>
            <a:pPr lvl="1">
              <a:lnSpc>
                <a:spcPct val="150000"/>
              </a:lnSpc>
            </a:pPr>
            <a:r>
              <a:rPr lang="en-US" altLang="zh-CN" b="1" dirty="0">
                <a:solidFill>
                  <a:srgbClr val="1387B7"/>
                </a:solidFill>
              </a:rPr>
              <a:t>Unicode</a:t>
            </a:r>
          </a:p>
          <a:p>
            <a:endParaRPr lang="zh-CN" altLang="en-US" dirty="0"/>
          </a:p>
        </p:txBody>
      </p:sp>
    </p:spTree>
    <p:extLst>
      <p:ext uri="{BB962C8B-B14F-4D97-AF65-F5344CB8AC3E}">
        <p14:creationId xmlns:p14="http://schemas.microsoft.com/office/powerpoint/2010/main" val="29506309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10.xml><?xml version="1.0" encoding="utf-8"?>
<p:tagLst xmlns:a="http://schemas.openxmlformats.org/drawingml/2006/main" xmlns:r="http://schemas.openxmlformats.org/officeDocument/2006/relationships" xmlns:p="http://schemas.openxmlformats.org/presentationml/2006/main">
  <p:tag name="TIMING" val="|23.1|54.2|9.1|12.6|19.8|6.3|9.7|45.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xml><?xml version="1.0" encoding="utf-8"?>
<p:tagLst xmlns:a="http://schemas.openxmlformats.org/drawingml/2006/main" xmlns:r="http://schemas.openxmlformats.org/officeDocument/2006/relationships" xmlns:p="http://schemas.openxmlformats.org/presentationml/2006/main">
  <p:tag name="TIMING" val="|18.1|10.7|12.3|10.7|13.7|9.6|14.9|10.8|3|12.6|6.6"/>
</p:tagLst>
</file>

<file path=ppt/tags/tag5.xml><?xml version="1.0" encoding="utf-8"?>
<p:tagLst xmlns:a="http://schemas.openxmlformats.org/drawingml/2006/main" xmlns:r="http://schemas.openxmlformats.org/officeDocument/2006/relationships" xmlns:p="http://schemas.openxmlformats.org/presentationml/2006/main">
  <p:tag name="TIMING" val="|16.4|4.9|9|34.8|6.6|3.5|37.7"/>
</p:tagLst>
</file>

<file path=ppt/tags/tag6.xml><?xml version="1.0" encoding="utf-8"?>
<p:tagLst xmlns:a="http://schemas.openxmlformats.org/drawingml/2006/main" xmlns:r="http://schemas.openxmlformats.org/officeDocument/2006/relationships" xmlns:p="http://schemas.openxmlformats.org/presentationml/2006/main">
  <p:tag name="TIMING" val="|24.1|9.7|70.5|30.4|4.4|2.9|39|20|4.5|24.3|13.5|38.9|30.1"/>
</p:tagLst>
</file>

<file path=ppt/tags/tag7.xml><?xml version="1.0" encoding="utf-8"?>
<p:tagLst xmlns:a="http://schemas.openxmlformats.org/drawingml/2006/main" xmlns:r="http://schemas.openxmlformats.org/officeDocument/2006/relationships" xmlns:p="http://schemas.openxmlformats.org/presentationml/2006/main">
  <p:tag name="TIMING" val="|8.2|21.8|38.6|16.4|5.4|39.3|3.2|5.1|36.1|27|3.2|3.3|6.1|27.1"/>
</p:tagLst>
</file>

<file path=ppt/tags/tag8.xml><?xml version="1.0" encoding="utf-8"?>
<p:tagLst xmlns:a="http://schemas.openxmlformats.org/drawingml/2006/main" xmlns:r="http://schemas.openxmlformats.org/officeDocument/2006/relationships" xmlns:p="http://schemas.openxmlformats.org/presentationml/2006/main">
  <p:tag name="TIMING" val="|79.6|3|20.7|46.6|50.4|49.2|30"/>
</p:tagLst>
</file>

<file path=ppt/tags/tag9.xml><?xml version="1.0" encoding="utf-8"?>
<p:tagLst xmlns:a="http://schemas.openxmlformats.org/drawingml/2006/main" xmlns:r="http://schemas.openxmlformats.org/officeDocument/2006/relationships" xmlns:p="http://schemas.openxmlformats.org/presentationml/2006/main">
  <p:tag name="TIMING" val="|8.2|21.8|38.6|16.4|5.4|39.3|3.2|5.1|36.1|27|3.2|3.3|6.1|27.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7802</TotalTime>
  <Words>12867</Words>
  <Application>Microsoft Office PowerPoint</Application>
  <PresentationFormat>宽屏</PresentationFormat>
  <Paragraphs>3301</Paragraphs>
  <Slides>172</Slides>
  <Notes>36</Notes>
  <HiddenSlides>0</HiddenSlides>
  <MMClips>0</MMClips>
  <ScaleCrop>false</ScaleCrop>
  <HeadingPairs>
    <vt:vector size="8" baseType="variant">
      <vt:variant>
        <vt:lpstr>已用的字体</vt:lpstr>
      </vt:variant>
      <vt:variant>
        <vt:i4>26</vt:i4>
      </vt:variant>
      <vt:variant>
        <vt:lpstr>主题</vt:lpstr>
      </vt:variant>
      <vt:variant>
        <vt:i4>6</vt:i4>
      </vt:variant>
      <vt:variant>
        <vt:lpstr>嵌入 OLE 服务器</vt:lpstr>
      </vt:variant>
      <vt:variant>
        <vt:i4>1</vt:i4>
      </vt:variant>
      <vt:variant>
        <vt:lpstr>幻灯片标题</vt:lpstr>
      </vt:variant>
      <vt:variant>
        <vt:i4>172</vt:i4>
      </vt:variant>
    </vt:vector>
  </HeadingPairs>
  <TitlesOfParts>
    <vt:vector size="205" baseType="lpstr">
      <vt:lpstr>Times New Roman</vt:lpstr>
      <vt:lpstr>Calibri</vt:lpstr>
      <vt:lpstr>华文楷体</vt:lpstr>
      <vt:lpstr>Segoe UI Black</vt:lpstr>
      <vt:lpstr>Cambria Math</vt:lpstr>
      <vt:lpstr>Tahoma</vt:lpstr>
      <vt:lpstr>arial</vt:lpstr>
      <vt:lpstr>arial</vt:lpstr>
      <vt:lpstr>宋体</vt:lpstr>
      <vt:lpstr>Verdana</vt:lpstr>
      <vt:lpstr>Consolas</vt:lpstr>
      <vt:lpstr>Forte</vt:lpstr>
      <vt:lpstr>微软雅黑</vt:lpstr>
      <vt:lpstr>华文新魏</vt:lpstr>
      <vt:lpstr>Wingdings</vt:lpstr>
      <vt:lpstr>Algerian</vt:lpstr>
      <vt:lpstr>黑体</vt:lpstr>
      <vt:lpstr>Agency FB</vt:lpstr>
      <vt:lpstr>楷体</vt:lpstr>
      <vt:lpstr>Symbol</vt:lpstr>
      <vt:lpstr>Courier New</vt:lpstr>
      <vt:lpstr>MS UI Gothic</vt:lpstr>
      <vt:lpstr>等线</vt:lpstr>
      <vt:lpstr>义启小楷书</vt:lpstr>
      <vt:lpstr>Segoe UI</vt:lpstr>
      <vt:lpstr>Helvetica</vt:lpstr>
      <vt:lpstr>Office 主题​​</vt:lpstr>
      <vt:lpstr>1_nordridesign</vt:lpstr>
      <vt:lpstr>2_nordridesign</vt:lpstr>
      <vt:lpstr>自定义设计方案</vt:lpstr>
      <vt:lpstr>Office 主题</vt:lpstr>
      <vt:lpstr>3_nordridesign</vt:lpstr>
      <vt:lpstr>Image</vt:lpstr>
      <vt:lpstr>PowerPoint 演示文稿</vt:lpstr>
      <vt:lpstr>PowerPoint 演示文稿</vt:lpstr>
      <vt:lpstr>本章主要内容</vt:lpstr>
      <vt:lpstr>2.1 数据表示的作用</vt:lpstr>
      <vt:lpstr>不同进制编码特点</vt:lpstr>
      <vt:lpstr>进制表示</vt:lpstr>
      <vt:lpstr>进制转换</vt:lpstr>
      <vt:lpstr>二到八或十六进制转换</vt:lpstr>
      <vt:lpstr>十进制转二进制</vt:lpstr>
      <vt:lpstr>进制转换的简单运算方法</vt:lpstr>
      <vt:lpstr>几个简化运算的例子</vt:lpstr>
      <vt:lpstr>Kilo, Mega, Giga, Tera, Peta, Exa, Zetta, Yotta physics.nist.gov/cuu/Units/binary.html</vt:lpstr>
      <vt:lpstr>1999 New IEC Standard Prefixes</vt:lpstr>
      <vt:lpstr>本章主要内容</vt:lpstr>
      <vt:lpstr>2.2 数值数据表示方法</vt:lpstr>
      <vt:lpstr>2.2.1 数的机器码表示</vt:lpstr>
      <vt:lpstr>原码表示法（Signed magnitude）</vt:lpstr>
      <vt:lpstr>原码表示示例</vt:lpstr>
      <vt:lpstr>原码表示区间</vt:lpstr>
      <vt:lpstr>原码特性</vt:lpstr>
      <vt:lpstr>反码表示法  One’s Complement</vt:lpstr>
      <vt:lpstr>反码表示法…</vt:lpstr>
      <vt:lpstr>反码公式证明</vt:lpstr>
      <vt:lpstr>反码特性</vt:lpstr>
      <vt:lpstr>有趣的时钟</vt:lpstr>
      <vt:lpstr>同余的概念</vt:lpstr>
      <vt:lpstr>例子</vt:lpstr>
      <vt:lpstr>补码公式</vt:lpstr>
      <vt:lpstr>补码与反码的关系</vt:lpstr>
      <vt:lpstr>补码编码的简便方法</vt:lpstr>
      <vt:lpstr>例子</vt:lpstr>
      <vt:lpstr>补码特性</vt:lpstr>
      <vt:lpstr>补码表示区间</vt:lpstr>
      <vt:lpstr>双符号位补码（变形补码）  模=？  </vt:lpstr>
      <vt:lpstr>补码加减法的实现</vt:lpstr>
      <vt:lpstr>补码加减法运算实例</vt:lpstr>
      <vt:lpstr>补码表示中的符号位扩展</vt:lpstr>
      <vt:lpstr>补码特性</vt:lpstr>
      <vt:lpstr>移码表示法 Biased/Excess Notation</vt:lpstr>
      <vt:lpstr>不同机器码对比</vt:lpstr>
      <vt:lpstr>不同机器码公式对比</vt:lpstr>
      <vt:lpstr>定点数机器码表示范围</vt:lpstr>
      <vt:lpstr>机器码小结</vt:lpstr>
      <vt:lpstr>2.2 数值数据表示方法</vt:lpstr>
      <vt:lpstr>2.2.2 定点数表示</vt:lpstr>
      <vt:lpstr>基本术语Terminology</vt:lpstr>
      <vt:lpstr>定点整数</vt:lpstr>
      <vt:lpstr>定点小数</vt:lpstr>
      <vt:lpstr>C语言中的机器码？</vt:lpstr>
      <vt:lpstr>变量内存值？</vt:lpstr>
      <vt:lpstr>反汇编</vt:lpstr>
      <vt:lpstr>C语言中的定点数</vt:lpstr>
      <vt:lpstr>32 位补码表示范围</vt:lpstr>
      <vt:lpstr>32位机器上的程序</vt:lpstr>
      <vt:lpstr>C语言中的整数小结</vt:lpstr>
      <vt:lpstr>2.2 数值数据表示方法</vt:lpstr>
      <vt:lpstr>一个奇怪的浮点运算程序</vt:lpstr>
      <vt:lpstr>浮点数如何表示?</vt:lpstr>
      <vt:lpstr>浮点数如何表示…</vt:lpstr>
      <vt:lpstr>浮点数的规格化问题   normalization </vt:lpstr>
      <vt:lpstr>浮点数的表示</vt:lpstr>
      <vt:lpstr>浮点数的表示范围</vt:lpstr>
      <vt:lpstr>Range &amp; precision</vt:lpstr>
      <vt:lpstr>例子（规格化） </vt:lpstr>
      <vt:lpstr>“Father” of the IEEE 754 standard</vt:lpstr>
      <vt:lpstr>浮点数标准 IEEE754</vt:lpstr>
      <vt:lpstr>浮点数标准 IEEE754</vt:lpstr>
      <vt:lpstr>32位单精度浮点数编码格式</vt:lpstr>
      <vt:lpstr>IEEE754 规格化浮点数表示范围</vt:lpstr>
      <vt:lpstr>浮点程序 例1</vt:lpstr>
      <vt:lpstr>浮点程序 例2</vt:lpstr>
      <vt:lpstr>浮点程序 例3</vt:lpstr>
      <vt:lpstr>浮点数的表示范围与精度</vt:lpstr>
      <vt:lpstr>float型与真值之间的变换流程</vt:lpstr>
      <vt:lpstr>浮点数转换实例</vt:lpstr>
      <vt:lpstr>浮点数转换实例</vt:lpstr>
      <vt:lpstr>一个奇怪的浮点运算程序</vt:lpstr>
      <vt:lpstr>一个更奇怪的浮点运算程序</vt:lpstr>
      <vt:lpstr>3.3/1.1</vt:lpstr>
      <vt:lpstr>一个奇怪的浮点运算程序</vt:lpstr>
      <vt:lpstr>判断表达式</vt:lpstr>
      <vt:lpstr>C语言浮点数总结</vt:lpstr>
      <vt:lpstr>C语言浮点数总结</vt:lpstr>
      <vt:lpstr>2.2 数值数据表示方法</vt:lpstr>
      <vt:lpstr>十进制整数</vt:lpstr>
      <vt:lpstr>BCD码运算问题</vt:lpstr>
      <vt:lpstr>2.2 数值数据表示方法</vt:lpstr>
      <vt:lpstr>2.2.5 计算机中的数据类型</vt:lpstr>
      <vt:lpstr>高级语言中的数据类型</vt:lpstr>
      <vt:lpstr>C99 stdint.h</vt:lpstr>
      <vt:lpstr>程序中数据类型的宽度</vt:lpstr>
      <vt:lpstr>C语言整型数据表示范围</vt:lpstr>
      <vt:lpstr>C语言中整型变量表示范围</vt:lpstr>
      <vt:lpstr>C语言中整型数据类型转换</vt:lpstr>
      <vt:lpstr>C语言中的定点数表示与运算（在线运行代码）</vt:lpstr>
      <vt:lpstr>C语言中的浮点数表示与运算（在线运行代码）</vt:lpstr>
      <vt:lpstr>本章主要内容</vt:lpstr>
      <vt:lpstr>2.3 非数值数据表示法</vt:lpstr>
      <vt:lpstr>字符表示</vt:lpstr>
      <vt:lpstr>128 Standard ASCII codes</vt:lpstr>
      <vt:lpstr>ASCII</vt:lpstr>
      <vt:lpstr>ASCII</vt:lpstr>
      <vt:lpstr>汉字表示法</vt:lpstr>
      <vt:lpstr>汉字机内码</vt:lpstr>
      <vt:lpstr>字形码</vt:lpstr>
      <vt:lpstr>汉字标准</vt:lpstr>
      <vt:lpstr>Charset</vt:lpstr>
      <vt:lpstr>Unicode           www.unicode.org</vt:lpstr>
      <vt:lpstr>Universal Character Set  ISO</vt:lpstr>
      <vt:lpstr>记事本编码区别？  </vt:lpstr>
      <vt:lpstr>本章主要内容</vt:lpstr>
      <vt:lpstr>2.4 数据信息的校验</vt:lpstr>
      <vt:lpstr>身份证的秘密</vt:lpstr>
      <vt:lpstr>银行卡编码规则</vt:lpstr>
      <vt:lpstr>数据校验基本原理</vt:lpstr>
      <vt:lpstr>码距概念</vt:lpstr>
      <vt:lpstr>码距实例</vt:lpstr>
      <vt:lpstr>码距与纠错性能</vt:lpstr>
      <vt:lpstr>校验码应用</vt:lpstr>
      <vt:lpstr>2.4 数据信息的校验</vt:lpstr>
      <vt:lpstr>2.4.2 奇偶校验</vt:lpstr>
      <vt:lpstr>奇偶校验过程</vt:lpstr>
      <vt:lpstr>奇偶校验性能</vt:lpstr>
      <vt:lpstr>奇偶校验应用场合</vt:lpstr>
      <vt:lpstr>二维奇偶校验</vt:lpstr>
      <vt:lpstr>校验性能？</vt:lpstr>
      <vt:lpstr>校验性能？</vt:lpstr>
      <vt:lpstr>校验性能？</vt:lpstr>
      <vt:lpstr>校验性能？</vt:lpstr>
      <vt:lpstr>二维奇偶校验的启示</vt:lpstr>
      <vt:lpstr>2.4 数据信息的校验</vt:lpstr>
      <vt:lpstr>2.3.2 海明校验  Hamming Codes</vt:lpstr>
      <vt:lpstr>可检一位错海明码…</vt:lpstr>
      <vt:lpstr>可检一位错海明码…</vt:lpstr>
      <vt:lpstr>(7,4)码分组依据</vt:lpstr>
      <vt:lpstr>(7,4)码数据位映射</vt:lpstr>
      <vt:lpstr>(7,4)码编码表</vt:lpstr>
      <vt:lpstr>(7,4)码检错、纠错性能     最小码距3</vt:lpstr>
      <vt:lpstr>（n，k）码校验分组设计方法</vt:lpstr>
      <vt:lpstr>海明码特点</vt:lpstr>
      <vt:lpstr>海明编解码过程</vt:lpstr>
      <vt:lpstr>海明编码传输实验</vt:lpstr>
      <vt:lpstr>2.4 数据信息的校验</vt:lpstr>
      <vt:lpstr>CRC循环冗余校验码   Cyclic Redundancy Check </vt:lpstr>
      <vt:lpstr>模2运算规则</vt:lpstr>
      <vt:lpstr>CRC编码规则</vt:lpstr>
      <vt:lpstr>CRC 编解码过程</vt:lpstr>
      <vt:lpstr>生成多项式  Generator polynomial</vt:lpstr>
      <vt:lpstr>生成多项式</vt:lpstr>
      <vt:lpstr>编码过程  (7,4)循环码G(x)=1011   </vt:lpstr>
      <vt:lpstr>(7,4)循环码出错模式 G(x)=1011</vt:lpstr>
      <vt:lpstr>(7,4)循环码  余数循环模式   G(x)=1011</vt:lpstr>
      <vt:lpstr>(7,4)码多位错余数情况</vt:lpstr>
      <vt:lpstr>检错过程   1位错 (0001000） 2位错 (1010000）</vt:lpstr>
      <vt:lpstr>模2除法满足结合律</vt:lpstr>
      <vt:lpstr>(7,3)码   G(x)=11101 </vt:lpstr>
      <vt:lpstr>(7,3)循环码出错模式G(x)=11101</vt:lpstr>
      <vt:lpstr>(7,3)码多位错余数情况</vt:lpstr>
      <vt:lpstr>CRC   (n,k)码检错性能   r=n-k</vt:lpstr>
      <vt:lpstr>常见生成多项式与应用</vt:lpstr>
      <vt:lpstr>例子：Ethernet CRC-32</vt:lpstr>
      <vt:lpstr>CRC串行编码电路    (时序逻辑)</vt:lpstr>
      <vt:lpstr>(7,3）编码电路</vt:lpstr>
      <vt:lpstr>CRC编解码过程</vt:lpstr>
      <vt:lpstr>CRC并行编解码思路</vt:lpstr>
      <vt:lpstr>实验步骤</vt:lpstr>
      <vt:lpstr>(7,3)码余数快速求解   </vt:lpstr>
      <vt:lpstr>CRC编码传输</vt:lpstr>
      <vt:lpstr>CRC编码流水传输</vt:lpstr>
      <vt:lpstr>校验码总结</vt:lpstr>
      <vt:lpstr>课后习题</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HustCS</cp:lastModifiedBy>
  <cp:revision>1670</cp:revision>
  <dcterms:created xsi:type="dcterms:W3CDTF">2018-05-09T10:41:00Z</dcterms:created>
  <dcterms:modified xsi:type="dcterms:W3CDTF">2023-03-14T10:22:16Z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